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1"/>
  </p:sldMasterIdLst>
  <p:notesMasterIdLst>
    <p:notesMasterId r:id="rId13"/>
  </p:notesMasterIdLst>
  <p:handoutMasterIdLst>
    <p:handoutMasterId r:id="rId14"/>
  </p:handoutMasterIdLst>
  <p:sldIdLst>
    <p:sldId id="357" r:id="rId2"/>
    <p:sldId id="326" r:id="rId3"/>
    <p:sldId id="328" r:id="rId4"/>
    <p:sldId id="334" r:id="rId5"/>
    <p:sldId id="352" r:id="rId6"/>
    <p:sldId id="353" r:id="rId7"/>
    <p:sldId id="354" r:id="rId8"/>
    <p:sldId id="356" r:id="rId9"/>
    <p:sldId id="355" r:id="rId10"/>
    <p:sldId id="358" r:id="rId11"/>
    <p:sldId id="350" r:id="rId1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4" d="100"/>
          <a:sy n="74" d="100"/>
        </p:scale>
        <p:origin x="1060" y="60"/>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ZA"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30FF760-35C5-495B-A445-BBDE95A81712}" type="datetimeFigureOut">
              <a:rPr lang="en-US" smtClean="0"/>
              <a:pPr/>
              <a:t>10/28/2024</a:t>
            </a:fld>
            <a:endParaRPr lang="en-ZA"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ZA"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FEEC314-47E0-43E5-B3A1-25960F29929D}" type="slidenum">
              <a:rPr lang="en-ZA" smtClean="0"/>
              <a:pPr/>
              <a:t>‹#›</a:t>
            </a:fld>
            <a:endParaRPr lang="en-ZA" dirty="0"/>
          </a:p>
        </p:txBody>
      </p:sp>
    </p:spTree>
    <p:extLst>
      <p:ext uri="{BB962C8B-B14F-4D97-AF65-F5344CB8AC3E}">
        <p14:creationId xmlns:p14="http://schemas.microsoft.com/office/powerpoint/2010/main" val="40643144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ZA"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8AFA61-C7D0-4B5C-8545-D2EE7A2794C1}" type="datetimeFigureOut">
              <a:rPr lang="en-US" smtClean="0"/>
              <a:pPr/>
              <a:t>10/28/2024</a:t>
            </a:fld>
            <a:endParaRPr lang="en-ZA"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ZA"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ZA"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002898-CEAE-4886-AC83-780017FE18E8}" type="slidenum">
              <a:rPr lang="en-ZA" smtClean="0"/>
              <a:pPr/>
              <a:t>‹#›</a:t>
            </a:fld>
            <a:endParaRPr lang="en-ZA" dirty="0"/>
          </a:p>
        </p:txBody>
      </p:sp>
    </p:spTree>
    <p:extLst>
      <p:ext uri="{BB962C8B-B14F-4D97-AF65-F5344CB8AC3E}">
        <p14:creationId xmlns:p14="http://schemas.microsoft.com/office/powerpoint/2010/main" val="2074275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en-ZA"/>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ZA"/>
          </a:p>
        </p:txBody>
      </p:sp>
      <p:sp>
        <p:nvSpPr>
          <p:cNvPr id="5" name="Footer Placeholder 4"/>
          <p:cNvSpPr>
            <a:spLocks noGrp="1"/>
          </p:cNvSpPr>
          <p:nvPr>
            <p:ph type="ftr" sz="quarter" idx="11"/>
          </p:nvPr>
        </p:nvSpPr>
        <p:spPr>
          <a:xfrm>
            <a:off x="3071802" y="3911213"/>
            <a:ext cx="2895600" cy="273844"/>
          </a:xfrm>
          <a:prstGeom prst="rect">
            <a:avLst/>
          </a:prstGeom>
        </p:spPr>
        <p:txBody>
          <a:bodyPr/>
          <a:lstStyle/>
          <a:p>
            <a:endParaRPr lang="en-ZA" dirty="0"/>
          </a:p>
        </p:txBody>
      </p:sp>
      <p:sp>
        <p:nvSpPr>
          <p:cNvPr id="6" name="Slide Number Placeholder 5"/>
          <p:cNvSpPr>
            <a:spLocks noGrp="1"/>
          </p:cNvSpPr>
          <p:nvPr>
            <p:ph type="sldNum" sz="quarter" idx="12"/>
          </p:nvPr>
        </p:nvSpPr>
        <p:spPr>
          <a:xfrm>
            <a:off x="0" y="4869657"/>
            <a:ext cx="2133600" cy="273844"/>
          </a:xfrm>
        </p:spPr>
        <p:txBody>
          <a:bodyPr/>
          <a:lstStyle>
            <a:lvl1pPr algn="l">
              <a:defRPr>
                <a:latin typeface="Calibri" pitchFamily="34" charset="0"/>
              </a:defRPr>
            </a:lvl1pPr>
          </a:lstStyle>
          <a:p>
            <a:fld id="{D18207ED-F872-4288-B249-F05F0DD053F1}" type="slidenum">
              <a:rPr lang="en-ZA" smtClean="0"/>
              <a:pPr/>
              <a:t>‹#›</a:t>
            </a:fld>
            <a:endParaRPr lang="en-ZA" dirty="0"/>
          </a:p>
        </p:txBody>
      </p:sp>
    </p:spTree>
  </p:cSld>
  <p:clrMapOvr>
    <a:masterClrMapping/>
  </p:clrMapOvr>
  <mc:AlternateContent xmlns:mc="http://schemas.openxmlformats.org/markup-compatibility/2006" xmlns:p14="http://schemas.microsoft.com/office/powerpoint/2010/main">
    <mc:Choice Requires="p14">
      <p:transition spd="slow" p14:dur="2000" advTm="2000">
        <p14:prism isContent="1"/>
      </p:transition>
    </mc:Choice>
    <mc:Fallback xmlns="">
      <p:transition spd="slow" advTm="2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EF2F45E9-0598-49EC-AC2C-5AEE3AF44ABB}" type="datetimeFigureOut">
              <a:rPr lang="en-US" smtClean="0"/>
              <a:pPr/>
              <a:t>10/28/2024</a:t>
            </a:fld>
            <a:endParaRPr lang="en-ZA" dirty="0"/>
          </a:p>
        </p:txBody>
      </p:sp>
      <p:sp>
        <p:nvSpPr>
          <p:cNvPr id="5" name="Footer Placeholder 4"/>
          <p:cNvSpPr>
            <a:spLocks noGrp="1"/>
          </p:cNvSpPr>
          <p:nvPr>
            <p:ph type="ftr" sz="quarter" idx="11"/>
          </p:nvPr>
        </p:nvSpPr>
        <p:spPr>
          <a:xfrm>
            <a:off x="3071802" y="3911213"/>
            <a:ext cx="2895600" cy="273844"/>
          </a:xfrm>
          <a:prstGeom prst="rect">
            <a:avLst/>
          </a:prstGeom>
        </p:spPr>
        <p:txBody>
          <a:bodyPr/>
          <a:lstStyle/>
          <a:p>
            <a:endParaRPr lang="en-ZA" dirty="0"/>
          </a:p>
        </p:txBody>
      </p:sp>
      <p:sp>
        <p:nvSpPr>
          <p:cNvPr id="6" name="Slide Number Placeholder 5"/>
          <p:cNvSpPr>
            <a:spLocks noGrp="1"/>
          </p:cNvSpPr>
          <p:nvPr>
            <p:ph type="sldNum" sz="quarter" idx="12"/>
          </p:nvPr>
        </p:nvSpPr>
        <p:spPr/>
        <p:txBody>
          <a:bodyPr/>
          <a:lstStyle/>
          <a:p>
            <a:fld id="{D18207ED-F872-4288-B249-F05F0DD053F1}" type="slidenum">
              <a:rPr lang="en-ZA" smtClean="0"/>
              <a:pPr/>
              <a:t>‹#›</a:t>
            </a:fld>
            <a:endParaRPr lang="en-ZA" dirty="0"/>
          </a:p>
        </p:txBody>
      </p:sp>
    </p:spTree>
  </p:cSld>
  <p:clrMapOvr>
    <a:masterClrMapping/>
  </p:clrMapOvr>
  <mc:AlternateContent xmlns:mc="http://schemas.openxmlformats.org/markup-compatibility/2006" xmlns:p14="http://schemas.microsoft.com/office/powerpoint/2010/main">
    <mc:Choice Requires="p14">
      <p:transition spd="slow" p14:dur="2000" advTm="2000">
        <p14:prism isContent="1"/>
      </p:transition>
    </mc:Choice>
    <mc:Fallback xmlns="">
      <p:transition spd="slow" advTm="2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EF2F45E9-0598-49EC-AC2C-5AEE3AF44ABB}" type="datetimeFigureOut">
              <a:rPr lang="en-US" smtClean="0"/>
              <a:pPr/>
              <a:t>10/28/2024</a:t>
            </a:fld>
            <a:endParaRPr lang="en-ZA" dirty="0"/>
          </a:p>
        </p:txBody>
      </p:sp>
      <p:sp>
        <p:nvSpPr>
          <p:cNvPr id="5" name="Footer Placeholder 4"/>
          <p:cNvSpPr>
            <a:spLocks noGrp="1"/>
          </p:cNvSpPr>
          <p:nvPr>
            <p:ph type="ftr" sz="quarter" idx="11"/>
          </p:nvPr>
        </p:nvSpPr>
        <p:spPr>
          <a:xfrm>
            <a:off x="3071802" y="3911213"/>
            <a:ext cx="2895600" cy="273844"/>
          </a:xfrm>
          <a:prstGeom prst="rect">
            <a:avLst/>
          </a:prstGeom>
        </p:spPr>
        <p:txBody>
          <a:bodyPr/>
          <a:lstStyle/>
          <a:p>
            <a:endParaRPr lang="en-ZA" dirty="0"/>
          </a:p>
        </p:txBody>
      </p:sp>
      <p:sp>
        <p:nvSpPr>
          <p:cNvPr id="6" name="Slide Number Placeholder 5"/>
          <p:cNvSpPr>
            <a:spLocks noGrp="1"/>
          </p:cNvSpPr>
          <p:nvPr>
            <p:ph type="sldNum" sz="quarter" idx="12"/>
          </p:nvPr>
        </p:nvSpPr>
        <p:spPr/>
        <p:txBody>
          <a:bodyPr/>
          <a:lstStyle/>
          <a:p>
            <a:fld id="{D18207ED-F872-4288-B249-F05F0DD053F1}" type="slidenum">
              <a:rPr lang="en-ZA" smtClean="0"/>
              <a:pPr/>
              <a:t>‹#›</a:t>
            </a:fld>
            <a:endParaRPr lang="en-ZA" dirty="0"/>
          </a:p>
        </p:txBody>
      </p:sp>
    </p:spTree>
  </p:cSld>
  <p:clrMapOvr>
    <a:masterClrMapping/>
  </p:clrMapOvr>
  <mc:AlternateContent xmlns:mc="http://schemas.openxmlformats.org/markup-compatibility/2006" xmlns:p14="http://schemas.microsoft.com/office/powerpoint/2010/main">
    <mc:Choice Requires="p14">
      <p:transition spd="slow" p14:dur="2000" advTm="2000">
        <p14:prism isContent="1"/>
      </p:transition>
    </mc:Choice>
    <mc:Fallback xmlns="">
      <p:transition spd="slow" advTm="2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EF2F45E9-0598-49EC-AC2C-5AEE3AF44ABB}" type="datetimeFigureOut">
              <a:rPr lang="en-US" smtClean="0"/>
              <a:pPr/>
              <a:t>10/28/2024</a:t>
            </a:fld>
            <a:endParaRPr lang="en-ZA" dirty="0"/>
          </a:p>
        </p:txBody>
      </p:sp>
      <p:sp>
        <p:nvSpPr>
          <p:cNvPr id="5" name="Footer Placeholder 4"/>
          <p:cNvSpPr>
            <a:spLocks noGrp="1"/>
          </p:cNvSpPr>
          <p:nvPr>
            <p:ph type="ftr" sz="quarter" idx="11"/>
          </p:nvPr>
        </p:nvSpPr>
        <p:spPr>
          <a:xfrm>
            <a:off x="3071802" y="3911213"/>
            <a:ext cx="2895600" cy="273844"/>
          </a:xfrm>
          <a:prstGeom prst="rect">
            <a:avLst/>
          </a:prstGeom>
        </p:spPr>
        <p:txBody>
          <a:bodyPr/>
          <a:lstStyle/>
          <a:p>
            <a:endParaRPr lang="en-ZA" dirty="0"/>
          </a:p>
        </p:txBody>
      </p:sp>
      <p:sp>
        <p:nvSpPr>
          <p:cNvPr id="6" name="Slide Number Placeholder 5"/>
          <p:cNvSpPr>
            <a:spLocks noGrp="1"/>
          </p:cNvSpPr>
          <p:nvPr>
            <p:ph type="sldNum" sz="quarter" idx="12"/>
          </p:nvPr>
        </p:nvSpPr>
        <p:spPr/>
        <p:txBody>
          <a:bodyPr/>
          <a:lstStyle/>
          <a:p>
            <a:fld id="{D18207ED-F872-4288-B249-F05F0DD053F1}" type="slidenum">
              <a:rPr lang="en-ZA" smtClean="0"/>
              <a:pPr/>
              <a:t>‹#›</a:t>
            </a:fld>
            <a:endParaRPr lang="en-ZA" dirty="0"/>
          </a:p>
        </p:txBody>
      </p:sp>
    </p:spTree>
  </p:cSld>
  <p:clrMapOvr>
    <a:masterClrMapping/>
  </p:clrMapOvr>
  <mc:AlternateContent xmlns:mc="http://schemas.openxmlformats.org/markup-compatibility/2006" xmlns:p14="http://schemas.microsoft.com/office/powerpoint/2010/main">
    <mc:Choice Requires="p14">
      <p:transition spd="slow" p14:dur="2000" advTm="2000">
        <p14:prism isContent="1"/>
      </p:transition>
    </mc:Choice>
    <mc:Fallback xmlns="">
      <p:transition spd="slow" advTm="2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en-ZA"/>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2F45E9-0598-49EC-AC2C-5AEE3AF44ABB}" type="datetimeFigureOut">
              <a:rPr lang="en-US" smtClean="0"/>
              <a:pPr/>
              <a:t>10/28/2024</a:t>
            </a:fld>
            <a:endParaRPr lang="en-ZA" dirty="0"/>
          </a:p>
        </p:txBody>
      </p:sp>
      <p:sp>
        <p:nvSpPr>
          <p:cNvPr id="5" name="Footer Placeholder 4"/>
          <p:cNvSpPr>
            <a:spLocks noGrp="1"/>
          </p:cNvSpPr>
          <p:nvPr>
            <p:ph type="ftr" sz="quarter" idx="11"/>
          </p:nvPr>
        </p:nvSpPr>
        <p:spPr>
          <a:xfrm>
            <a:off x="3071802" y="3911213"/>
            <a:ext cx="2895600" cy="273844"/>
          </a:xfrm>
          <a:prstGeom prst="rect">
            <a:avLst/>
          </a:prstGeom>
        </p:spPr>
        <p:txBody>
          <a:bodyPr/>
          <a:lstStyle/>
          <a:p>
            <a:endParaRPr lang="en-ZA" dirty="0"/>
          </a:p>
        </p:txBody>
      </p:sp>
      <p:sp>
        <p:nvSpPr>
          <p:cNvPr id="6" name="Slide Number Placeholder 5"/>
          <p:cNvSpPr>
            <a:spLocks noGrp="1"/>
          </p:cNvSpPr>
          <p:nvPr>
            <p:ph type="sldNum" sz="quarter" idx="12"/>
          </p:nvPr>
        </p:nvSpPr>
        <p:spPr/>
        <p:txBody>
          <a:bodyPr/>
          <a:lstStyle/>
          <a:p>
            <a:fld id="{D18207ED-F872-4288-B249-F05F0DD053F1}" type="slidenum">
              <a:rPr lang="en-ZA" smtClean="0"/>
              <a:pPr/>
              <a:t>‹#›</a:t>
            </a:fld>
            <a:endParaRPr lang="en-ZA" dirty="0"/>
          </a:p>
        </p:txBody>
      </p:sp>
    </p:spTree>
  </p:cSld>
  <p:clrMapOvr>
    <a:masterClrMapping/>
  </p:clrMapOvr>
  <mc:AlternateContent xmlns:mc="http://schemas.openxmlformats.org/markup-compatibility/2006" xmlns:p14="http://schemas.microsoft.com/office/powerpoint/2010/main">
    <mc:Choice Requires="p14">
      <p:transition spd="slow" p14:dur="2000" advTm="2000">
        <p14:prism isContent="1"/>
      </p:transition>
    </mc:Choice>
    <mc:Fallback xmlns="">
      <p:transition spd="slow" advTm="2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p:cNvSpPr>
            <a:spLocks noGrp="1"/>
          </p:cNvSpPr>
          <p:nvPr>
            <p:ph type="dt" sz="half" idx="10"/>
          </p:nvPr>
        </p:nvSpPr>
        <p:spPr/>
        <p:txBody>
          <a:bodyPr/>
          <a:lstStyle/>
          <a:p>
            <a:fld id="{EF2F45E9-0598-49EC-AC2C-5AEE3AF44ABB}" type="datetimeFigureOut">
              <a:rPr lang="en-US" smtClean="0"/>
              <a:pPr/>
              <a:t>10/28/2024</a:t>
            </a:fld>
            <a:endParaRPr lang="en-ZA" dirty="0"/>
          </a:p>
        </p:txBody>
      </p:sp>
      <p:sp>
        <p:nvSpPr>
          <p:cNvPr id="6" name="Footer Placeholder 5"/>
          <p:cNvSpPr>
            <a:spLocks noGrp="1"/>
          </p:cNvSpPr>
          <p:nvPr>
            <p:ph type="ftr" sz="quarter" idx="11"/>
          </p:nvPr>
        </p:nvSpPr>
        <p:spPr>
          <a:xfrm>
            <a:off x="3071802" y="3911213"/>
            <a:ext cx="2895600" cy="273844"/>
          </a:xfrm>
          <a:prstGeom prst="rect">
            <a:avLst/>
          </a:prstGeom>
        </p:spPr>
        <p:txBody>
          <a:bodyPr/>
          <a:lstStyle/>
          <a:p>
            <a:endParaRPr lang="en-ZA" dirty="0"/>
          </a:p>
        </p:txBody>
      </p:sp>
      <p:sp>
        <p:nvSpPr>
          <p:cNvPr id="7" name="Slide Number Placeholder 6"/>
          <p:cNvSpPr>
            <a:spLocks noGrp="1"/>
          </p:cNvSpPr>
          <p:nvPr>
            <p:ph type="sldNum" sz="quarter" idx="12"/>
          </p:nvPr>
        </p:nvSpPr>
        <p:spPr/>
        <p:txBody>
          <a:bodyPr/>
          <a:lstStyle/>
          <a:p>
            <a:fld id="{D18207ED-F872-4288-B249-F05F0DD053F1}" type="slidenum">
              <a:rPr lang="en-ZA" smtClean="0"/>
              <a:pPr/>
              <a:t>‹#›</a:t>
            </a:fld>
            <a:endParaRPr lang="en-ZA" dirty="0"/>
          </a:p>
        </p:txBody>
      </p:sp>
    </p:spTree>
  </p:cSld>
  <p:clrMapOvr>
    <a:masterClrMapping/>
  </p:clrMapOvr>
  <mc:AlternateContent xmlns:mc="http://schemas.openxmlformats.org/markup-compatibility/2006" xmlns:p14="http://schemas.microsoft.com/office/powerpoint/2010/main">
    <mc:Choice Requires="p14">
      <p:transition spd="slow" p14:dur="2000" advTm="2000">
        <p14:prism isContent="1"/>
      </p:transition>
    </mc:Choice>
    <mc:Fallback xmlns="">
      <p:transition spd="slow" advTm="2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ZA"/>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p:cNvSpPr>
            <a:spLocks noGrp="1"/>
          </p:cNvSpPr>
          <p:nvPr>
            <p:ph type="dt" sz="half" idx="10"/>
          </p:nvPr>
        </p:nvSpPr>
        <p:spPr/>
        <p:txBody>
          <a:bodyPr/>
          <a:lstStyle/>
          <a:p>
            <a:fld id="{EF2F45E9-0598-49EC-AC2C-5AEE3AF44ABB}" type="datetimeFigureOut">
              <a:rPr lang="en-US" smtClean="0"/>
              <a:pPr/>
              <a:t>10/28/2024</a:t>
            </a:fld>
            <a:endParaRPr lang="en-ZA" dirty="0"/>
          </a:p>
        </p:txBody>
      </p:sp>
      <p:sp>
        <p:nvSpPr>
          <p:cNvPr id="8" name="Footer Placeholder 7"/>
          <p:cNvSpPr>
            <a:spLocks noGrp="1"/>
          </p:cNvSpPr>
          <p:nvPr>
            <p:ph type="ftr" sz="quarter" idx="11"/>
          </p:nvPr>
        </p:nvSpPr>
        <p:spPr>
          <a:xfrm>
            <a:off x="3071802" y="3911213"/>
            <a:ext cx="2895600" cy="273844"/>
          </a:xfrm>
          <a:prstGeom prst="rect">
            <a:avLst/>
          </a:prstGeom>
        </p:spPr>
        <p:txBody>
          <a:bodyPr/>
          <a:lstStyle/>
          <a:p>
            <a:endParaRPr lang="en-ZA" dirty="0"/>
          </a:p>
        </p:txBody>
      </p:sp>
      <p:sp>
        <p:nvSpPr>
          <p:cNvPr id="9" name="Slide Number Placeholder 8"/>
          <p:cNvSpPr>
            <a:spLocks noGrp="1"/>
          </p:cNvSpPr>
          <p:nvPr>
            <p:ph type="sldNum" sz="quarter" idx="12"/>
          </p:nvPr>
        </p:nvSpPr>
        <p:spPr/>
        <p:txBody>
          <a:bodyPr/>
          <a:lstStyle/>
          <a:p>
            <a:fld id="{D18207ED-F872-4288-B249-F05F0DD053F1}" type="slidenum">
              <a:rPr lang="en-ZA" smtClean="0"/>
              <a:pPr/>
              <a:t>‹#›</a:t>
            </a:fld>
            <a:endParaRPr lang="en-ZA" dirty="0"/>
          </a:p>
        </p:txBody>
      </p:sp>
    </p:spTree>
  </p:cSld>
  <p:clrMapOvr>
    <a:masterClrMapping/>
  </p:clrMapOvr>
  <mc:AlternateContent xmlns:mc="http://schemas.openxmlformats.org/markup-compatibility/2006" xmlns:p14="http://schemas.microsoft.com/office/powerpoint/2010/main">
    <mc:Choice Requires="p14">
      <p:transition spd="slow" p14:dur="2000" advTm="2000">
        <p14:prism isContent="1"/>
      </p:transition>
    </mc:Choice>
    <mc:Fallback xmlns="">
      <p:transition spd="slow" advTm="2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Date Placeholder 2"/>
          <p:cNvSpPr>
            <a:spLocks noGrp="1"/>
          </p:cNvSpPr>
          <p:nvPr>
            <p:ph type="dt" sz="half" idx="10"/>
          </p:nvPr>
        </p:nvSpPr>
        <p:spPr/>
        <p:txBody>
          <a:bodyPr/>
          <a:lstStyle/>
          <a:p>
            <a:fld id="{EF2F45E9-0598-49EC-AC2C-5AEE3AF44ABB}" type="datetimeFigureOut">
              <a:rPr lang="en-US" smtClean="0"/>
              <a:pPr/>
              <a:t>10/28/2024</a:t>
            </a:fld>
            <a:endParaRPr lang="en-ZA" dirty="0"/>
          </a:p>
        </p:txBody>
      </p:sp>
      <p:sp>
        <p:nvSpPr>
          <p:cNvPr id="4" name="Footer Placeholder 3"/>
          <p:cNvSpPr>
            <a:spLocks noGrp="1"/>
          </p:cNvSpPr>
          <p:nvPr>
            <p:ph type="ftr" sz="quarter" idx="11"/>
          </p:nvPr>
        </p:nvSpPr>
        <p:spPr>
          <a:xfrm>
            <a:off x="3071802" y="3911213"/>
            <a:ext cx="2895600" cy="273844"/>
          </a:xfrm>
          <a:prstGeom prst="rect">
            <a:avLst/>
          </a:prstGeom>
        </p:spPr>
        <p:txBody>
          <a:bodyPr/>
          <a:lstStyle/>
          <a:p>
            <a:endParaRPr lang="en-ZA" dirty="0"/>
          </a:p>
        </p:txBody>
      </p:sp>
      <p:sp>
        <p:nvSpPr>
          <p:cNvPr id="5" name="Slide Number Placeholder 4"/>
          <p:cNvSpPr>
            <a:spLocks noGrp="1"/>
          </p:cNvSpPr>
          <p:nvPr>
            <p:ph type="sldNum" sz="quarter" idx="12"/>
          </p:nvPr>
        </p:nvSpPr>
        <p:spPr/>
        <p:txBody>
          <a:bodyPr/>
          <a:lstStyle/>
          <a:p>
            <a:fld id="{D18207ED-F872-4288-B249-F05F0DD053F1}" type="slidenum">
              <a:rPr lang="en-ZA" smtClean="0"/>
              <a:pPr/>
              <a:t>‹#›</a:t>
            </a:fld>
            <a:endParaRPr lang="en-ZA" dirty="0"/>
          </a:p>
        </p:txBody>
      </p:sp>
      <p:sp>
        <p:nvSpPr>
          <p:cNvPr id="6" name="Rectangle 5"/>
          <p:cNvSpPr/>
          <p:nvPr userDrawn="1"/>
        </p:nvSpPr>
        <p:spPr>
          <a:xfrm>
            <a:off x="0" y="0"/>
            <a:ext cx="9144000" cy="51435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7" name="Picture 6" descr="new logo size.png"/>
          <p:cNvPicPr>
            <a:picLocks noChangeAspect="1"/>
          </p:cNvPicPr>
          <p:nvPr userDrawn="1"/>
        </p:nvPicPr>
        <p:blipFill>
          <a:blip r:embed="rId2" cstate="print"/>
          <a:stretch>
            <a:fillRect/>
          </a:stretch>
        </p:blipFill>
        <p:spPr>
          <a:xfrm>
            <a:off x="1740358" y="1683461"/>
            <a:ext cx="5643602" cy="17455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00">
        <p14:prism isContent="1"/>
      </p:transition>
    </mc:Choice>
    <mc:Fallback xmlns="">
      <p:transition spd="slow" advTm="2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2F45E9-0598-49EC-AC2C-5AEE3AF44ABB}" type="datetimeFigureOut">
              <a:rPr lang="en-US" smtClean="0"/>
              <a:pPr/>
              <a:t>10/28/2024</a:t>
            </a:fld>
            <a:endParaRPr lang="en-ZA" dirty="0"/>
          </a:p>
        </p:txBody>
      </p:sp>
      <p:sp>
        <p:nvSpPr>
          <p:cNvPr id="3" name="Footer Placeholder 2"/>
          <p:cNvSpPr>
            <a:spLocks noGrp="1"/>
          </p:cNvSpPr>
          <p:nvPr>
            <p:ph type="ftr" sz="quarter" idx="11"/>
          </p:nvPr>
        </p:nvSpPr>
        <p:spPr>
          <a:xfrm>
            <a:off x="3071802" y="3911213"/>
            <a:ext cx="2895600" cy="273844"/>
          </a:xfrm>
          <a:prstGeom prst="rect">
            <a:avLst/>
          </a:prstGeom>
        </p:spPr>
        <p:txBody>
          <a:bodyPr/>
          <a:lstStyle/>
          <a:p>
            <a:endParaRPr lang="en-ZA" dirty="0"/>
          </a:p>
        </p:txBody>
      </p:sp>
      <p:sp>
        <p:nvSpPr>
          <p:cNvPr id="4" name="Slide Number Placeholder 3"/>
          <p:cNvSpPr>
            <a:spLocks noGrp="1"/>
          </p:cNvSpPr>
          <p:nvPr>
            <p:ph type="sldNum" sz="quarter" idx="12"/>
          </p:nvPr>
        </p:nvSpPr>
        <p:spPr/>
        <p:txBody>
          <a:bodyPr/>
          <a:lstStyle/>
          <a:p>
            <a:fld id="{D18207ED-F872-4288-B249-F05F0DD053F1}" type="slidenum">
              <a:rPr lang="en-ZA" smtClean="0"/>
              <a:pPr/>
              <a:t>‹#›</a:t>
            </a:fld>
            <a:endParaRPr lang="en-ZA" dirty="0"/>
          </a:p>
        </p:txBody>
      </p:sp>
      <p:grpSp>
        <p:nvGrpSpPr>
          <p:cNvPr id="5" name="Group 4"/>
          <p:cNvGrpSpPr/>
          <p:nvPr userDrawn="1"/>
        </p:nvGrpSpPr>
        <p:grpSpPr>
          <a:xfrm>
            <a:off x="500034" y="571486"/>
            <a:ext cx="8643966" cy="54186"/>
            <a:chOff x="500034" y="571486"/>
            <a:chExt cx="8643966" cy="54186"/>
          </a:xfrm>
        </p:grpSpPr>
        <p:cxnSp>
          <p:nvCxnSpPr>
            <p:cNvPr id="6" name="Straight Connector 5"/>
            <p:cNvCxnSpPr/>
            <p:nvPr/>
          </p:nvCxnSpPr>
          <p:spPr>
            <a:xfrm>
              <a:off x="500034" y="571486"/>
              <a:ext cx="8643966" cy="0"/>
            </a:xfrm>
            <a:prstGeom prst="line">
              <a:avLst/>
            </a:prstGeom>
            <a:ln w="317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00034" y="625672"/>
              <a:ext cx="8643966"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grpSp>
      <p:pic>
        <p:nvPicPr>
          <p:cNvPr id="8" name="Picture 7" descr="footer1.jpg"/>
          <p:cNvPicPr>
            <a:picLocks noChangeAspect="1"/>
          </p:cNvPicPr>
          <p:nvPr userDrawn="1"/>
        </p:nvPicPr>
        <p:blipFill>
          <a:blip r:embed="rId2" cstate="print"/>
          <a:stretch>
            <a:fillRect/>
          </a:stretch>
        </p:blipFill>
        <p:spPr>
          <a:xfrm>
            <a:off x="1" y="4803322"/>
            <a:ext cx="9144000" cy="340178"/>
          </a:xfrm>
          <a:prstGeom prst="rect">
            <a:avLst/>
          </a:prstGeom>
        </p:spPr>
      </p:pic>
      <p:pic>
        <p:nvPicPr>
          <p:cNvPr id="9" name="Picture 25" descr="new logo size">
            <a:hlinkClick r:id="rId3" action="ppaction://hlinksldjump"/>
          </p:cNvPr>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8429652" y="4857766"/>
            <a:ext cx="637011" cy="21900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advTm="2000">
        <p14:prism isContent="1"/>
      </p:transition>
    </mc:Choice>
    <mc:Fallback xmlns="">
      <p:transition spd="slow" advTm="2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endParaRPr lang="en-ZA"/>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F2F45E9-0598-49EC-AC2C-5AEE3AF44ABB}" type="datetimeFigureOut">
              <a:rPr lang="en-US" smtClean="0"/>
              <a:pPr/>
              <a:t>10/28/2024</a:t>
            </a:fld>
            <a:endParaRPr lang="en-ZA" dirty="0"/>
          </a:p>
        </p:txBody>
      </p:sp>
      <p:sp>
        <p:nvSpPr>
          <p:cNvPr id="6" name="Footer Placeholder 5"/>
          <p:cNvSpPr>
            <a:spLocks noGrp="1"/>
          </p:cNvSpPr>
          <p:nvPr>
            <p:ph type="ftr" sz="quarter" idx="11"/>
          </p:nvPr>
        </p:nvSpPr>
        <p:spPr>
          <a:xfrm>
            <a:off x="3071802" y="3911213"/>
            <a:ext cx="2895600" cy="273844"/>
          </a:xfrm>
          <a:prstGeom prst="rect">
            <a:avLst/>
          </a:prstGeom>
        </p:spPr>
        <p:txBody>
          <a:bodyPr/>
          <a:lstStyle/>
          <a:p>
            <a:endParaRPr lang="en-ZA" dirty="0"/>
          </a:p>
        </p:txBody>
      </p:sp>
      <p:sp>
        <p:nvSpPr>
          <p:cNvPr id="7" name="Slide Number Placeholder 6"/>
          <p:cNvSpPr>
            <a:spLocks noGrp="1"/>
          </p:cNvSpPr>
          <p:nvPr>
            <p:ph type="sldNum" sz="quarter" idx="12"/>
          </p:nvPr>
        </p:nvSpPr>
        <p:spPr/>
        <p:txBody>
          <a:bodyPr/>
          <a:lstStyle/>
          <a:p>
            <a:fld id="{D18207ED-F872-4288-B249-F05F0DD053F1}" type="slidenum">
              <a:rPr lang="en-ZA" smtClean="0"/>
              <a:pPr/>
              <a:t>‹#›</a:t>
            </a:fld>
            <a:endParaRPr lang="en-ZA" dirty="0"/>
          </a:p>
        </p:txBody>
      </p:sp>
    </p:spTree>
  </p:cSld>
  <p:clrMapOvr>
    <a:masterClrMapping/>
  </p:clrMapOvr>
  <mc:AlternateContent xmlns:mc="http://schemas.openxmlformats.org/markup-compatibility/2006" xmlns:p14="http://schemas.microsoft.com/office/powerpoint/2010/main">
    <mc:Choice Requires="p14">
      <p:transition spd="slow" p14:dur="2000" advTm="2000">
        <p14:prism isContent="1"/>
      </p:transition>
    </mc:Choice>
    <mc:Fallback xmlns="">
      <p:transition spd="slow" advTm="2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endParaRPr lang="en-ZA"/>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F2F45E9-0598-49EC-AC2C-5AEE3AF44ABB}" type="datetimeFigureOut">
              <a:rPr lang="en-US" smtClean="0"/>
              <a:pPr/>
              <a:t>10/28/2024</a:t>
            </a:fld>
            <a:endParaRPr lang="en-ZA" dirty="0"/>
          </a:p>
        </p:txBody>
      </p:sp>
      <p:sp>
        <p:nvSpPr>
          <p:cNvPr id="6" name="Footer Placeholder 5"/>
          <p:cNvSpPr>
            <a:spLocks noGrp="1"/>
          </p:cNvSpPr>
          <p:nvPr>
            <p:ph type="ftr" sz="quarter" idx="11"/>
          </p:nvPr>
        </p:nvSpPr>
        <p:spPr>
          <a:xfrm>
            <a:off x="3071802" y="3911213"/>
            <a:ext cx="2895600" cy="273844"/>
          </a:xfrm>
          <a:prstGeom prst="rect">
            <a:avLst/>
          </a:prstGeom>
        </p:spPr>
        <p:txBody>
          <a:bodyPr/>
          <a:lstStyle/>
          <a:p>
            <a:endParaRPr lang="en-ZA" dirty="0"/>
          </a:p>
        </p:txBody>
      </p:sp>
      <p:sp>
        <p:nvSpPr>
          <p:cNvPr id="7" name="Slide Number Placeholder 6"/>
          <p:cNvSpPr>
            <a:spLocks noGrp="1"/>
          </p:cNvSpPr>
          <p:nvPr>
            <p:ph type="sldNum" sz="quarter" idx="12"/>
          </p:nvPr>
        </p:nvSpPr>
        <p:spPr/>
        <p:txBody>
          <a:bodyPr/>
          <a:lstStyle/>
          <a:p>
            <a:fld id="{D18207ED-F872-4288-B249-F05F0DD053F1}" type="slidenum">
              <a:rPr lang="en-ZA" smtClean="0"/>
              <a:pPr/>
              <a:t>‹#›</a:t>
            </a:fld>
            <a:endParaRPr lang="en-ZA" dirty="0"/>
          </a:p>
        </p:txBody>
      </p:sp>
    </p:spTree>
  </p:cSld>
  <p:clrMapOvr>
    <a:masterClrMapping/>
  </p:clrMapOvr>
  <mc:AlternateContent xmlns:mc="http://schemas.openxmlformats.org/markup-compatibility/2006" xmlns:p14="http://schemas.microsoft.com/office/powerpoint/2010/main">
    <mc:Choice Requires="p14">
      <p:transition spd="slow" p14:dur="2000" advTm="2000">
        <p14:prism isContent="1"/>
      </p:transition>
    </mc:Choice>
    <mc:Fallback xmlns="">
      <p:transition spd="slow" advTm="2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F2F45E9-0598-49EC-AC2C-5AEE3AF44ABB}" type="datetimeFigureOut">
              <a:rPr lang="en-US" smtClean="0"/>
              <a:pPr/>
              <a:t>10/28/2024</a:t>
            </a:fld>
            <a:endParaRPr lang="en-ZA" dirty="0"/>
          </a:p>
        </p:txBody>
      </p:sp>
      <p:sp>
        <p:nvSpPr>
          <p:cNvPr id="6" name="Slide Number Placeholder 5"/>
          <p:cNvSpPr>
            <a:spLocks noGrp="1"/>
          </p:cNvSpPr>
          <p:nvPr>
            <p:ph type="sldNum" sz="quarter" idx="4"/>
          </p:nvPr>
        </p:nvSpPr>
        <p:spPr>
          <a:xfrm>
            <a:off x="6500826" y="3804056"/>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18207ED-F872-4288-B249-F05F0DD053F1}" type="slidenum">
              <a:rPr lang="en-ZA" smtClean="0"/>
              <a:pPr/>
              <a:t>‹#›</a:t>
            </a:fld>
            <a:endParaRPr lang="en-ZA"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2000">
        <p14:prism isContent="1"/>
      </p:transition>
    </mc:Choice>
    <mc:Fallback xmlns="">
      <p:transition spd="slow" advTm="200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FLEETM@TIC" TargetMode="External"/><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5.xml.rels><?xml version="1.0" encoding="UTF-8" standalone="yes"?>
<Relationships xmlns="http://schemas.openxmlformats.org/package/2006/relationships"><Relationship Id="rId3" Type="http://schemas.openxmlformats.org/officeDocument/2006/relationships/hyperlink" Target="mailto:FLEETM@TIC" TargetMode="External"/><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798" y="3733439"/>
            <a:ext cx="7772400" cy="1102519"/>
          </a:xfrm>
        </p:spPr>
        <p:txBody>
          <a:bodyPr>
            <a:normAutofit/>
          </a:bodyPr>
          <a:lstStyle/>
          <a:p>
            <a:r>
              <a:rPr lang="en-ZA" dirty="0">
                <a:solidFill>
                  <a:schemeClr val="bg1"/>
                </a:solidFill>
                <a:latin typeface="Impact" pitchFamily="34" charset="0"/>
                <a:hlinkClick r:id="rId3">
                  <a:extLst>
                    <a:ext uri="{A12FA001-AC4F-418D-AE19-62706E023703}">
                      <ahyp:hlinkClr xmlns:ahyp="http://schemas.microsoft.com/office/drawing/2018/hyperlinkcolor" val="tx"/>
                    </a:ext>
                  </a:extLst>
                </a:hlinkClick>
              </a:rPr>
              <a:t>FLEETM@TIC</a:t>
            </a:r>
            <a:endParaRPr lang="en-ZA" dirty="0">
              <a:solidFill>
                <a:schemeClr val="bg1"/>
              </a:solidFill>
              <a:latin typeface="Impact" pitchFamily="34" charset="0"/>
            </a:endParaRPr>
          </a:p>
        </p:txBody>
      </p:sp>
      <p:pic>
        <p:nvPicPr>
          <p:cNvPr id="5" name="Picture 4" descr="new logo siz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67493" y="267494"/>
            <a:ext cx="3209011" cy="992535"/>
          </a:xfrm>
          <a:prstGeom prst="rect">
            <a:avLst/>
          </a:prstGeom>
        </p:spPr>
      </p:pic>
    </p:spTree>
    <p:extLst>
      <p:ext uri="{BB962C8B-B14F-4D97-AF65-F5344CB8AC3E}">
        <p14:creationId xmlns:p14="http://schemas.microsoft.com/office/powerpoint/2010/main" val="330923525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advTm="2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56BEBD-D8FE-B527-A67B-7C81BBE60931}"/>
              </a:ext>
            </a:extLst>
          </p:cNvPr>
          <p:cNvPicPr>
            <a:picLocks noChangeAspect="1"/>
          </p:cNvPicPr>
          <p:nvPr/>
        </p:nvPicPr>
        <p:blipFill>
          <a:blip r:embed="rId2"/>
          <a:srcRect t="13686" b="10069"/>
          <a:stretch/>
        </p:blipFill>
        <p:spPr>
          <a:xfrm>
            <a:off x="3969004" y="1320791"/>
            <a:ext cx="5126844" cy="1128981"/>
          </a:xfrm>
          <a:prstGeom prst="rect">
            <a:avLst/>
          </a:prstGeom>
        </p:spPr>
      </p:pic>
      <p:sp>
        <p:nvSpPr>
          <p:cNvPr id="4" name="TextBox 3">
            <a:extLst>
              <a:ext uri="{FF2B5EF4-FFF2-40B4-BE49-F238E27FC236}">
                <a16:creationId xmlns:a16="http://schemas.microsoft.com/office/drawing/2014/main" id="{ABE8CC67-D1DF-AAEE-42D1-E3F47D9F4208}"/>
              </a:ext>
            </a:extLst>
          </p:cNvPr>
          <p:cNvSpPr txBox="1"/>
          <p:nvPr/>
        </p:nvSpPr>
        <p:spPr>
          <a:xfrm>
            <a:off x="632144" y="633326"/>
            <a:ext cx="4608512" cy="276999"/>
          </a:xfrm>
          <a:prstGeom prst="rect">
            <a:avLst/>
          </a:prstGeom>
          <a:noFill/>
        </p:spPr>
        <p:txBody>
          <a:bodyPr wrap="square" rtlCol="0">
            <a:spAutoFit/>
          </a:bodyPr>
          <a:lstStyle/>
          <a:p>
            <a:pPr marL="171450" indent="-171450">
              <a:buClr>
                <a:srgbClr val="FF0000"/>
              </a:buClr>
              <a:buFont typeface="Wingdings" panose="05000000000000000000" pitchFamily="2" charset="2"/>
              <a:buChar char="Ø"/>
            </a:pPr>
            <a:r>
              <a:rPr lang="en-US" sz="1200" u="sng" dirty="0">
                <a:latin typeface="Arial Narrow" panose="020B0606020202030204" pitchFamily="34" charset="0"/>
              </a:rPr>
              <a:t>Activity Ratio </a:t>
            </a:r>
            <a:r>
              <a:rPr lang="en-US" sz="1200" dirty="0">
                <a:latin typeface="Arial Narrow" panose="020B0606020202030204" pitchFamily="34" charset="0"/>
              </a:rPr>
              <a:t>– Ratio of hours operated to time spent doing activity</a:t>
            </a:r>
          </a:p>
        </p:txBody>
      </p:sp>
      <p:pic>
        <p:nvPicPr>
          <p:cNvPr id="6" name="Picture 5">
            <a:extLst>
              <a:ext uri="{FF2B5EF4-FFF2-40B4-BE49-F238E27FC236}">
                <a16:creationId xmlns:a16="http://schemas.microsoft.com/office/drawing/2014/main" id="{B3804A9C-C0DE-D865-B75B-740FBDEC04C0}"/>
              </a:ext>
            </a:extLst>
          </p:cNvPr>
          <p:cNvPicPr>
            <a:picLocks noChangeAspect="1"/>
          </p:cNvPicPr>
          <p:nvPr/>
        </p:nvPicPr>
        <p:blipFill>
          <a:blip r:embed="rId3"/>
          <a:srcRect t="7671" b="23852"/>
          <a:stretch/>
        </p:blipFill>
        <p:spPr>
          <a:xfrm>
            <a:off x="4211960" y="3784900"/>
            <a:ext cx="4550780" cy="866444"/>
          </a:xfrm>
          <a:prstGeom prst="rect">
            <a:avLst/>
          </a:prstGeom>
        </p:spPr>
      </p:pic>
      <p:sp>
        <p:nvSpPr>
          <p:cNvPr id="7" name="TextBox 6">
            <a:extLst>
              <a:ext uri="{FF2B5EF4-FFF2-40B4-BE49-F238E27FC236}">
                <a16:creationId xmlns:a16="http://schemas.microsoft.com/office/drawing/2014/main" id="{AF906842-2504-C208-CAE2-9AE67885881B}"/>
              </a:ext>
            </a:extLst>
          </p:cNvPr>
          <p:cNvSpPr txBox="1"/>
          <p:nvPr/>
        </p:nvSpPr>
        <p:spPr>
          <a:xfrm>
            <a:off x="877917" y="910325"/>
            <a:ext cx="2350323" cy="846386"/>
          </a:xfrm>
          <a:prstGeom prst="rect">
            <a:avLst/>
          </a:prstGeom>
          <a:noFill/>
        </p:spPr>
        <p:txBody>
          <a:bodyPr wrap="none" rtlCol="0">
            <a:spAutoFit/>
          </a:bodyPr>
          <a:lstStyle/>
          <a:p>
            <a:pPr marL="171450" indent="-171450">
              <a:buFont typeface="Arial" panose="020B0604020202020204" pitchFamily="34" charset="0"/>
              <a:buChar char="•"/>
            </a:pPr>
            <a:r>
              <a:rPr lang="en-US" sz="1000" dirty="0">
                <a:highlight>
                  <a:srgbClr val="00FF00"/>
                </a:highlight>
                <a:latin typeface="Arial Narrow" panose="020B0606020202030204" pitchFamily="34" charset="0"/>
              </a:rPr>
              <a:t>Laden idling 0.2 hr.  </a:t>
            </a:r>
          </a:p>
          <a:p>
            <a:pPr marL="171450" indent="-171450">
              <a:buFont typeface="Arial" panose="020B0604020202020204" pitchFamily="34" charset="0"/>
              <a:buChar char="•"/>
            </a:pPr>
            <a:r>
              <a:rPr lang="en-US" sz="1000" dirty="0">
                <a:highlight>
                  <a:srgbClr val="00FF00"/>
                </a:highlight>
                <a:latin typeface="Arial Narrow" panose="020B0606020202030204" pitchFamily="34" charset="0"/>
              </a:rPr>
              <a:t>Laden Moving 0.4 hr</a:t>
            </a:r>
            <a:r>
              <a:rPr lang="en-US" sz="1000" dirty="0">
                <a:latin typeface="Arial Narrow" panose="020B0606020202030204" pitchFamily="34" charset="0"/>
              </a:rPr>
              <a:t>.  - </a:t>
            </a:r>
            <a:r>
              <a:rPr lang="en-US" sz="900" dirty="0">
                <a:latin typeface="Arial Narrow" panose="020B0606020202030204" pitchFamily="34" charset="0"/>
              </a:rPr>
              <a:t>(17% of working day)</a:t>
            </a:r>
            <a:br>
              <a:rPr lang="en-US" sz="900" dirty="0">
                <a:latin typeface="Arial Narrow" panose="020B0606020202030204" pitchFamily="34" charset="0"/>
              </a:rPr>
            </a:br>
            <a:endParaRPr lang="en-US" sz="900" dirty="0">
              <a:latin typeface="Arial Narrow" panose="020B0606020202030204" pitchFamily="34" charset="0"/>
            </a:endParaRPr>
          </a:p>
          <a:p>
            <a:pPr marL="171450" indent="-171450">
              <a:buFont typeface="Arial" panose="020B0604020202020204" pitchFamily="34" charset="0"/>
              <a:buChar char="•"/>
            </a:pPr>
            <a:r>
              <a:rPr lang="en-US" sz="1000" dirty="0">
                <a:highlight>
                  <a:srgbClr val="FFFF00"/>
                </a:highlight>
                <a:latin typeface="Arial Narrow" panose="020B0606020202030204" pitchFamily="34" charset="0"/>
              </a:rPr>
              <a:t>Unladen Moving 0.4 hr.</a:t>
            </a:r>
          </a:p>
          <a:p>
            <a:pPr marL="171450" indent="-171450">
              <a:buFont typeface="Arial" panose="020B0604020202020204" pitchFamily="34" charset="0"/>
              <a:buChar char="•"/>
            </a:pPr>
            <a:r>
              <a:rPr lang="en-US" sz="1000" dirty="0">
                <a:highlight>
                  <a:srgbClr val="FFFF00"/>
                </a:highlight>
                <a:latin typeface="Arial Narrow" panose="020B0606020202030204" pitchFamily="34" charset="0"/>
              </a:rPr>
              <a:t>Unladen Idling 1.4 hr</a:t>
            </a:r>
            <a:r>
              <a:rPr lang="en-US" sz="1000" dirty="0">
                <a:latin typeface="Arial Narrow" panose="020B0606020202030204" pitchFamily="34" charset="0"/>
              </a:rPr>
              <a:t>. - </a:t>
            </a:r>
            <a:r>
              <a:rPr lang="en-US" sz="900" dirty="0">
                <a:latin typeface="Arial Narrow" panose="020B0606020202030204" pitchFamily="34" charset="0"/>
              </a:rPr>
              <a:t>(56% of working day)</a:t>
            </a:r>
          </a:p>
        </p:txBody>
      </p:sp>
      <p:sp>
        <p:nvSpPr>
          <p:cNvPr id="8" name="TextBox 7">
            <a:extLst>
              <a:ext uri="{FF2B5EF4-FFF2-40B4-BE49-F238E27FC236}">
                <a16:creationId xmlns:a16="http://schemas.microsoft.com/office/drawing/2014/main" id="{C50B0B3F-809D-0E02-01A3-8B8A675D6E6C}"/>
              </a:ext>
            </a:extLst>
          </p:cNvPr>
          <p:cNvSpPr txBox="1"/>
          <p:nvPr/>
        </p:nvSpPr>
        <p:spPr>
          <a:xfrm>
            <a:off x="713537" y="2172804"/>
            <a:ext cx="2056973" cy="261610"/>
          </a:xfrm>
          <a:prstGeom prst="rect">
            <a:avLst/>
          </a:prstGeom>
          <a:noFill/>
        </p:spPr>
        <p:txBody>
          <a:bodyPr wrap="none" rtlCol="0">
            <a:spAutoFit/>
          </a:bodyPr>
          <a:lstStyle/>
          <a:p>
            <a:r>
              <a:rPr lang="en-US" sz="1100" dirty="0">
                <a:latin typeface="Arial Narrow" panose="020B0606020202030204" pitchFamily="34" charset="0"/>
              </a:rPr>
              <a:t>Want to be between 90% and 110% </a:t>
            </a:r>
          </a:p>
        </p:txBody>
      </p:sp>
      <p:sp>
        <p:nvSpPr>
          <p:cNvPr id="10" name="TextBox 9">
            <a:extLst>
              <a:ext uri="{FF2B5EF4-FFF2-40B4-BE49-F238E27FC236}">
                <a16:creationId xmlns:a16="http://schemas.microsoft.com/office/drawing/2014/main" id="{34071BD9-AA01-BB4E-CAE4-A46CBB005E99}"/>
              </a:ext>
            </a:extLst>
          </p:cNvPr>
          <p:cNvSpPr txBox="1"/>
          <p:nvPr/>
        </p:nvSpPr>
        <p:spPr>
          <a:xfrm>
            <a:off x="283397" y="1934536"/>
            <a:ext cx="3404942" cy="276999"/>
          </a:xfrm>
          <a:prstGeom prst="rect">
            <a:avLst/>
          </a:prstGeom>
          <a:noFill/>
        </p:spPr>
        <p:txBody>
          <a:bodyPr wrap="square">
            <a:spAutoFit/>
          </a:bodyPr>
          <a:lstStyle/>
          <a:p>
            <a:pPr marL="171450" indent="-171450">
              <a:buClr>
                <a:srgbClr val="FF0000"/>
              </a:buClr>
              <a:buFont typeface="Wingdings" panose="05000000000000000000" pitchFamily="2" charset="2"/>
              <a:buChar char="Ø"/>
            </a:pPr>
            <a:r>
              <a:rPr lang="en-US" sz="1200" u="sng" dirty="0">
                <a:latin typeface="Arial Narrow" panose="020B0606020202030204" pitchFamily="34" charset="0"/>
              </a:rPr>
              <a:t>Productivity</a:t>
            </a:r>
            <a:r>
              <a:rPr lang="en-US" sz="1200" dirty="0">
                <a:latin typeface="Arial Narrow" panose="020B0606020202030204" pitchFamily="34" charset="0"/>
              </a:rPr>
              <a:t> – All about payload - % of rated payload</a:t>
            </a:r>
            <a:endParaRPr lang="en-US" sz="1200" dirty="0"/>
          </a:p>
        </p:txBody>
      </p:sp>
      <p:sp>
        <p:nvSpPr>
          <p:cNvPr id="11" name="TextBox 10">
            <a:extLst>
              <a:ext uri="{FF2B5EF4-FFF2-40B4-BE49-F238E27FC236}">
                <a16:creationId xmlns:a16="http://schemas.microsoft.com/office/drawing/2014/main" id="{A9FB64CA-B00C-37F8-4E00-914E39622432}"/>
              </a:ext>
            </a:extLst>
          </p:cNvPr>
          <p:cNvSpPr txBox="1"/>
          <p:nvPr/>
        </p:nvSpPr>
        <p:spPr>
          <a:xfrm>
            <a:off x="251520" y="2633385"/>
            <a:ext cx="902811" cy="276999"/>
          </a:xfrm>
          <a:prstGeom prst="rect">
            <a:avLst/>
          </a:prstGeom>
          <a:noFill/>
        </p:spPr>
        <p:txBody>
          <a:bodyPr wrap="none" rtlCol="0">
            <a:spAutoFit/>
          </a:bodyPr>
          <a:lstStyle/>
          <a:p>
            <a:pPr marL="171450" indent="-171450">
              <a:buClr>
                <a:srgbClr val="FF0000"/>
              </a:buClr>
              <a:buFont typeface="Wingdings" panose="05000000000000000000" pitchFamily="2" charset="2"/>
              <a:buChar char="Ø"/>
            </a:pPr>
            <a:r>
              <a:rPr lang="en-US" sz="1200" u="sng" dirty="0">
                <a:latin typeface="Arial Narrow" panose="020B0606020202030204" pitchFamily="34" charset="0"/>
              </a:rPr>
              <a:t>Utilization</a:t>
            </a:r>
          </a:p>
        </p:txBody>
      </p:sp>
      <p:sp>
        <p:nvSpPr>
          <p:cNvPr id="12" name="TextBox 11">
            <a:extLst>
              <a:ext uri="{FF2B5EF4-FFF2-40B4-BE49-F238E27FC236}">
                <a16:creationId xmlns:a16="http://schemas.microsoft.com/office/drawing/2014/main" id="{2F578978-9674-D552-1363-CBAD4D72BF29}"/>
              </a:ext>
            </a:extLst>
          </p:cNvPr>
          <p:cNvSpPr txBox="1"/>
          <p:nvPr/>
        </p:nvSpPr>
        <p:spPr>
          <a:xfrm>
            <a:off x="400257" y="2875252"/>
            <a:ext cx="5072286" cy="276999"/>
          </a:xfrm>
          <a:prstGeom prst="rect">
            <a:avLst/>
          </a:prstGeom>
          <a:noFill/>
        </p:spPr>
        <p:txBody>
          <a:bodyPr wrap="none" rtlCol="0">
            <a:spAutoFit/>
          </a:bodyPr>
          <a:lstStyle/>
          <a:p>
            <a:r>
              <a:rPr lang="en-US" sz="1200" dirty="0">
                <a:latin typeface="Arial Narrow" panose="020B0606020202030204" pitchFamily="34" charset="0"/>
              </a:rPr>
              <a:t>You machine is available 24 hours a day. How did you utilize your machine in that time?</a:t>
            </a:r>
          </a:p>
        </p:txBody>
      </p:sp>
      <p:sp>
        <p:nvSpPr>
          <p:cNvPr id="16" name="TextBox 15">
            <a:extLst>
              <a:ext uri="{FF2B5EF4-FFF2-40B4-BE49-F238E27FC236}">
                <a16:creationId xmlns:a16="http://schemas.microsoft.com/office/drawing/2014/main" id="{006A61E8-4C7B-FB14-B5CF-59C9BA5AC0BB}"/>
              </a:ext>
            </a:extLst>
          </p:cNvPr>
          <p:cNvSpPr txBox="1"/>
          <p:nvPr/>
        </p:nvSpPr>
        <p:spPr>
          <a:xfrm>
            <a:off x="400257" y="3128655"/>
            <a:ext cx="4582632" cy="755720"/>
          </a:xfrm>
          <a:prstGeom prst="rect">
            <a:avLst/>
          </a:prstGeom>
          <a:noFill/>
        </p:spPr>
        <p:txBody>
          <a:bodyPr wrap="square">
            <a:spAutoFit/>
          </a:bodyPr>
          <a:lstStyle/>
          <a:p>
            <a:pPr>
              <a:lnSpc>
                <a:spcPct val="150000"/>
              </a:lnSpc>
            </a:pPr>
            <a:r>
              <a:rPr lang="en-US" sz="1000" dirty="0">
                <a:highlight>
                  <a:srgbClr val="00FF00"/>
                </a:highlight>
                <a:latin typeface="Arial Narrow" panose="020B0606020202030204" pitchFamily="34" charset="0"/>
              </a:rPr>
              <a:t>Laden idling 1%,</a:t>
            </a:r>
            <a:r>
              <a:rPr lang="en-US" sz="1000" dirty="0">
                <a:latin typeface="Arial Narrow" panose="020B0606020202030204" pitchFamily="34" charset="0"/>
              </a:rPr>
              <a:t>  </a:t>
            </a:r>
            <a:r>
              <a:rPr lang="en-US" sz="1000" dirty="0">
                <a:highlight>
                  <a:srgbClr val="00FF00"/>
                </a:highlight>
                <a:latin typeface="Arial Narrow" panose="020B0606020202030204" pitchFamily="34" charset="0"/>
              </a:rPr>
              <a:t>Laden moving 1.7%,</a:t>
            </a:r>
            <a:r>
              <a:rPr lang="en-US" sz="1000" dirty="0">
                <a:latin typeface="Arial Narrow" panose="020B0606020202030204" pitchFamily="34" charset="0"/>
              </a:rPr>
              <a:t>  </a:t>
            </a:r>
            <a:r>
              <a:rPr lang="en-US" sz="1000" dirty="0">
                <a:highlight>
                  <a:srgbClr val="FFFF00"/>
                </a:highlight>
                <a:latin typeface="Arial Narrow" panose="020B0606020202030204" pitchFamily="34" charset="0"/>
              </a:rPr>
              <a:t>Unladen moving 1.7%</a:t>
            </a:r>
            <a:r>
              <a:rPr lang="en-US" sz="1000" dirty="0">
                <a:latin typeface="Arial Narrow" panose="020B0606020202030204" pitchFamily="34" charset="0"/>
              </a:rPr>
              <a:t>,   </a:t>
            </a:r>
            <a:r>
              <a:rPr lang="en-US" sz="1000" dirty="0">
                <a:highlight>
                  <a:srgbClr val="FFFF00"/>
                </a:highlight>
                <a:latin typeface="Arial Narrow" panose="020B0606020202030204" pitchFamily="34" charset="0"/>
              </a:rPr>
              <a:t>Unladen idling 5.6%</a:t>
            </a:r>
          </a:p>
          <a:p>
            <a:pPr>
              <a:lnSpc>
                <a:spcPct val="150000"/>
              </a:lnSpc>
            </a:pPr>
            <a:r>
              <a:rPr lang="en-US" sz="1000" dirty="0">
                <a:latin typeface="Arial Narrow" panose="020B0606020202030204" pitchFamily="34" charset="0"/>
              </a:rPr>
              <a:t>Worked for 10%   </a:t>
            </a:r>
            <a:r>
              <a:rPr lang="en-US" sz="1000" u="sng" dirty="0">
                <a:latin typeface="Arial Narrow" panose="020B0606020202030204" pitchFamily="34" charset="0"/>
              </a:rPr>
              <a:t>or</a:t>
            </a:r>
            <a:r>
              <a:rPr lang="en-US" sz="1000" dirty="0">
                <a:latin typeface="Arial Narrow" panose="020B0606020202030204" pitchFamily="34" charset="0"/>
              </a:rPr>
              <a:t>   2.4 hrs. out of 24 hrs.</a:t>
            </a:r>
            <a:br>
              <a:rPr lang="en-US" sz="1000" dirty="0">
                <a:latin typeface="Arial Narrow" panose="020B0606020202030204" pitchFamily="34" charset="0"/>
              </a:rPr>
            </a:br>
            <a:r>
              <a:rPr lang="en-US" sz="1000" dirty="0">
                <a:latin typeface="Arial Narrow" panose="020B0606020202030204" pitchFamily="34" charset="0"/>
              </a:rPr>
              <a:t>15% unused – running portion of shift</a:t>
            </a:r>
          </a:p>
        </p:txBody>
      </p:sp>
      <p:pic>
        <p:nvPicPr>
          <p:cNvPr id="18" name="Picture 17">
            <a:extLst>
              <a:ext uri="{FF2B5EF4-FFF2-40B4-BE49-F238E27FC236}">
                <a16:creationId xmlns:a16="http://schemas.microsoft.com/office/drawing/2014/main" id="{309D7665-2E18-5E8A-4C5C-39D421907B36}"/>
              </a:ext>
            </a:extLst>
          </p:cNvPr>
          <p:cNvPicPr>
            <a:picLocks noChangeAspect="1"/>
          </p:cNvPicPr>
          <p:nvPr/>
        </p:nvPicPr>
        <p:blipFill>
          <a:blip r:embed="rId4"/>
          <a:stretch>
            <a:fillRect/>
          </a:stretch>
        </p:blipFill>
        <p:spPr>
          <a:xfrm>
            <a:off x="6660232" y="2506239"/>
            <a:ext cx="1144283" cy="1099282"/>
          </a:xfrm>
          <a:prstGeom prst="rect">
            <a:avLst/>
          </a:prstGeom>
        </p:spPr>
      </p:pic>
    </p:spTree>
    <p:extLst>
      <p:ext uri="{BB962C8B-B14F-4D97-AF65-F5344CB8AC3E}">
        <p14:creationId xmlns:p14="http://schemas.microsoft.com/office/powerpoint/2010/main" val="336141468"/>
      </p:ext>
    </p:extLst>
  </p:cSld>
  <p:clrMapOvr>
    <a:masterClrMapping/>
  </p:clrMapOvr>
  <mc:AlternateContent xmlns:mc="http://schemas.openxmlformats.org/markup-compatibility/2006" xmlns:p14="http://schemas.microsoft.com/office/powerpoint/2010/main">
    <mc:Choice Requires="p14">
      <p:transition spd="slow" p14:dur="2000" advTm="2000">
        <p14:prism isContent="1"/>
      </p:transition>
    </mc:Choice>
    <mc:Fallback xmlns="">
      <p:transition spd="slow" advTm="2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75806"/>
            <a:ext cx="7772400" cy="1102519"/>
          </a:xfrm>
        </p:spPr>
        <p:txBody>
          <a:bodyPr>
            <a:normAutofit/>
          </a:bodyPr>
          <a:lstStyle/>
          <a:p>
            <a:r>
              <a:rPr lang="en-ZA" dirty="0">
                <a:latin typeface="Impact" pitchFamily="34" charset="0"/>
              </a:rPr>
              <a:t>Questions?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8904" y="843558"/>
            <a:ext cx="3721728" cy="15841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1">
            <a:extLst>
              <a:ext uri="{FF2B5EF4-FFF2-40B4-BE49-F238E27FC236}">
                <a16:creationId xmlns:a16="http://schemas.microsoft.com/office/drawing/2014/main" id="{4DC760C6-A189-9373-B21F-DD6B62E37911}"/>
              </a:ext>
            </a:extLst>
          </p:cNvPr>
          <p:cNvSpPr/>
          <p:nvPr/>
        </p:nvSpPr>
        <p:spPr>
          <a:xfrm rot="4423192">
            <a:off x="6630991" y="3541503"/>
            <a:ext cx="285907" cy="836690"/>
          </a:xfrm>
          <a:custGeom>
            <a:avLst/>
            <a:gdLst>
              <a:gd name="connsiteX0" fmla="*/ 0 w 238309"/>
              <a:gd name="connsiteY0" fmla="*/ 801424 h 801424"/>
              <a:gd name="connsiteX1" fmla="*/ 98854 w 238309"/>
              <a:gd name="connsiteY1" fmla="*/ 646082 h 801424"/>
              <a:gd name="connsiteX2" fmla="*/ 197708 w 238309"/>
              <a:gd name="connsiteY2" fmla="*/ 381295 h 801424"/>
              <a:gd name="connsiteX3" fmla="*/ 233013 w 238309"/>
              <a:gd name="connsiteY3" fmla="*/ 98855 h 801424"/>
              <a:gd name="connsiteX4" fmla="*/ 229483 w 238309"/>
              <a:gd name="connsiteY4" fmla="*/ 0 h 801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309" h="801424">
                <a:moveTo>
                  <a:pt x="0" y="801424"/>
                </a:moveTo>
                <a:cubicBezTo>
                  <a:pt x="32951" y="758763"/>
                  <a:pt x="65903" y="716103"/>
                  <a:pt x="98854" y="646082"/>
                </a:cubicBezTo>
                <a:cubicBezTo>
                  <a:pt x="131805" y="576061"/>
                  <a:pt x="175348" y="472499"/>
                  <a:pt x="197708" y="381295"/>
                </a:cubicBezTo>
                <a:cubicBezTo>
                  <a:pt x="220068" y="290091"/>
                  <a:pt x="227717" y="162404"/>
                  <a:pt x="233013" y="98855"/>
                </a:cubicBezTo>
                <a:cubicBezTo>
                  <a:pt x="238309" y="35306"/>
                  <a:pt x="230071" y="21771"/>
                  <a:pt x="229483" y="0"/>
                </a:cubicBezTo>
              </a:path>
            </a:pathLst>
          </a:custGeom>
          <a:ln w="127000" cap="rnd">
            <a:solidFill>
              <a:schemeClr val="bg1">
                <a:lumMod val="50000"/>
              </a:schemeClr>
            </a:solidFill>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
        <p:nvSpPr>
          <p:cNvPr id="2" name="TextBox 1"/>
          <p:cNvSpPr txBox="1"/>
          <p:nvPr/>
        </p:nvSpPr>
        <p:spPr>
          <a:xfrm>
            <a:off x="468467" y="86656"/>
            <a:ext cx="4503444" cy="2921249"/>
          </a:xfrm>
          <a:prstGeom prst="rect">
            <a:avLst/>
          </a:prstGeom>
          <a:noFill/>
        </p:spPr>
        <p:txBody>
          <a:bodyPr wrap="square" rtlCol="0">
            <a:spAutoFit/>
          </a:bodyPr>
          <a:lstStyle/>
          <a:p>
            <a:pPr>
              <a:lnSpc>
                <a:spcPct val="150000"/>
              </a:lnSpc>
            </a:pPr>
            <a:r>
              <a:rPr lang="en-ZA" sz="1600" b="1" u="sng" dirty="0" err="1">
                <a:latin typeface="Calibri" pitchFamily="34" charset="0"/>
              </a:rPr>
              <a:t>Fleetm@tic</a:t>
            </a:r>
            <a:r>
              <a:rPr lang="en-ZA" sz="1600" b="1" u="sng" dirty="0">
                <a:latin typeface="Calibri" pitchFamily="34" charset="0"/>
              </a:rPr>
              <a:t> is what you get when you combine:</a:t>
            </a:r>
          </a:p>
          <a:p>
            <a:pPr lvl="1">
              <a:lnSpc>
                <a:spcPct val="150000"/>
              </a:lnSpc>
              <a:buFont typeface="Arial" pitchFamily="34" charset="0"/>
              <a:buChar char="•"/>
            </a:pPr>
            <a:endParaRPr lang="en-ZA" sz="1200" dirty="0">
              <a:latin typeface="Calibri" pitchFamily="34" charset="0"/>
            </a:endParaRPr>
          </a:p>
          <a:p>
            <a:pPr lvl="1">
              <a:lnSpc>
                <a:spcPct val="150000"/>
              </a:lnSpc>
              <a:buFont typeface="Arial" pitchFamily="34" charset="0"/>
              <a:buChar char="•"/>
            </a:pPr>
            <a:endParaRPr lang="en-ZA" sz="1300" dirty="0">
              <a:latin typeface="Calibri" pitchFamily="34" charset="0"/>
            </a:endParaRPr>
          </a:p>
          <a:p>
            <a:pPr lvl="1">
              <a:lnSpc>
                <a:spcPct val="150000"/>
              </a:lnSpc>
            </a:pPr>
            <a:endParaRPr lang="en-ZA" sz="1300" dirty="0">
              <a:latin typeface="Calibri" pitchFamily="34" charset="0"/>
            </a:endParaRPr>
          </a:p>
          <a:p>
            <a:pPr marL="342900" indent="-342900">
              <a:lnSpc>
                <a:spcPct val="150000"/>
              </a:lnSpc>
              <a:buFont typeface="+mj-lt"/>
              <a:buAutoNum type="arabicPeriod"/>
            </a:pPr>
            <a:r>
              <a:rPr lang="en-ZA" sz="1400" dirty="0">
                <a:latin typeface="Calibri" pitchFamily="34" charset="0"/>
              </a:rPr>
              <a:t>Global Positioning System</a:t>
            </a:r>
          </a:p>
          <a:p>
            <a:pPr marL="342900" indent="-342900">
              <a:lnSpc>
                <a:spcPct val="150000"/>
              </a:lnSpc>
              <a:buFont typeface="+mj-lt"/>
              <a:buAutoNum type="arabicPeriod"/>
            </a:pPr>
            <a:r>
              <a:rPr lang="en-ZA" sz="1400" dirty="0">
                <a:latin typeface="Calibri" pitchFamily="34" charset="0"/>
              </a:rPr>
              <a:t>On Board Weighing that is accurate to +- 2%</a:t>
            </a:r>
          </a:p>
          <a:p>
            <a:pPr marL="342900" indent="-342900">
              <a:lnSpc>
                <a:spcPct val="150000"/>
              </a:lnSpc>
              <a:buFont typeface="+mj-lt"/>
              <a:buAutoNum type="arabicPeriod"/>
            </a:pPr>
            <a:r>
              <a:rPr lang="en-ZA" sz="1400" dirty="0">
                <a:latin typeface="Calibri" pitchFamily="34" charset="0"/>
              </a:rPr>
              <a:t>Iridium Satellite Data Communication</a:t>
            </a:r>
          </a:p>
          <a:p>
            <a:pPr marL="342900" indent="-342900">
              <a:lnSpc>
                <a:spcPct val="150000"/>
              </a:lnSpc>
              <a:buFont typeface="+mj-lt"/>
              <a:buAutoNum type="arabicPeriod"/>
            </a:pPr>
            <a:r>
              <a:rPr lang="en-ZA" sz="1400" dirty="0">
                <a:latin typeface="Calibri" pitchFamily="34" charset="0"/>
              </a:rPr>
              <a:t>GPRS Cell phone Network</a:t>
            </a:r>
          </a:p>
          <a:p>
            <a:pPr marL="342900" indent="-342900">
              <a:lnSpc>
                <a:spcPct val="150000"/>
              </a:lnSpc>
              <a:buFont typeface="+mj-lt"/>
              <a:buAutoNum type="arabicPeriod"/>
            </a:pPr>
            <a:r>
              <a:rPr lang="en-ZA" sz="1400" dirty="0">
                <a:latin typeface="Calibri" pitchFamily="34" charset="0"/>
              </a:rPr>
              <a:t>Machine diagnostics</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3059" y="2554150"/>
            <a:ext cx="1217711" cy="518326"/>
          </a:xfrm>
          <a:prstGeom prst="rect">
            <a:avLst/>
          </a:prstGeom>
        </p:spPr>
      </p:pic>
      <p:sp>
        <p:nvSpPr>
          <p:cNvPr id="19" name="Freeform 18"/>
          <p:cNvSpPr/>
          <p:nvPr/>
        </p:nvSpPr>
        <p:spPr>
          <a:xfrm>
            <a:off x="5712352" y="1528707"/>
            <a:ext cx="550758" cy="455435"/>
          </a:xfrm>
          <a:custGeom>
            <a:avLst/>
            <a:gdLst>
              <a:gd name="connsiteX0" fmla="*/ 0 w 550758"/>
              <a:gd name="connsiteY0" fmla="*/ 455435 h 455435"/>
              <a:gd name="connsiteX1" fmla="*/ 109446 w 550758"/>
              <a:gd name="connsiteY1" fmla="*/ 321276 h 455435"/>
              <a:gd name="connsiteX2" fmla="*/ 278910 w 550758"/>
              <a:gd name="connsiteY2" fmla="*/ 165934 h 455435"/>
              <a:gd name="connsiteX3" fmla="*/ 420130 w 550758"/>
              <a:gd name="connsiteY3" fmla="*/ 70610 h 455435"/>
              <a:gd name="connsiteX4" fmla="*/ 550758 w 550758"/>
              <a:gd name="connsiteY4" fmla="*/ 0 h 455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758" h="455435">
                <a:moveTo>
                  <a:pt x="0" y="455435"/>
                </a:moveTo>
                <a:cubicBezTo>
                  <a:pt x="31480" y="412480"/>
                  <a:pt x="62961" y="369526"/>
                  <a:pt x="109446" y="321276"/>
                </a:cubicBezTo>
                <a:cubicBezTo>
                  <a:pt x="155931" y="273026"/>
                  <a:pt x="227129" y="207712"/>
                  <a:pt x="278910" y="165934"/>
                </a:cubicBezTo>
                <a:cubicBezTo>
                  <a:pt x="330691" y="124156"/>
                  <a:pt x="374822" y="98266"/>
                  <a:pt x="420130" y="70610"/>
                </a:cubicBezTo>
                <a:cubicBezTo>
                  <a:pt x="465438" y="42954"/>
                  <a:pt x="510746" y="18829"/>
                  <a:pt x="550758" y="0"/>
                </a:cubicBezTo>
              </a:path>
            </a:pathLst>
          </a:custGeom>
          <a:ln w="127000" cap="rnd">
            <a:solidFill>
              <a:schemeClr val="bg1">
                <a:lumMod val="50000"/>
              </a:schemeClr>
            </a:solidFill>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
        <p:nvSpPr>
          <p:cNvPr id="25" name="Freeform 24"/>
          <p:cNvSpPr/>
          <p:nvPr/>
        </p:nvSpPr>
        <p:spPr>
          <a:xfrm>
            <a:off x="7406993" y="1539299"/>
            <a:ext cx="536636" cy="451904"/>
          </a:xfrm>
          <a:custGeom>
            <a:avLst/>
            <a:gdLst>
              <a:gd name="connsiteX0" fmla="*/ 0 w 536636"/>
              <a:gd name="connsiteY0" fmla="*/ 0 h 451904"/>
              <a:gd name="connsiteX1" fmla="*/ 201239 w 536636"/>
              <a:gd name="connsiteY1" fmla="*/ 112976 h 451904"/>
              <a:gd name="connsiteX2" fmla="*/ 384825 w 536636"/>
              <a:gd name="connsiteY2" fmla="*/ 271848 h 451904"/>
              <a:gd name="connsiteX3" fmla="*/ 536636 w 536636"/>
              <a:gd name="connsiteY3" fmla="*/ 451904 h 451904"/>
            </a:gdLst>
            <a:ahLst/>
            <a:cxnLst>
              <a:cxn ang="0">
                <a:pos x="connsiteX0" y="connsiteY0"/>
              </a:cxn>
              <a:cxn ang="0">
                <a:pos x="connsiteX1" y="connsiteY1"/>
              </a:cxn>
              <a:cxn ang="0">
                <a:pos x="connsiteX2" y="connsiteY2"/>
              </a:cxn>
              <a:cxn ang="0">
                <a:pos x="connsiteX3" y="connsiteY3"/>
              </a:cxn>
            </a:cxnLst>
            <a:rect l="l" t="t" r="r" b="b"/>
            <a:pathLst>
              <a:path w="536636" h="451904">
                <a:moveTo>
                  <a:pt x="0" y="0"/>
                </a:moveTo>
                <a:cubicBezTo>
                  <a:pt x="68551" y="33834"/>
                  <a:pt x="137102" y="67668"/>
                  <a:pt x="201239" y="112976"/>
                </a:cubicBezTo>
                <a:cubicBezTo>
                  <a:pt x="265376" y="158284"/>
                  <a:pt x="328926" y="215360"/>
                  <a:pt x="384825" y="271848"/>
                </a:cubicBezTo>
                <a:cubicBezTo>
                  <a:pt x="440724" y="328336"/>
                  <a:pt x="507804" y="416011"/>
                  <a:pt x="536636" y="451904"/>
                </a:cubicBezTo>
              </a:path>
            </a:pathLst>
          </a:custGeom>
          <a:ln w="127000" cap="rnd">
            <a:solidFill>
              <a:schemeClr val="bg1">
                <a:lumMod val="50000"/>
              </a:schemeClr>
            </a:solidFill>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
        <p:nvSpPr>
          <p:cNvPr id="29" name="Freeform 28"/>
          <p:cNvSpPr/>
          <p:nvPr/>
        </p:nvSpPr>
        <p:spPr>
          <a:xfrm>
            <a:off x="5468747" y="2700834"/>
            <a:ext cx="225953" cy="808485"/>
          </a:xfrm>
          <a:custGeom>
            <a:avLst/>
            <a:gdLst>
              <a:gd name="connsiteX0" fmla="*/ 225953 w 225953"/>
              <a:gd name="connsiteY0" fmla="*/ 808485 h 808485"/>
              <a:gd name="connsiteX1" fmla="*/ 141221 w 225953"/>
              <a:gd name="connsiteY1" fmla="*/ 660204 h 808485"/>
              <a:gd name="connsiteX2" fmla="*/ 56489 w 225953"/>
              <a:gd name="connsiteY2" fmla="*/ 441313 h 808485"/>
              <a:gd name="connsiteX3" fmla="*/ 10592 w 225953"/>
              <a:gd name="connsiteY3" fmla="*/ 229483 h 808485"/>
              <a:gd name="connsiteX4" fmla="*/ 3531 w 225953"/>
              <a:gd name="connsiteY4" fmla="*/ 49427 h 808485"/>
              <a:gd name="connsiteX5" fmla="*/ 7061 w 225953"/>
              <a:gd name="connsiteY5" fmla="*/ 0 h 80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953" h="808485">
                <a:moveTo>
                  <a:pt x="225953" y="808485"/>
                </a:moveTo>
                <a:cubicBezTo>
                  <a:pt x="197709" y="764942"/>
                  <a:pt x="169465" y="721399"/>
                  <a:pt x="141221" y="660204"/>
                </a:cubicBezTo>
                <a:cubicBezTo>
                  <a:pt x="112977" y="599009"/>
                  <a:pt x="78260" y="513100"/>
                  <a:pt x="56489" y="441313"/>
                </a:cubicBezTo>
                <a:cubicBezTo>
                  <a:pt x="34718" y="369526"/>
                  <a:pt x="19418" y="294797"/>
                  <a:pt x="10592" y="229483"/>
                </a:cubicBezTo>
                <a:cubicBezTo>
                  <a:pt x="1766" y="164169"/>
                  <a:pt x="4119" y="87674"/>
                  <a:pt x="3531" y="49427"/>
                </a:cubicBezTo>
                <a:cubicBezTo>
                  <a:pt x="2943" y="11180"/>
                  <a:pt x="0" y="25302"/>
                  <a:pt x="7061" y="0"/>
                </a:cubicBezTo>
              </a:path>
            </a:pathLst>
          </a:custGeom>
          <a:ln w="127000" cap="rnd">
            <a:solidFill>
              <a:schemeClr val="bg1">
                <a:lumMod val="50000"/>
              </a:schemeClr>
            </a:solidFill>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
        <p:nvSpPr>
          <p:cNvPr id="32" name="Freeform 31"/>
          <p:cNvSpPr/>
          <p:nvPr/>
        </p:nvSpPr>
        <p:spPr>
          <a:xfrm>
            <a:off x="7950690" y="2711425"/>
            <a:ext cx="238309" cy="801424"/>
          </a:xfrm>
          <a:custGeom>
            <a:avLst/>
            <a:gdLst>
              <a:gd name="connsiteX0" fmla="*/ 0 w 238309"/>
              <a:gd name="connsiteY0" fmla="*/ 801424 h 801424"/>
              <a:gd name="connsiteX1" fmla="*/ 98854 w 238309"/>
              <a:gd name="connsiteY1" fmla="*/ 646082 h 801424"/>
              <a:gd name="connsiteX2" fmla="*/ 197708 w 238309"/>
              <a:gd name="connsiteY2" fmla="*/ 381295 h 801424"/>
              <a:gd name="connsiteX3" fmla="*/ 233013 w 238309"/>
              <a:gd name="connsiteY3" fmla="*/ 98855 h 801424"/>
              <a:gd name="connsiteX4" fmla="*/ 229483 w 238309"/>
              <a:gd name="connsiteY4" fmla="*/ 0 h 801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309" h="801424">
                <a:moveTo>
                  <a:pt x="0" y="801424"/>
                </a:moveTo>
                <a:cubicBezTo>
                  <a:pt x="32951" y="758763"/>
                  <a:pt x="65903" y="716103"/>
                  <a:pt x="98854" y="646082"/>
                </a:cubicBezTo>
                <a:cubicBezTo>
                  <a:pt x="131805" y="576061"/>
                  <a:pt x="175348" y="472499"/>
                  <a:pt x="197708" y="381295"/>
                </a:cubicBezTo>
                <a:cubicBezTo>
                  <a:pt x="220068" y="290091"/>
                  <a:pt x="227717" y="162404"/>
                  <a:pt x="233013" y="98855"/>
                </a:cubicBezTo>
                <a:cubicBezTo>
                  <a:pt x="238309" y="35306"/>
                  <a:pt x="230071" y="21771"/>
                  <a:pt x="229483" y="0"/>
                </a:cubicBezTo>
              </a:path>
            </a:pathLst>
          </a:custGeom>
          <a:ln w="127000" cap="rnd">
            <a:solidFill>
              <a:schemeClr val="bg1">
                <a:lumMod val="50000"/>
              </a:schemeClr>
            </a:solidFill>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pic>
        <p:nvPicPr>
          <p:cNvPr id="15" name="Picture 14" descr="DSC_6180.JPG"/>
          <p:cNvPicPr>
            <a:picLocks noChangeAspect="1"/>
          </p:cNvPicPr>
          <p:nvPr/>
        </p:nvPicPr>
        <p:blipFill rotWithShape="1">
          <a:blip r:embed="rId3" cstate="print"/>
          <a:srcRect t="16013"/>
          <a:stretch/>
        </p:blipFill>
        <p:spPr>
          <a:xfrm>
            <a:off x="7675311" y="1991203"/>
            <a:ext cx="1254015" cy="699519"/>
          </a:xfrm>
          <a:prstGeom prst="rect">
            <a:avLst/>
          </a:prstGeom>
          <a:ln w="12700">
            <a:solidFill>
              <a:srgbClr val="FFC000"/>
            </a:solidFill>
          </a:ln>
        </p:spPr>
      </p:pic>
      <p:pic>
        <p:nvPicPr>
          <p:cNvPr id="8" name="Content Placeholder 9" descr="Iridium 3.jpg"/>
          <p:cNvPicPr>
            <a:picLocks noChangeAspect="1"/>
          </p:cNvPicPr>
          <p:nvPr/>
        </p:nvPicPr>
        <p:blipFill rotWithShape="1">
          <a:blip r:embed="rId4" cstate="print"/>
          <a:srcRect t="10422" b="5840"/>
          <a:stretch/>
        </p:blipFill>
        <p:spPr>
          <a:xfrm>
            <a:off x="7215590" y="3514827"/>
            <a:ext cx="1253817" cy="699519"/>
          </a:xfrm>
          <a:prstGeom prst="rect">
            <a:avLst/>
          </a:prstGeom>
          <a:ln w="12700">
            <a:solidFill>
              <a:srgbClr val="FFC000"/>
            </a:solidFill>
          </a:ln>
        </p:spPr>
      </p:pic>
      <p:grpSp>
        <p:nvGrpSpPr>
          <p:cNvPr id="7" name="Group 6"/>
          <p:cNvGrpSpPr/>
          <p:nvPr/>
        </p:nvGrpSpPr>
        <p:grpSpPr>
          <a:xfrm>
            <a:off x="5167975" y="3487877"/>
            <a:ext cx="1164324" cy="706009"/>
            <a:chOff x="5542012" y="3585110"/>
            <a:chExt cx="986400" cy="554400"/>
          </a:xfrm>
        </p:grpSpPr>
        <p:sp>
          <p:nvSpPr>
            <p:cNvPr id="5" name="Rectangle 4"/>
            <p:cNvSpPr/>
            <p:nvPr/>
          </p:nvSpPr>
          <p:spPr>
            <a:xfrm>
              <a:off x="5542012" y="3585110"/>
              <a:ext cx="986400" cy="554400"/>
            </a:xfrm>
            <a:prstGeom prst="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7" name="Picture 16" descr="GPRS 2.png"/>
            <p:cNvPicPr>
              <a:picLocks noChangeAspect="1"/>
            </p:cNvPicPr>
            <p:nvPr/>
          </p:nvPicPr>
          <p:blipFill>
            <a:blip r:embed="rId5" cstate="print"/>
            <a:stretch>
              <a:fillRect/>
            </a:stretch>
          </p:blipFill>
          <p:spPr>
            <a:xfrm>
              <a:off x="5644909" y="3606757"/>
              <a:ext cx="741431" cy="504000"/>
            </a:xfrm>
            <a:prstGeom prst="rect">
              <a:avLst/>
            </a:prstGeom>
            <a:ln w="12700">
              <a:solidFill>
                <a:schemeClr val="tx1"/>
              </a:solidFill>
            </a:ln>
          </p:spPr>
        </p:pic>
      </p:grpSp>
      <p:pic>
        <p:nvPicPr>
          <p:cNvPr id="4" name="Picture 3"/>
          <p:cNvPicPr>
            <a:picLocks noChangeAspect="1"/>
          </p:cNvPicPr>
          <p:nvPr/>
        </p:nvPicPr>
        <p:blipFill>
          <a:blip r:embed="rId6" cstate="print"/>
          <a:stretch>
            <a:fillRect/>
          </a:stretch>
        </p:blipFill>
        <p:spPr>
          <a:xfrm>
            <a:off x="4718680" y="1984142"/>
            <a:ext cx="1240199" cy="706009"/>
          </a:xfrm>
          <a:prstGeom prst="rect">
            <a:avLst/>
          </a:prstGeom>
          <a:ln w="12700">
            <a:solidFill>
              <a:srgbClr val="FFC000"/>
            </a:solidFill>
          </a:ln>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17806" y="1071462"/>
            <a:ext cx="1217711" cy="684962"/>
          </a:xfrm>
          <a:prstGeom prst="rect">
            <a:avLst/>
          </a:prstGeom>
          <a:ln w="12700">
            <a:solidFill>
              <a:srgbClr val="FFC000"/>
            </a:solidFill>
          </a:ln>
        </p:spPr>
      </p:pic>
    </p:spTree>
    <p:extLst>
      <p:ext uri="{BB962C8B-B14F-4D97-AF65-F5344CB8AC3E}">
        <p14:creationId xmlns:p14="http://schemas.microsoft.com/office/powerpoint/2010/main" val="20608177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 calcmode="lin" valueType="num">
                                      <p:cBhvr additive="base">
                                        <p:cTn id="7"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4" end="4"/>
                                            </p:txEl>
                                          </p:spTgt>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 calcmode="lin" valueType="num">
                                      <p:cBhvr additive="base">
                                        <p:cTn id="19" dur="5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5" end="5"/>
                                            </p:txEl>
                                          </p:spTgt>
                                        </p:tgtEl>
                                        <p:attrNameLst>
                                          <p:attrName>ppt_y</p:attrName>
                                        </p:attrNameLst>
                                      </p:cBhvr>
                                      <p:tavLst>
                                        <p:tav tm="0">
                                          <p:val>
                                            <p:strVal val="#ppt_y"/>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10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 calcmode="lin" valueType="num">
                                      <p:cBhvr additive="base">
                                        <p:cTn id="31" dur="500" fill="hold"/>
                                        <p:tgtEl>
                                          <p:spTgt spid="2">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
                                            <p:txEl>
                                              <p:pRg st="6" end="6"/>
                                            </p:txEl>
                                          </p:spTgt>
                                        </p:tgtEl>
                                        <p:attrNameLst>
                                          <p:attrName>ppt_y</p:attrName>
                                        </p:attrNameLst>
                                      </p:cBhvr>
                                      <p:tavLst>
                                        <p:tav tm="0">
                                          <p:val>
                                            <p:strVal val="#ppt_y"/>
                                          </p:val>
                                        </p:tav>
                                        <p:tav tm="100000">
                                          <p:val>
                                            <p:strVal val="#ppt_y"/>
                                          </p:val>
                                        </p:tav>
                                      </p:tavLst>
                                    </p:anim>
                                  </p:childTnLst>
                                </p:cTn>
                              </p:par>
                              <p:par>
                                <p:cTn id="33" presetID="10"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2">
                                            <p:txEl>
                                              <p:pRg st="7" end="7"/>
                                            </p:txEl>
                                          </p:spTgt>
                                        </p:tgtEl>
                                        <p:attrNameLst>
                                          <p:attrName>style.visibility</p:attrName>
                                        </p:attrNameLst>
                                      </p:cBhvr>
                                      <p:to>
                                        <p:strVal val="visible"/>
                                      </p:to>
                                    </p:set>
                                    <p:anim calcmode="lin" valueType="num">
                                      <p:cBhvr additive="base">
                                        <p:cTn id="40" dur="500" fill="hold"/>
                                        <p:tgtEl>
                                          <p:spTgt spid="2">
                                            <p:txEl>
                                              <p:pRg st="7" end="7"/>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2">
                                            <p:txEl>
                                              <p:pRg st="7" end="7"/>
                                            </p:txEl>
                                          </p:spTgt>
                                        </p:tgtEl>
                                        <p:attrNameLst>
                                          <p:attrName>ppt_y</p:attrName>
                                        </p:attrNameLst>
                                      </p:cBhvr>
                                      <p:tavLst>
                                        <p:tav tm="0">
                                          <p:val>
                                            <p:strVal val="#ppt_y"/>
                                          </p:val>
                                        </p:tav>
                                        <p:tav tm="100000">
                                          <p:val>
                                            <p:strVal val="#ppt_y"/>
                                          </p:val>
                                        </p:tav>
                                      </p:tavLst>
                                    </p:anim>
                                  </p:childTnLst>
                                </p:cTn>
                              </p:par>
                              <p:par>
                                <p:cTn id="42" presetID="10" presetClass="entr" presetSubtype="0"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10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2">
                                            <p:txEl>
                                              <p:pRg st="8" end="8"/>
                                            </p:txEl>
                                          </p:spTgt>
                                        </p:tgtEl>
                                        <p:attrNameLst>
                                          <p:attrName>style.visibility</p:attrName>
                                        </p:attrNameLst>
                                      </p:cBhvr>
                                      <p:to>
                                        <p:strVal val="visible"/>
                                      </p:to>
                                    </p:set>
                                    <p:anim calcmode="lin" valueType="num">
                                      <p:cBhvr additive="base">
                                        <p:cTn id="52" dur="500" fill="hold"/>
                                        <p:tgtEl>
                                          <p:spTgt spid="2">
                                            <p:txEl>
                                              <p:pRg st="8" end="8"/>
                                            </p:txEl>
                                          </p:spTgt>
                                        </p:tgtEl>
                                        <p:attrNameLst>
                                          <p:attrName>ppt_x</p:attrName>
                                        </p:attrNameLst>
                                      </p:cBhvr>
                                      <p:tavLst>
                                        <p:tav tm="0">
                                          <p:val>
                                            <p:strVal val="0-#ppt_w/2"/>
                                          </p:val>
                                        </p:tav>
                                        <p:tav tm="100000">
                                          <p:val>
                                            <p:strVal val="#ppt_x"/>
                                          </p:val>
                                        </p:tav>
                                      </p:tavLst>
                                    </p:anim>
                                    <p:anim calcmode="lin" valueType="num">
                                      <p:cBhvr additive="base">
                                        <p:cTn id="53" dur="500" fill="hold"/>
                                        <p:tgtEl>
                                          <p:spTgt spid="2">
                                            <p:txEl>
                                              <p:pRg st="8" end="8"/>
                                            </p:txEl>
                                          </p:spTgt>
                                        </p:tgtEl>
                                        <p:attrNameLst>
                                          <p:attrName>ppt_y</p:attrName>
                                        </p:attrNameLst>
                                      </p:cBhvr>
                                      <p:tavLst>
                                        <p:tav tm="0">
                                          <p:val>
                                            <p:strVal val="#ppt_y"/>
                                          </p:val>
                                        </p:tav>
                                        <p:tav tm="100000">
                                          <p:val>
                                            <p:strVal val="#ppt_y"/>
                                          </p:val>
                                        </p:tav>
                                      </p:tavLst>
                                    </p:anim>
                                  </p:childTnLst>
                                </p:cTn>
                              </p:par>
                              <p:par>
                                <p:cTn id="54" presetID="10" presetClass="entr" presetSubtype="0" fill="hold" nodeType="with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fade">
                                      <p:cBhvr>
                                        <p:cTn id="56" dur="1000"/>
                                        <p:tgtEl>
                                          <p:spTgt spid="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1000"/>
                                        <p:tgtEl>
                                          <p:spTgt spid="19"/>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25" grpId="0" animBg="1"/>
      <p:bldP spid="29" grpId="0" animBg="1"/>
      <p:bldP spid="3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921382"/>
            <a:ext cx="5195990" cy="1996316"/>
          </a:xfrm>
          <a:prstGeom prst="rect">
            <a:avLst/>
          </a:prstGeom>
          <a:noFill/>
        </p:spPr>
        <p:txBody>
          <a:bodyPr wrap="square" rtlCol="0">
            <a:spAutoFit/>
          </a:bodyPr>
          <a:lstStyle/>
          <a:p>
            <a:pPr>
              <a:lnSpc>
                <a:spcPct val="150000"/>
              </a:lnSpc>
            </a:pPr>
            <a:r>
              <a:rPr lang="en-ZA" sz="1200" dirty="0">
                <a:latin typeface="Arial Narrow" panose="020B0606020202030204" pitchFamily="34" charset="0"/>
              </a:rPr>
              <a:t>Helps you make the most of your investment</a:t>
            </a:r>
          </a:p>
          <a:p>
            <a:pPr>
              <a:lnSpc>
                <a:spcPct val="150000"/>
              </a:lnSpc>
            </a:pPr>
            <a:endParaRPr lang="en-ZA" sz="1200" dirty="0">
              <a:latin typeface="Arial Narrow" panose="020B0606020202030204" pitchFamily="34" charset="0"/>
            </a:endParaRPr>
          </a:p>
          <a:p>
            <a:pPr marL="628650" lvl="1" indent="-171450">
              <a:lnSpc>
                <a:spcPct val="150000"/>
              </a:lnSpc>
              <a:buClr>
                <a:srgbClr val="FF0000"/>
              </a:buClr>
              <a:buFont typeface="Wingdings" panose="05000000000000000000" pitchFamily="2" charset="2"/>
              <a:buChar char="Ø"/>
            </a:pPr>
            <a:r>
              <a:rPr lang="en-ZA" sz="1200" b="1" dirty="0">
                <a:latin typeface="Arial Narrow" panose="020B0606020202030204" pitchFamily="34" charset="0"/>
              </a:rPr>
              <a:t>Machine Productivity</a:t>
            </a:r>
            <a:r>
              <a:rPr lang="en-ZA" sz="1200" dirty="0">
                <a:latin typeface="Arial Narrow" panose="020B0606020202030204" pitchFamily="34" charset="0"/>
              </a:rPr>
              <a:t> (How much money is your machine making you )</a:t>
            </a:r>
            <a:br>
              <a:rPr lang="en-ZA" sz="1200" dirty="0">
                <a:latin typeface="Arial Narrow" panose="020B0606020202030204" pitchFamily="34" charset="0"/>
              </a:rPr>
            </a:br>
            <a:endParaRPr lang="en-ZA" sz="1200" dirty="0">
              <a:latin typeface="Arial Narrow" panose="020B0606020202030204" pitchFamily="34" charset="0"/>
            </a:endParaRPr>
          </a:p>
          <a:p>
            <a:pPr marL="628650" lvl="1" indent="-171450">
              <a:lnSpc>
                <a:spcPct val="150000"/>
              </a:lnSpc>
              <a:buClr>
                <a:srgbClr val="FF0000"/>
              </a:buClr>
              <a:buFont typeface="Wingdings" panose="05000000000000000000" pitchFamily="2" charset="2"/>
              <a:buChar char="Ø"/>
            </a:pPr>
            <a:r>
              <a:rPr lang="en-ZA" sz="1200" b="1" dirty="0">
                <a:latin typeface="Arial Narrow" panose="020B0606020202030204" pitchFamily="34" charset="0"/>
              </a:rPr>
              <a:t>Machine Utilization</a:t>
            </a:r>
            <a:r>
              <a:rPr lang="en-ZA" sz="1200" dirty="0">
                <a:latin typeface="Arial Narrow" panose="020B0606020202030204" pitchFamily="34" charset="0"/>
              </a:rPr>
              <a:t> (Could your machine be making you more money)</a:t>
            </a:r>
            <a:br>
              <a:rPr lang="en-ZA" sz="1200" dirty="0">
                <a:latin typeface="Arial Narrow" panose="020B0606020202030204" pitchFamily="34" charset="0"/>
              </a:rPr>
            </a:br>
            <a:endParaRPr lang="en-ZA" sz="1200" dirty="0">
              <a:latin typeface="Arial Narrow" panose="020B0606020202030204" pitchFamily="34" charset="0"/>
            </a:endParaRPr>
          </a:p>
          <a:p>
            <a:pPr marL="628650" lvl="1" indent="-171450">
              <a:lnSpc>
                <a:spcPct val="150000"/>
              </a:lnSpc>
              <a:buClr>
                <a:srgbClr val="FF0000"/>
              </a:buClr>
              <a:buFont typeface="Wingdings" panose="05000000000000000000" pitchFamily="2" charset="2"/>
              <a:buChar char="Ø"/>
            </a:pPr>
            <a:r>
              <a:rPr lang="en-ZA" sz="1200" b="1" dirty="0">
                <a:latin typeface="Arial Narrow" panose="020B0606020202030204" pitchFamily="34" charset="0"/>
              </a:rPr>
              <a:t>Machine Condition</a:t>
            </a:r>
            <a:r>
              <a:rPr lang="en-ZA" sz="1200" dirty="0">
                <a:latin typeface="Arial Narrow" panose="020B0606020202030204" pitchFamily="34" charset="0"/>
              </a:rPr>
              <a:t> (How much longer will your machine be making money?)</a:t>
            </a:r>
          </a:p>
        </p:txBody>
      </p:sp>
      <p:pic>
        <p:nvPicPr>
          <p:cNvPr id="4" name="Picture 3">
            <a:extLst>
              <a:ext uri="{FF2B5EF4-FFF2-40B4-BE49-F238E27FC236}">
                <a16:creationId xmlns:a16="http://schemas.microsoft.com/office/drawing/2014/main" id="{85AA5CC9-3A85-755E-1772-CA5006A2F08A}"/>
              </a:ext>
            </a:extLst>
          </p:cNvPr>
          <p:cNvPicPr>
            <a:picLocks noChangeAspect="1"/>
          </p:cNvPicPr>
          <p:nvPr/>
        </p:nvPicPr>
        <p:blipFill>
          <a:blip r:embed="rId2"/>
          <a:stretch>
            <a:fillRect/>
          </a:stretch>
        </p:blipFill>
        <p:spPr>
          <a:xfrm>
            <a:off x="5195990" y="1041032"/>
            <a:ext cx="3782983" cy="2837706"/>
          </a:xfrm>
          <a:prstGeom prst="rect">
            <a:avLst/>
          </a:prstGeom>
          <a:ln w="12700">
            <a:solidFill>
              <a:schemeClr val="tx1"/>
            </a:solidFill>
          </a:ln>
        </p:spPr>
      </p:pic>
      <p:pic>
        <p:nvPicPr>
          <p:cNvPr id="3" name="Picture 2" descr="A row of yellow construction vehicles&#10;&#10;Description automatically generated">
            <a:extLst>
              <a:ext uri="{FF2B5EF4-FFF2-40B4-BE49-F238E27FC236}">
                <a16:creationId xmlns:a16="http://schemas.microsoft.com/office/drawing/2014/main" id="{C81A6D2C-C77C-4854-865A-692C284AC1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7704" y="3088028"/>
            <a:ext cx="2952328" cy="1581419"/>
          </a:xfrm>
          <a:prstGeom prst="rect">
            <a:avLst/>
          </a:prstGeom>
        </p:spPr>
      </p:pic>
      <p:sp>
        <p:nvSpPr>
          <p:cNvPr id="6" name="TextBox 5">
            <a:extLst>
              <a:ext uri="{FF2B5EF4-FFF2-40B4-BE49-F238E27FC236}">
                <a16:creationId xmlns:a16="http://schemas.microsoft.com/office/drawing/2014/main" id="{03C2CF3A-192A-937E-3028-005698656E94}"/>
              </a:ext>
            </a:extLst>
          </p:cNvPr>
          <p:cNvSpPr txBox="1"/>
          <p:nvPr/>
        </p:nvSpPr>
        <p:spPr>
          <a:xfrm>
            <a:off x="428655" y="50235"/>
            <a:ext cx="4582632" cy="464871"/>
          </a:xfrm>
          <a:prstGeom prst="rect">
            <a:avLst/>
          </a:prstGeom>
          <a:noFill/>
        </p:spPr>
        <p:txBody>
          <a:bodyPr wrap="square">
            <a:spAutoFit/>
          </a:bodyPr>
          <a:lstStyle/>
          <a:p>
            <a:pPr>
              <a:lnSpc>
                <a:spcPct val="150000"/>
              </a:lnSpc>
            </a:pPr>
            <a:r>
              <a:rPr lang="en-ZA" sz="1800" b="1" u="sng" dirty="0">
                <a:latin typeface="Calibri" pitchFamily="34" charset="0"/>
              </a:rPr>
              <a:t>The Bell Asset Management Tool:</a:t>
            </a:r>
          </a:p>
        </p:txBody>
      </p:sp>
    </p:spTree>
    <p:extLst>
      <p:ext uri="{BB962C8B-B14F-4D97-AF65-F5344CB8AC3E}">
        <p14:creationId xmlns:p14="http://schemas.microsoft.com/office/powerpoint/2010/main" val="386135271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2587" y="682753"/>
            <a:ext cx="4143404" cy="830997"/>
          </a:xfrm>
          <a:prstGeom prst="rect">
            <a:avLst/>
          </a:prstGeom>
          <a:noFill/>
        </p:spPr>
        <p:txBody>
          <a:bodyPr wrap="square" rtlCol="0">
            <a:spAutoFit/>
          </a:bodyPr>
          <a:lstStyle/>
          <a:p>
            <a:r>
              <a:rPr lang="en-ZA" sz="1200" dirty="0">
                <a:latin typeface="Calibri" pitchFamily="34" charset="0"/>
              </a:rPr>
              <a:t>Is available to you:</a:t>
            </a:r>
          </a:p>
          <a:p>
            <a:pPr marL="628650" lvl="1" indent="-171450">
              <a:buClr>
                <a:srgbClr val="FF0000"/>
              </a:buClr>
              <a:buFont typeface="Wingdings" panose="05000000000000000000" pitchFamily="2" charset="2"/>
              <a:buChar char="Ø"/>
            </a:pPr>
            <a:r>
              <a:rPr lang="en-ZA" sz="1200" dirty="0">
                <a:latin typeface="Calibri" pitchFamily="34" charset="0"/>
              </a:rPr>
              <a:t>Email reports with customizable report”.</a:t>
            </a:r>
          </a:p>
          <a:p>
            <a:pPr marL="628650" lvl="1" indent="-171450">
              <a:buClr>
                <a:srgbClr val="FF0000"/>
              </a:buClr>
              <a:buFont typeface="Wingdings" panose="05000000000000000000" pitchFamily="2" charset="2"/>
              <a:buChar char="Ø"/>
            </a:pPr>
            <a:r>
              <a:rPr lang="en-ZA" sz="1200" dirty="0">
                <a:latin typeface="Calibri" pitchFamily="34" charset="0"/>
              </a:rPr>
              <a:t>Live website.</a:t>
            </a:r>
          </a:p>
          <a:p>
            <a:pPr marL="628650" lvl="1" indent="-171450">
              <a:buClr>
                <a:srgbClr val="FF0000"/>
              </a:buClr>
              <a:buFont typeface="Wingdings" panose="05000000000000000000" pitchFamily="2" charset="2"/>
              <a:buChar char="Ø"/>
            </a:pPr>
            <a:r>
              <a:rPr lang="en-ZA" sz="1200" dirty="0">
                <a:latin typeface="Calibri" pitchFamily="34" charset="0"/>
              </a:rPr>
              <a:t>Export selected Data to pdf or excel</a:t>
            </a:r>
          </a:p>
        </p:txBody>
      </p:sp>
      <p:pic>
        <p:nvPicPr>
          <p:cNvPr id="5" name="Picture 4">
            <a:extLst>
              <a:ext uri="{FF2B5EF4-FFF2-40B4-BE49-F238E27FC236}">
                <a16:creationId xmlns:a16="http://schemas.microsoft.com/office/drawing/2014/main" id="{E6289A26-4730-53D3-65DE-FFC252488742}"/>
              </a:ext>
            </a:extLst>
          </p:cNvPr>
          <p:cNvPicPr>
            <a:picLocks noChangeAspect="1"/>
          </p:cNvPicPr>
          <p:nvPr/>
        </p:nvPicPr>
        <p:blipFill>
          <a:blip r:embed="rId2"/>
          <a:srcRect t="19590" r="11079"/>
          <a:stretch/>
        </p:blipFill>
        <p:spPr>
          <a:xfrm>
            <a:off x="4932371" y="1620789"/>
            <a:ext cx="3905849" cy="1477882"/>
          </a:xfrm>
          <a:prstGeom prst="rect">
            <a:avLst/>
          </a:prstGeom>
        </p:spPr>
      </p:pic>
      <p:pic>
        <p:nvPicPr>
          <p:cNvPr id="10" name="Picture 9">
            <a:extLst>
              <a:ext uri="{FF2B5EF4-FFF2-40B4-BE49-F238E27FC236}">
                <a16:creationId xmlns:a16="http://schemas.microsoft.com/office/drawing/2014/main" id="{5E76977C-1A9A-E318-A25E-503A7A86CBDD}"/>
              </a:ext>
            </a:extLst>
          </p:cNvPr>
          <p:cNvPicPr>
            <a:picLocks noChangeAspect="1"/>
          </p:cNvPicPr>
          <p:nvPr/>
        </p:nvPicPr>
        <p:blipFill>
          <a:blip r:embed="rId3"/>
          <a:srcRect l="18677" r="1509" b="18867"/>
          <a:stretch/>
        </p:blipFill>
        <p:spPr>
          <a:xfrm>
            <a:off x="4652882" y="267494"/>
            <a:ext cx="4338748" cy="1221437"/>
          </a:xfrm>
          <a:prstGeom prst="rect">
            <a:avLst/>
          </a:prstGeom>
        </p:spPr>
      </p:pic>
      <p:pic>
        <p:nvPicPr>
          <p:cNvPr id="12" name="Picture 11">
            <a:extLst>
              <a:ext uri="{FF2B5EF4-FFF2-40B4-BE49-F238E27FC236}">
                <a16:creationId xmlns:a16="http://schemas.microsoft.com/office/drawing/2014/main" id="{B1FE73A0-ACFE-6691-D331-DF1BE11C0750}"/>
              </a:ext>
            </a:extLst>
          </p:cNvPr>
          <p:cNvPicPr>
            <a:picLocks noChangeAspect="1"/>
          </p:cNvPicPr>
          <p:nvPr/>
        </p:nvPicPr>
        <p:blipFill>
          <a:blip r:embed="rId4"/>
          <a:srcRect t="22592"/>
          <a:stretch/>
        </p:blipFill>
        <p:spPr>
          <a:xfrm>
            <a:off x="467544" y="2993798"/>
            <a:ext cx="8370676" cy="1803077"/>
          </a:xfrm>
          <a:prstGeom prst="rect">
            <a:avLst/>
          </a:prstGeom>
        </p:spPr>
      </p:pic>
      <p:sp>
        <p:nvSpPr>
          <p:cNvPr id="14" name="TextBox 13">
            <a:extLst>
              <a:ext uri="{FF2B5EF4-FFF2-40B4-BE49-F238E27FC236}">
                <a16:creationId xmlns:a16="http://schemas.microsoft.com/office/drawing/2014/main" id="{7261A8D6-CCD9-66AF-3F89-A162D785CE51}"/>
              </a:ext>
            </a:extLst>
          </p:cNvPr>
          <p:cNvSpPr txBox="1"/>
          <p:nvPr/>
        </p:nvSpPr>
        <p:spPr>
          <a:xfrm>
            <a:off x="-300121" y="1620789"/>
            <a:ext cx="4968551" cy="1335687"/>
          </a:xfrm>
          <a:prstGeom prst="rect">
            <a:avLst/>
          </a:prstGeom>
          <a:noFill/>
        </p:spPr>
        <p:txBody>
          <a:bodyPr wrap="square">
            <a:spAutoFit/>
          </a:bodyPr>
          <a:lstStyle/>
          <a:p>
            <a:pPr marL="628650" lvl="1" indent="-171450">
              <a:lnSpc>
                <a:spcPct val="150000"/>
              </a:lnSpc>
              <a:buClr>
                <a:srgbClr val="FF0000"/>
              </a:buClr>
              <a:buFont typeface="Wingdings" panose="05000000000000000000" pitchFamily="2" charset="2"/>
              <a:buChar char="v"/>
            </a:pPr>
            <a:r>
              <a:rPr lang="en-ZA" sz="1100" dirty="0">
                <a:latin typeface="Calibri" pitchFamily="34" charset="0"/>
              </a:rPr>
              <a:t>Data download to your database. Has been given a format that meets the new telematics standard AEMP (ISO 15143-3:2016)</a:t>
            </a:r>
          </a:p>
          <a:p>
            <a:pPr marL="628650" lvl="1" indent="-171450">
              <a:lnSpc>
                <a:spcPct val="150000"/>
              </a:lnSpc>
              <a:buClr>
                <a:srgbClr val="FF0000"/>
              </a:buClr>
              <a:buFont typeface="Wingdings" panose="05000000000000000000" pitchFamily="2" charset="2"/>
              <a:buChar char="v"/>
            </a:pPr>
            <a:r>
              <a:rPr lang="en-ZA" sz="1100" dirty="0">
                <a:latin typeface="Calibri" pitchFamily="34" charset="0"/>
              </a:rPr>
              <a:t>If all machines supply telematics data according to this standard, then a customer with a range of product brands can view data from all his machines with one analysis program.</a:t>
            </a:r>
          </a:p>
        </p:txBody>
      </p:sp>
      <p:sp>
        <p:nvSpPr>
          <p:cNvPr id="17" name="TextBox 16">
            <a:extLst>
              <a:ext uri="{FF2B5EF4-FFF2-40B4-BE49-F238E27FC236}">
                <a16:creationId xmlns:a16="http://schemas.microsoft.com/office/drawing/2014/main" id="{20A0CE70-13E1-35A0-5E62-58CACC8FF914}"/>
              </a:ext>
            </a:extLst>
          </p:cNvPr>
          <p:cNvSpPr txBox="1"/>
          <p:nvPr/>
        </p:nvSpPr>
        <p:spPr>
          <a:xfrm>
            <a:off x="395536" y="110843"/>
            <a:ext cx="1186861" cy="464871"/>
          </a:xfrm>
          <a:prstGeom prst="rect">
            <a:avLst/>
          </a:prstGeom>
          <a:noFill/>
        </p:spPr>
        <p:txBody>
          <a:bodyPr wrap="square">
            <a:spAutoFit/>
          </a:bodyPr>
          <a:lstStyle/>
          <a:p>
            <a:pPr marL="0" lvl="2">
              <a:lnSpc>
                <a:spcPct val="150000"/>
              </a:lnSpc>
            </a:pPr>
            <a:r>
              <a:rPr lang="en-ZA" sz="1800" b="1" u="sng" dirty="0">
                <a:latin typeface="Calibri" pitchFamily="34" charset="0"/>
              </a:rPr>
              <a:t>Your Data:</a:t>
            </a:r>
          </a:p>
        </p:txBody>
      </p:sp>
    </p:spTree>
    <p:extLst>
      <p:ext uri="{BB962C8B-B14F-4D97-AF65-F5344CB8AC3E}">
        <p14:creationId xmlns:p14="http://schemas.microsoft.com/office/powerpoint/2010/main" val="29074431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496" y="-18"/>
            <a:ext cx="4536504" cy="3843040"/>
          </a:xfrm>
          <a:prstGeom prst="rect">
            <a:avLst/>
          </a:prstGeom>
          <a:noFill/>
        </p:spPr>
        <p:txBody>
          <a:bodyPr wrap="square" rtlCol="0">
            <a:spAutoFit/>
          </a:bodyPr>
          <a:lstStyle/>
          <a:p>
            <a:pPr marL="0" lvl="2">
              <a:lnSpc>
                <a:spcPct val="150000"/>
              </a:lnSpc>
            </a:pPr>
            <a:r>
              <a:rPr lang="en-ZA" sz="1600" b="1" u="sng" dirty="0">
                <a:latin typeface="Calibri" pitchFamily="34" charset="0"/>
              </a:rPr>
              <a:t>Packages Available:</a:t>
            </a:r>
          </a:p>
          <a:p>
            <a:pPr marL="0" lvl="2">
              <a:lnSpc>
                <a:spcPct val="150000"/>
              </a:lnSpc>
            </a:pPr>
            <a:endParaRPr lang="en-ZA" sz="1600" b="1" u="sng" dirty="0">
              <a:latin typeface="Calibri" pitchFamily="34" charset="0"/>
            </a:endParaRPr>
          </a:p>
          <a:p>
            <a:pPr lvl="1">
              <a:lnSpc>
                <a:spcPct val="150000"/>
              </a:lnSpc>
              <a:buFont typeface="Arial" pitchFamily="34" charset="0"/>
              <a:buChar char="•"/>
            </a:pPr>
            <a:endParaRPr lang="en-ZA" sz="1200" dirty="0">
              <a:latin typeface="Calibri" pitchFamily="34" charset="0"/>
            </a:endParaRPr>
          </a:p>
          <a:p>
            <a:pPr lvl="1">
              <a:lnSpc>
                <a:spcPct val="150000"/>
              </a:lnSpc>
              <a:buFont typeface="Arial" pitchFamily="34" charset="0"/>
              <a:buChar char="•"/>
            </a:pPr>
            <a:r>
              <a:rPr lang="en-ZA" sz="1200" dirty="0">
                <a:latin typeface="Arial Narrow" panose="020B0606020202030204" pitchFamily="34" charset="0"/>
              </a:rPr>
              <a:t>The </a:t>
            </a:r>
            <a:r>
              <a:rPr lang="en-ZA" sz="1200" b="1" u="sng" dirty="0">
                <a:latin typeface="Arial Narrow" panose="020B0606020202030204" pitchFamily="34" charset="0"/>
              </a:rPr>
              <a:t>Classic</a:t>
            </a:r>
            <a:r>
              <a:rPr lang="en-ZA" sz="1200" dirty="0">
                <a:latin typeface="Arial Narrow" panose="020B0606020202030204" pitchFamily="34" charset="0"/>
              </a:rPr>
              <a:t> package supplies you with enough information for you to have a very good understanding of how your machine is operating for each shift that it runs.- </a:t>
            </a:r>
            <a:r>
              <a:rPr lang="en-ZA" sz="1200">
                <a:latin typeface="Arial Narrow" panose="020B0606020202030204" pitchFamily="34" charset="0"/>
              </a:rPr>
              <a:t>60 months</a:t>
            </a:r>
            <a:endParaRPr lang="en-ZA" sz="1200" dirty="0">
              <a:latin typeface="Arial Narrow" panose="020B0606020202030204" pitchFamily="34" charset="0"/>
            </a:endParaRPr>
          </a:p>
          <a:p>
            <a:pPr lvl="1">
              <a:lnSpc>
                <a:spcPct val="150000"/>
              </a:lnSpc>
              <a:buFont typeface="Arial" pitchFamily="34" charset="0"/>
              <a:buChar char="•"/>
            </a:pPr>
            <a:endParaRPr lang="en-ZA" sz="1200" dirty="0">
              <a:latin typeface="Arial Narrow" panose="020B0606020202030204" pitchFamily="34" charset="0"/>
            </a:endParaRPr>
          </a:p>
          <a:p>
            <a:pPr lvl="1">
              <a:lnSpc>
                <a:spcPct val="150000"/>
              </a:lnSpc>
            </a:pPr>
            <a:endParaRPr lang="en-ZA" sz="1200" dirty="0">
              <a:latin typeface="Arial Narrow" panose="020B0606020202030204" pitchFamily="34" charset="0"/>
            </a:endParaRPr>
          </a:p>
          <a:p>
            <a:pPr lvl="1">
              <a:lnSpc>
                <a:spcPct val="150000"/>
              </a:lnSpc>
              <a:buFont typeface="Arial" pitchFamily="34" charset="0"/>
              <a:buChar char="•"/>
            </a:pPr>
            <a:r>
              <a:rPr lang="en-ZA" sz="1200" dirty="0">
                <a:latin typeface="Arial Narrow" panose="020B0606020202030204" pitchFamily="34" charset="0"/>
              </a:rPr>
              <a:t>The </a:t>
            </a:r>
            <a:r>
              <a:rPr lang="en-ZA" sz="1200" b="1" u="sng" dirty="0">
                <a:latin typeface="Arial Narrow" panose="020B0606020202030204" pitchFamily="34" charset="0"/>
              </a:rPr>
              <a:t>Premium</a:t>
            </a:r>
            <a:r>
              <a:rPr lang="en-ZA" sz="1200" dirty="0">
                <a:latin typeface="Arial Narrow" panose="020B0606020202030204" pitchFamily="34" charset="0"/>
              </a:rPr>
              <a:t> package is focused on customers who need to have extremely detailed information of the machine’s operation. For this package we offer similar information to that of the Classic package but for each individual laden – unladen cycle. In addition, live tracking is available on the Fleetm@tic website on a per minute basis.</a:t>
            </a:r>
          </a:p>
        </p:txBody>
      </p:sp>
      <p:pic>
        <p:nvPicPr>
          <p:cNvPr id="3" name="Picture 2">
            <a:extLst>
              <a:ext uri="{FF2B5EF4-FFF2-40B4-BE49-F238E27FC236}">
                <a16:creationId xmlns:a16="http://schemas.microsoft.com/office/drawing/2014/main" id="{733405D2-2246-BE93-5C3E-16A764A79D1A}"/>
              </a:ext>
            </a:extLst>
          </p:cNvPr>
          <p:cNvPicPr>
            <a:picLocks noChangeAspect="1"/>
          </p:cNvPicPr>
          <p:nvPr/>
        </p:nvPicPr>
        <p:blipFill>
          <a:blip r:embed="rId2"/>
          <a:srcRect l="2742" t="15001" r="4843" b="13600"/>
          <a:stretch/>
        </p:blipFill>
        <p:spPr>
          <a:xfrm>
            <a:off x="4644008" y="1311610"/>
            <a:ext cx="4392488" cy="2520280"/>
          </a:xfrm>
          <a:prstGeom prst="rect">
            <a:avLst/>
          </a:prstGeom>
        </p:spPr>
      </p:pic>
      <p:sp>
        <p:nvSpPr>
          <p:cNvPr id="5" name="TextBox 4">
            <a:extLst>
              <a:ext uri="{FF2B5EF4-FFF2-40B4-BE49-F238E27FC236}">
                <a16:creationId xmlns:a16="http://schemas.microsoft.com/office/drawing/2014/main" id="{6D96EFD3-8182-8F66-0279-5C57B78F33AF}"/>
              </a:ext>
            </a:extLst>
          </p:cNvPr>
          <p:cNvSpPr txBox="1"/>
          <p:nvPr/>
        </p:nvSpPr>
        <p:spPr>
          <a:xfrm>
            <a:off x="5868144" y="771550"/>
            <a:ext cx="1296144" cy="369332"/>
          </a:xfrm>
          <a:prstGeom prst="rect">
            <a:avLst/>
          </a:prstGeom>
          <a:noFill/>
        </p:spPr>
        <p:txBody>
          <a:bodyPr wrap="square">
            <a:spAutoFit/>
          </a:bodyPr>
          <a:lstStyle/>
          <a:p>
            <a:r>
              <a:rPr lang="en-ZA" dirty="0">
                <a:latin typeface="Impact" pitchFamily="34" charset="0"/>
                <a:hlinkClick r:id="rId3">
                  <a:extLst>
                    <a:ext uri="{A12FA001-AC4F-418D-AE19-62706E023703}">
                      <ahyp:hlinkClr xmlns:ahyp="http://schemas.microsoft.com/office/drawing/2018/hyperlinkcolor" val="tx"/>
                    </a:ext>
                  </a:extLst>
                </a:hlinkClick>
              </a:rPr>
              <a:t>FLEETM@TIC</a:t>
            </a:r>
            <a:endParaRPr lang="en-US" dirty="0"/>
          </a:p>
        </p:txBody>
      </p:sp>
    </p:spTree>
    <p:extLst>
      <p:ext uri="{BB962C8B-B14F-4D97-AF65-F5344CB8AC3E}">
        <p14:creationId xmlns:p14="http://schemas.microsoft.com/office/powerpoint/2010/main" val="2907443150"/>
      </p:ext>
    </p:extLst>
  </p:cSld>
  <p:clrMapOvr>
    <a:masterClrMapping/>
  </p:clrMapOvr>
  <mc:AlternateContent xmlns:mc="http://schemas.openxmlformats.org/markup-compatibility/2006" xmlns:p14="http://schemas.microsoft.com/office/powerpoint/2010/main">
    <mc:Choice Requires="p14">
      <p:transition spd="slow" p14:dur="2000" advClick="0">
        <p14:prism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additive="base">
                                        <p:cTn id="7"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anim calcmode="lin" valueType="num">
                                      <p:cBhvr additive="base">
                                        <p:cTn id="13" dur="500" fill="hold"/>
                                        <p:tgtEl>
                                          <p:spTgt spid="2">
                                            <p:txEl>
                                              <p:pRg st="6" end="6"/>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87561" y="798420"/>
            <a:ext cx="4143404" cy="1165384"/>
          </a:xfrm>
          <a:prstGeom prst="rect">
            <a:avLst/>
          </a:prstGeom>
          <a:noFill/>
        </p:spPr>
        <p:txBody>
          <a:bodyPr wrap="square" rtlCol="0">
            <a:spAutoFit/>
          </a:bodyPr>
          <a:lstStyle/>
          <a:p>
            <a:pPr marL="0" lvl="2">
              <a:lnSpc>
                <a:spcPct val="150000"/>
              </a:lnSpc>
            </a:pPr>
            <a:endParaRPr lang="en-ZA" sz="1200" dirty="0">
              <a:latin typeface="Arial Narrow" panose="020B0606020202030204" pitchFamily="34" charset="0"/>
            </a:endParaRPr>
          </a:p>
          <a:p>
            <a:pPr marL="742950" lvl="1" indent="-285750">
              <a:lnSpc>
                <a:spcPct val="150000"/>
              </a:lnSpc>
              <a:buClr>
                <a:srgbClr val="FF0000"/>
              </a:buClr>
              <a:buFont typeface="Wingdings" panose="05000000000000000000" pitchFamily="2" charset="2"/>
              <a:buChar char="Ø"/>
            </a:pPr>
            <a:r>
              <a:rPr lang="en-ZA" sz="1200" dirty="0">
                <a:latin typeface="Arial Narrow" panose="020B0606020202030204" pitchFamily="34" charset="0"/>
              </a:rPr>
              <a:t>Cycles</a:t>
            </a:r>
          </a:p>
          <a:p>
            <a:pPr marL="742950" lvl="1" indent="-285750">
              <a:lnSpc>
                <a:spcPct val="150000"/>
              </a:lnSpc>
              <a:buClr>
                <a:srgbClr val="FF0000"/>
              </a:buClr>
              <a:buFont typeface="Wingdings" panose="05000000000000000000" pitchFamily="2" charset="2"/>
              <a:buChar char="Ø"/>
            </a:pPr>
            <a:r>
              <a:rPr lang="en-ZA" sz="1200" dirty="0">
                <a:latin typeface="Arial Narrow" panose="020B0606020202030204" pitchFamily="34" charset="0"/>
              </a:rPr>
              <a:t>Tons moved</a:t>
            </a:r>
          </a:p>
          <a:p>
            <a:pPr marL="742950" lvl="1" indent="-285750">
              <a:lnSpc>
                <a:spcPct val="150000"/>
              </a:lnSpc>
              <a:buClr>
                <a:srgbClr val="FF0000"/>
              </a:buClr>
              <a:buFont typeface="Wingdings" panose="05000000000000000000" pitchFamily="2" charset="2"/>
              <a:buChar char="Ø"/>
            </a:pPr>
            <a:r>
              <a:rPr lang="en-ZA" sz="1200" dirty="0">
                <a:latin typeface="Arial Narrow" panose="020B0606020202030204" pitchFamily="34" charset="0"/>
              </a:rPr>
              <a:t>Fuel burned</a:t>
            </a:r>
          </a:p>
        </p:txBody>
      </p:sp>
      <p:sp>
        <p:nvSpPr>
          <p:cNvPr id="7" name="Up Arrow 6"/>
          <p:cNvSpPr/>
          <p:nvPr/>
        </p:nvSpPr>
        <p:spPr>
          <a:xfrm>
            <a:off x="7956376" y="3400460"/>
            <a:ext cx="216024" cy="360040"/>
          </a:xfrm>
          <a:prstGeom prst="upArrow">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Up Arrow 7"/>
          <p:cNvSpPr/>
          <p:nvPr/>
        </p:nvSpPr>
        <p:spPr>
          <a:xfrm>
            <a:off x="5724128" y="3364010"/>
            <a:ext cx="216024" cy="360040"/>
          </a:xfrm>
          <a:prstGeom prst="upArrow">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Up Arrow 8"/>
          <p:cNvSpPr/>
          <p:nvPr/>
        </p:nvSpPr>
        <p:spPr>
          <a:xfrm>
            <a:off x="6313659" y="3364010"/>
            <a:ext cx="216024" cy="360040"/>
          </a:xfrm>
          <a:prstGeom prst="upArrow">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Up Arrow 9"/>
          <p:cNvSpPr/>
          <p:nvPr/>
        </p:nvSpPr>
        <p:spPr>
          <a:xfrm>
            <a:off x="4067944" y="3299598"/>
            <a:ext cx="216024" cy="360040"/>
          </a:xfrm>
          <a:prstGeom prst="upArrow">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3" name="Picture 2">
            <a:extLst>
              <a:ext uri="{FF2B5EF4-FFF2-40B4-BE49-F238E27FC236}">
                <a16:creationId xmlns:a16="http://schemas.microsoft.com/office/drawing/2014/main" id="{DDD53914-EBEA-868E-2597-199081A65C6D}"/>
              </a:ext>
            </a:extLst>
          </p:cNvPr>
          <p:cNvPicPr>
            <a:picLocks noChangeAspect="1"/>
          </p:cNvPicPr>
          <p:nvPr/>
        </p:nvPicPr>
        <p:blipFill>
          <a:blip r:embed="rId2"/>
          <a:stretch>
            <a:fillRect/>
          </a:stretch>
        </p:blipFill>
        <p:spPr>
          <a:xfrm>
            <a:off x="611560" y="2583050"/>
            <a:ext cx="8244408" cy="710017"/>
          </a:xfrm>
          <a:prstGeom prst="rect">
            <a:avLst/>
          </a:prstGeom>
        </p:spPr>
      </p:pic>
      <p:sp>
        <p:nvSpPr>
          <p:cNvPr id="5" name="TextBox 4">
            <a:extLst>
              <a:ext uri="{FF2B5EF4-FFF2-40B4-BE49-F238E27FC236}">
                <a16:creationId xmlns:a16="http://schemas.microsoft.com/office/drawing/2014/main" id="{5282E11D-B094-AADA-AF94-38F7F6859FEC}"/>
              </a:ext>
            </a:extLst>
          </p:cNvPr>
          <p:cNvSpPr txBox="1"/>
          <p:nvPr/>
        </p:nvSpPr>
        <p:spPr>
          <a:xfrm>
            <a:off x="539552" y="56119"/>
            <a:ext cx="4582632" cy="464871"/>
          </a:xfrm>
          <a:prstGeom prst="rect">
            <a:avLst/>
          </a:prstGeom>
          <a:noFill/>
        </p:spPr>
        <p:txBody>
          <a:bodyPr wrap="square">
            <a:spAutoFit/>
          </a:bodyPr>
          <a:lstStyle/>
          <a:p>
            <a:pPr marL="0" lvl="2">
              <a:lnSpc>
                <a:spcPct val="150000"/>
              </a:lnSpc>
            </a:pPr>
            <a:r>
              <a:rPr lang="en-ZA" sz="1800" b="1" u="sng" dirty="0">
                <a:latin typeface="Calibri" pitchFamily="34" charset="0"/>
              </a:rPr>
              <a:t>Machine Productivity:</a:t>
            </a:r>
          </a:p>
        </p:txBody>
      </p:sp>
    </p:spTree>
    <p:extLst>
      <p:ext uri="{BB962C8B-B14F-4D97-AF65-F5344CB8AC3E}">
        <p14:creationId xmlns:p14="http://schemas.microsoft.com/office/powerpoint/2010/main" val="29074431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additive="base">
                                        <p:cTn id="17"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1+#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 calcmode="lin" valueType="num">
                                      <p:cBhvr additive="base">
                                        <p:cTn id="27"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
                                            <p:txEl>
                                              <p:pRg st="3" end="3"/>
                                            </p:tx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1+#ppt_w/2"/>
                                          </p:val>
                                        </p:tav>
                                        <p:tav tm="100000">
                                          <p:val>
                                            <p:strVal val="#ppt_x"/>
                                          </p:val>
                                        </p:tav>
                                      </p:tavLst>
                                    </p:anim>
                                    <p:anim calcmode="lin" valueType="num">
                                      <p:cBhvr additive="base">
                                        <p:cTn id="32" dur="500" fill="hold"/>
                                        <p:tgtEl>
                                          <p:spTgt spid="7"/>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1+#ppt_w/2"/>
                                          </p:val>
                                        </p:tav>
                                        <p:tav tm="100000">
                                          <p:val>
                                            <p:strVal val="#ppt_x"/>
                                          </p:val>
                                        </p:tav>
                                      </p:tavLst>
                                    </p:anim>
                                    <p:anim calcmode="lin" valueType="num">
                                      <p:cBhvr additive="base">
                                        <p:cTn id="36"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0080" y="798746"/>
            <a:ext cx="4143404" cy="936090"/>
          </a:xfrm>
          <a:prstGeom prst="rect">
            <a:avLst/>
          </a:prstGeom>
          <a:noFill/>
        </p:spPr>
        <p:txBody>
          <a:bodyPr wrap="square" rtlCol="0">
            <a:spAutoFit/>
          </a:bodyPr>
          <a:lstStyle/>
          <a:p>
            <a:pPr marL="171450" lvl="2" indent="-171450">
              <a:lnSpc>
                <a:spcPct val="150000"/>
              </a:lnSpc>
              <a:buClr>
                <a:srgbClr val="FF0000"/>
              </a:buClr>
              <a:buFont typeface="Wingdings" panose="05000000000000000000" pitchFamily="2" charset="2"/>
              <a:buChar char="Ø"/>
            </a:pPr>
            <a:r>
              <a:rPr lang="en-ZA" sz="1200" dirty="0">
                <a:latin typeface="Arial Narrow" panose="020B0606020202030204" pitchFamily="34" charset="0"/>
              </a:rPr>
              <a:t> Machine Loading (overloaded / underloaded)</a:t>
            </a:r>
          </a:p>
          <a:p>
            <a:pPr marL="628650" lvl="1" indent="-171450">
              <a:lnSpc>
                <a:spcPct val="150000"/>
              </a:lnSpc>
              <a:buClr>
                <a:srgbClr val="FF0000"/>
              </a:buClr>
              <a:buFont typeface="Wingdings" panose="05000000000000000000" pitchFamily="2" charset="2"/>
              <a:buChar char="Ø"/>
            </a:pPr>
            <a:r>
              <a:rPr lang="en-ZA" sz="1200" dirty="0">
                <a:latin typeface="Arial Narrow" panose="020B0606020202030204" pitchFamily="34" charset="0"/>
              </a:rPr>
              <a:t>Idle Time</a:t>
            </a:r>
          </a:p>
          <a:p>
            <a:pPr lvl="1">
              <a:lnSpc>
                <a:spcPct val="150000"/>
              </a:lnSpc>
            </a:pPr>
            <a:endParaRPr lang="en-ZA" sz="1400" dirty="0">
              <a:latin typeface="Calibri" pitchFamily="34" charset="0"/>
            </a:endParaRPr>
          </a:p>
        </p:txBody>
      </p:sp>
      <p:pic>
        <p:nvPicPr>
          <p:cNvPr id="4" name="Picture 3" descr="Shift Report.png"/>
          <p:cNvPicPr>
            <a:picLocks noChangeAspect="1"/>
          </p:cNvPicPr>
          <p:nvPr/>
        </p:nvPicPr>
        <p:blipFill>
          <a:blip r:embed="rId2" cstate="print"/>
          <a:stretch>
            <a:fillRect/>
          </a:stretch>
        </p:blipFill>
        <p:spPr>
          <a:xfrm>
            <a:off x="2483768" y="1266791"/>
            <a:ext cx="6084168" cy="1412397"/>
          </a:xfrm>
          <a:prstGeom prst="rect">
            <a:avLst/>
          </a:prstGeom>
        </p:spPr>
      </p:pic>
      <p:sp>
        <p:nvSpPr>
          <p:cNvPr id="6" name="Up Arrow 5"/>
          <p:cNvSpPr/>
          <p:nvPr/>
        </p:nvSpPr>
        <p:spPr>
          <a:xfrm>
            <a:off x="7380312" y="2762009"/>
            <a:ext cx="216024" cy="360040"/>
          </a:xfrm>
          <a:prstGeom prst="upArrow">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TextBox 6"/>
          <p:cNvSpPr txBox="1"/>
          <p:nvPr/>
        </p:nvSpPr>
        <p:spPr>
          <a:xfrm>
            <a:off x="6876256" y="3222212"/>
            <a:ext cx="1440160" cy="338554"/>
          </a:xfrm>
          <a:prstGeom prst="rect">
            <a:avLst/>
          </a:prstGeom>
          <a:noFill/>
        </p:spPr>
        <p:txBody>
          <a:bodyPr wrap="square" rtlCol="0">
            <a:spAutoFit/>
          </a:bodyPr>
          <a:lstStyle/>
          <a:p>
            <a:r>
              <a:rPr lang="en-ZA" sz="1600" dirty="0" err="1">
                <a:latin typeface="Impact" pitchFamily="34" charset="0"/>
              </a:rPr>
              <a:t>underloaded</a:t>
            </a:r>
            <a:endParaRPr lang="en-ZA" sz="1600" dirty="0">
              <a:latin typeface="Impact" pitchFamily="34" charset="0"/>
            </a:endParaRPr>
          </a:p>
        </p:txBody>
      </p:sp>
      <p:pic>
        <p:nvPicPr>
          <p:cNvPr id="9" name="Picture 8" descr="Timebar Report.png"/>
          <p:cNvPicPr>
            <a:picLocks noChangeAspect="1"/>
          </p:cNvPicPr>
          <p:nvPr/>
        </p:nvPicPr>
        <p:blipFill>
          <a:blip r:embed="rId3" cstate="print"/>
          <a:stretch>
            <a:fillRect/>
          </a:stretch>
        </p:blipFill>
        <p:spPr>
          <a:xfrm>
            <a:off x="179512" y="2859783"/>
            <a:ext cx="6048672" cy="1213338"/>
          </a:xfrm>
          <a:prstGeom prst="rect">
            <a:avLst/>
          </a:prstGeom>
        </p:spPr>
      </p:pic>
      <p:sp>
        <p:nvSpPr>
          <p:cNvPr id="10" name="Up Arrow 9"/>
          <p:cNvSpPr/>
          <p:nvPr/>
        </p:nvSpPr>
        <p:spPr>
          <a:xfrm>
            <a:off x="1619672" y="4155926"/>
            <a:ext cx="216024" cy="360040"/>
          </a:xfrm>
          <a:prstGeom prst="upArrow">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Up Arrow 10"/>
          <p:cNvSpPr/>
          <p:nvPr/>
        </p:nvSpPr>
        <p:spPr>
          <a:xfrm>
            <a:off x="1259632" y="4155926"/>
            <a:ext cx="216024" cy="360040"/>
          </a:xfrm>
          <a:prstGeom prst="upArrow">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TextBox 4">
            <a:extLst>
              <a:ext uri="{FF2B5EF4-FFF2-40B4-BE49-F238E27FC236}">
                <a16:creationId xmlns:a16="http://schemas.microsoft.com/office/drawing/2014/main" id="{099EAB70-832A-C954-519B-86BCAC366614}"/>
              </a:ext>
            </a:extLst>
          </p:cNvPr>
          <p:cNvSpPr txBox="1"/>
          <p:nvPr/>
        </p:nvSpPr>
        <p:spPr>
          <a:xfrm>
            <a:off x="467544" y="0"/>
            <a:ext cx="4582632" cy="464871"/>
          </a:xfrm>
          <a:prstGeom prst="rect">
            <a:avLst/>
          </a:prstGeom>
          <a:noFill/>
        </p:spPr>
        <p:txBody>
          <a:bodyPr wrap="square">
            <a:spAutoFit/>
          </a:bodyPr>
          <a:lstStyle/>
          <a:p>
            <a:pPr marL="0" lvl="2">
              <a:lnSpc>
                <a:spcPct val="150000"/>
              </a:lnSpc>
            </a:pPr>
            <a:r>
              <a:rPr lang="en-ZA" sz="1800" b="1" u="sng" dirty="0">
                <a:latin typeface="Calibri" pitchFamily="34" charset="0"/>
              </a:rPr>
              <a:t>Machine Utilization:</a:t>
            </a:r>
          </a:p>
        </p:txBody>
      </p:sp>
    </p:spTree>
    <p:extLst>
      <p:ext uri="{BB962C8B-B14F-4D97-AF65-F5344CB8AC3E}">
        <p14:creationId xmlns:p14="http://schemas.microsoft.com/office/powerpoint/2010/main" val="29074431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1+#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 calcmode="lin" valueType="num">
                                      <p:cBhvr additive="base">
                                        <p:cTn id="21"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2">
                                            <p:txEl>
                                              <p:pRg st="1" end="1"/>
                                            </p:txEl>
                                          </p:spTgt>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1+#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1+#ppt_w/2"/>
                                          </p:val>
                                        </p:tav>
                                        <p:tav tm="100000">
                                          <p:val>
                                            <p:strVal val="#ppt_x"/>
                                          </p:val>
                                        </p:tav>
                                      </p:tavLst>
                                    </p:anim>
                                    <p:anim calcmode="lin" valueType="num">
                                      <p:cBhvr additive="base">
                                        <p:cTn id="30" dur="500" fill="hold"/>
                                        <p:tgtEl>
                                          <p:spTgt spid="10"/>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1+#ppt_w/2"/>
                                          </p:val>
                                        </p:tav>
                                        <p:tav tm="100000">
                                          <p:val>
                                            <p:strVal val="#ppt_x"/>
                                          </p:val>
                                        </p:tav>
                                      </p:tavLst>
                                    </p:anim>
                                    <p:anim calcmode="lin" valueType="num">
                                      <p:cBhvr additive="base">
                                        <p:cTn id="3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406B4E-9242-F339-9F68-FD0688729F0D}"/>
              </a:ext>
            </a:extLst>
          </p:cNvPr>
          <p:cNvPicPr>
            <a:picLocks noChangeAspect="1"/>
          </p:cNvPicPr>
          <p:nvPr/>
        </p:nvPicPr>
        <p:blipFill>
          <a:blip r:embed="rId2"/>
          <a:stretch>
            <a:fillRect/>
          </a:stretch>
        </p:blipFill>
        <p:spPr>
          <a:xfrm>
            <a:off x="3083246" y="926758"/>
            <a:ext cx="5992331" cy="3460730"/>
          </a:xfrm>
          <a:prstGeom prst="rect">
            <a:avLst/>
          </a:prstGeom>
        </p:spPr>
      </p:pic>
      <p:sp>
        <p:nvSpPr>
          <p:cNvPr id="2" name="TextBox 1"/>
          <p:cNvSpPr txBox="1"/>
          <p:nvPr/>
        </p:nvSpPr>
        <p:spPr>
          <a:xfrm>
            <a:off x="337228" y="60069"/>
            <a:ext cx="4719469" cy="423449"/>
          </a:xfrm>
          <a:prstGeom prst="rect">
            <a:avLst/>
          </a:prstGeom>
          <a:noFill/>
        </p:spPr>
        <p:txBody>
          <a:bodyPr wrap="square" rtlCol="0">
            <a:spAutoFit/>
          </a:bodyPr>
          <a:lstStyle/>
          <a:p>
            <a:pPr marL="0" lvl="2">
              <a:lnSpc>
                <a:spcPct val="150000"/>
              </a:lnSpc>
            </a:pPr>
            <a:r>
              <a:rPr lang="en-ZA" sz="1600" b="1" u="sng" dirty="0">
                <a:latin typeface="Calibri" pitchFamily="34" charset="0"/>
              </a:rPr>
              <a:t>Machine Productivity &amp; Utilization – Live Website:</a:t>
            </a:r>
            <a:endParaRPr lang="en-ZA" sz="1300" dirty="0">
              <a:latin typeface="Calibri" pitchFamily="34" charset="0"/>
            </a:endParaRPr>
          </a:p>
        </p:txBody>
      </p:sp>
      <p:sp>
        <p:nvSpPr>
          <p:cNvPr id="6" name="Up Arrow 5"/>
          <p:cNvSpPr/>
          <p:nvPr/>
        </p:nvSpPr>
        <p:spPr>
          <a:xfrm>
            <a:off x="4948685" y="4011910"/>
            <a:ext cx="216024" cy="648072"/>
          </a:xfrm>
          <a:prstGeom prst="upArrow">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Up Arrow 6"/>
          <p:cNvSpPr/>
          <p:nvPr/>
        </p:nvSpPr>
        <p:spPr>
          <a:xfrm>
            <a:off x="8023265" y="3898330"/>
            <a:ext cx="216024" cy="648072"/>
          </a:xfrm>
          <a:prstGeom prst="upArrow">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Up Arrow 7"/>
          <p:cNvSpPr/>
          <p:nvPr/>
        </p:nvSpPr>
        <p:spPr>
          <a:xfrm>
            <a:off x="4105401" y="2283718"/>
            <a:ext cx="216024" cy="648072"/>
          </a:xfrm>
          <a:prstGeom prst="upArrow">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Up Arrow 8"/>
          <p:cNvSpPr/>
          <p:nvPr/>
        </p:nvSpPr>
        <p:spPr>
          <a:xfrm>
            <a:off x="5424899" y="2427734"/>
            <a:ext cx="216024" cy="648072"/>
          </a:xfrm>
          <a:prstGeom prst="upArrow">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Up Arrow 9"/>
          <p:cNvSpPr/>
          <p:nvPr/>
        </p:nvSpPr>
        <p:spPr>
          <a:xfrm>
            <a:off x="7524328" y="2499742"/>
            <a:ext cx="216024" cy="648072"/>
          </a:xfrm>
          <a:prstGeom prst="upArrow">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TextBox 11"/>
          <p:cNvSpPr txBox="1"/>
          <p:nvPr/>
        </p:nvSpPr>
        <p:spPr>
          <a:xfrm>
            <a:off x="-52179" y="654264"/>
            <a:ext cx="3472051" cy="3452163"/>
          </a:xfrm>
          <a:prstGeom prst="rect">
            <a:avLst/>
          </a:prstGeom>
          <a:noFill/>
        </p:spPr>
        <p:txBody>
          <a:bodyPr wrap="square" rtlCol="0">
            <a:spAutoFit/>
          </a:bodyPr>
          <a:lstStyle/>
          <a:p>
            <a:pPr lvl="1">
              <a:lnSpc>
                <a:spcPct val="150000"/>
              </a:lnSpc>
            </a:pPr>
            <a:endParaRPr lang="en-ZA" sz="1300" dirty="0">
              <a:latin typeface="Calibri" pitchFamily="34" charset="0"/>
            </a:endParaRPr>
          </a:p>
          <a:p>
            <a:pPr marL="628650" lvl="1" indent="-171450">
              <a:lnSpc>
                <a:spcPct val="150000"/>
              </a:lnSpc>
              <a:buClr>
                <a:srgbClr val="FF0000"/>
              </a:buClr>
              <a:buFont typeface="Wingdings" panose="05000000000000000000" pitchFamily="2" charset="2"/>
              <a:buChar char="Ø"/>
            </a:pPr>
            <a:r>
              <a:rPr lang="en-ZA" sz="1200" dirty="0">
                <a:latin typeface="Arial Narrow" panose="020B0606020202030204" pitchFamily="34" charset="0"/>
              </a:rPr>
              <a:t>Utilization Graphs (machine running hours).</a:t>
            </a:r>
          </a:p>
          <a:p>
            <a:pPr marL="628650" lvl="1" indent="-171450">
              <a:lnSpc>
                <a:spcPct val="150000"/>
              </a:lnSpc>
              <a:buClr>
                <a:srgbClr val="FF0000"/>
              </a:buClr>
              <a:buFont typeface="Wingdings" panose="05000000000000000000" pitchFamily="2" charset="2"/>
              <a:buChar char="Ø"/>
            </a:pPr>
            <a:endParaRPr lang="en-ZA" sz="1200" dirty="0">
              <a:latin typeface="Arial Narrow" panose="020B0606020202030204" pitchFamily="34" charset="0"/>
            </a:endParaRPr>
          </a:p>
          <a:p>
            <a:pPr marL="628650" lvl="1" indent="-171450">
              <a:lnSpc>
                <a:spcPct val="150000"/>
              </a:lnSpc>
              <a:buClr>
                <a:srgbClr val="FF0000"/>
              </a:buClr>
              <a:buFont typeface="Wingdings" panose="05000000000000000000" pitchFamily="2" charset="2"/>
              <a:buChar char="Ø"/>
            </a:pPr>
            <a:r>
              <a:rPr lang="en-ZA" sz="1200" dirty="0">
                <a:latin typeface="Arial Narrow" panose="020B0606020202030204" pitchFamily="34" charset="0"/>
              </a:rPr>
              <a:t>Productivity graphs (load capacity).</a:t>
            </a:r>
          </a:p>
          <a:p>
            <a:pPr marL="628650" lvl="1" indent="-171450">
              <a:lnSpc>
                <a:spcPct val="150000"/>
              </a:lnSpc>
              <a:buClr>
                <a:srgbClr val="FF0000"/>
              </a:buClr>
              <a:buFont typeface="Wingdings" panose="05000000000000000000" pitchFamily="2" charset="2"/>
              <a:buChar char="Ø"/>
            </a:pPr>
            <a:endParaRPr lang="en-ZA" sz="1200" dirty="0">
              <a:latin typeface="Arial Narrow" panose="020B0606020202030204" pitchFamily="34" charset="0"/>
            </a:endParaRPr>
          </a:p>
          <a:p>
            <a:pPr marL="628650" lvl="1" indent="-171450">
              <a:lnSpc>
                <a:spcPct val="150000"/>
              </a:lnSpc>
              <a:buClr>
                <a:srgbClr val="FF0000"/>
              </a:buClr>
              <a:buFont typeface="Wingdings" panose="05000000000000000000" pitchFamily="2" charset="2"/>
              <a:buChar char="Ø"/>
            </a:pPr>
            <a:r>
              <a:rPr lang="en-ZA" sz="1200" dirty="0">
                <a:latin typeface="Arial Narrow" panose="020B0606020202030204" pitchFamily="34" charset="0"/>
              </a:rPr>
              <a:t>Service indicator.</a:t>
            </a:r>
          </a:p>
          <a:p>
            <a:pPr marL="628650" lvl="1" indent="-171450">
              <a:lnSpc>
                <a:spcPct val="150000"/>
              </a:lnSpc>
              <a:buClr>
                <a:srgbClr val="FF0000"/>
              </a:buClr>
              <a:buFont typeface="Wingdings" panose="05000000000000000000" pitchFamily="2" charset="2"/>
              <a:buChar char="Ø"/>
            </a:pPr>
            <a:endParaRPr lang="en-ZA" sz="1200" dirty="0">
              <a:latin typeface="Arial Narrow" panose="020B0606020202030204" pitchFamily="34" charset="0"/>
            </a:endParaRPr>
          </a:p>
          <a:p>
            <a:pPr marL="628650" lvl="1" indent="-171450">
              <a:lnSpc>
                <a:spcPct val="150000"/>
              </a:lnSpc>
              <a:buClr>
                <a:srgbClr val="FF0000"/>
              </a:buClr>
              <a:buFont typeface="Wingdings" panose="05000000000000000000" pitchFamily="2" charset="2"/>
              <a:buChar char="Ø"/>
            </a:pPr>
            <a:r>
              <a:rPr lang="en-ZA" sz="1200" dirty="0">
                <a:latin typeface="Arial Narrow" panose="020B0606020202030204" pitchFamily="34" charset="0"/>
              </a:rPr>
              <a:t>Live productivity information.</a:t>
            </a:r>
          </a:p>
          <a:p>
            <a:pPr marL="628650" lvl="1" indent="-171450">
              <a:lnSpc>
                <a:spcPct val="150000"/>
              </a:lnSpc>
              <a:buClr>
                <a:srgbClr val="FF0000"/>
              </a:buClr>
              <a:buFont typeface="Wingdings" panose="05000000000000000000" pitchFamily="2" charset="2"/>
              <a:buChar char="Ø"/>
            </a:pPr>
            <a:endParaRPr lang="en-ZA" sz="1200" dirty="0">
              <a:latin typeface="Arial Narrow" panose="020B0606020202030204" pitchFamily="34" charset="0"/>
            </a:endParaRPr>
          </a:p>
          <a:p>
            <a:pPr marL="628650" lvl="1" indent="-171450">
              <a:lnSpc>
                <a:spcPct val="150000"/>
              </a:lnSpc>
              <a:buClr>
                <a:srgbClr val="FF0000"/>
              </a:buClr>
              <a:buFont typeface="Wingdings" panose="05000000000000000000" pitchFamily="2" charset="2"/>
              <a:buChar char="Ø"/>
            </a:pPr>
            <a:r>
              <a:rPr lang="en-ZA" sz="1200" dirty="0" err="1">
                <a:latin typeface="Arial Narrow" panose="020B0606020202030204" pitchFamily="34" charset="0"/>
              </a:rPr>
              <a:t>Minimap</a:t>
            </a:r>
            <a:r>
              <a:rPr lang="en-ZA" sz="1200" dirty="0">
                <a:latin typeface="Arial Narrow" panose="020B0606020202030204" pitchFamily="34" charset="0"/>
              </a:rPr>
              <a:t> (loads &amp; tips).</a:t>
            </a:r>
          </a:p>
          <a:p>
            <a:pPr lvl="1">
              <a:lnSpc>
                <a:spcPct val="150000"/>
              </a:lnSpc>
              <a:buFont typeface="Arial" pitchFamily="34" charset="0"/>
              <a:buChar char="•"/>
            </a:pPr>
            <a:endParaRPr lang="en-ZA" sz="1200" dirty="0">
              <a:latin typeface="Arial Narrow" panose="020B0606020202030204" pitchFamily="34" charset="0"/>
            </a:endParaRPr>
          </a:p>
          <a:p>
            <a:pPr lvl="1">
              <a:lnSpc>
                <a:spcPct val="150000"/>
              </a:lnSpc>
              <a:buFont typeface="Arial" pitchFamily="34" charset="0"/>
              <a:buChar char="•"/>
            </a:pPr>
            <a:endParaRPr lang="en-ZA" sz="1400" dirty="0">
              <a:latin typeface="Calibri" pitchFamily="34" charset="0"/>
            </a:endParaRPr>
          </a:p>
        </p:txBody>
      </p:sp>
    </p:spTree>
    <p:extLst>
      <p:ext uri="{BB962C8B-B14F-4D97-AF65-F5344CB8AC3E}">
        <p14:creationId xmlns:p14="http://schemas.microsoft.com/office/powerpoint/2010/main" val="286689196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 calcmode="lin" valueType="num">
                                      <p:cBhvr additive="base">
                                        <p:cTn id="7" dur="500" fill="hold"/>
                                        <p:tgtEl>
                                          <p:spTgt spid="12">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
                                            <p:txEl>
                                              <p:pRg st="1" end="1"/>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anim calcmode="lin" valueType="num">
                                      <p:cBhvr additive="base">
                                        <p:cTn id="17" dur="500" fill="hold"/>
                                        <p:tgtEl>
                                          <p:spTgt spid="12">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2">
                                            <p:txEl>
                                              <p:pRg st="3" end="3"/>
                                            </p:txEl>
                                          </p:spTgt>
                                        </p:tgtEl>
                                        <p:attrNameLst>
                                          <p:attrName>ppt_y</p:attrName>
                                        </p:attrNameLst>
                                      </p:cBhvr>
                                      <p:tavLst>
                                        <p:tav tm="0">
                                          <p:val>
                                            <p:strVal val="#ppt_y"/>
                                          </p:val>
                                        </p:tav>
                                        <p:tav tm="100000">
                                          <p:val>
                                            <p:strVal val="#ppt_y"/>
                                          </p:val>
                                        </p:tav>
                                      </p:tavLst>
                                    </p:anim>
                                  </p:childTnLst>
                                </p:cTn>
                              </p:par>
                              <p:par>
                                <p:cTn id="19" presetID="2" presetClass="exit" presetSubtype="8" fill="hold" grpId="1" nodeType="withEffect">
                                  <p:stCondLst>
                                    <p:cond delay="0"/>
                                  </p:stCondLst>
                                  <p:childTnLst>
                                    <p:anim calcmode="lin" valueType="num">
                                      <p:cBhvr additive="base">
                                        <p:cTn id="20" dur="500"/>
                                        <p:tgtEl>
                                          <p:spTgt spid="6"/>
                                        </p:tgtEl>
                                        <p:attrNameLst>
                                          <p:attrName>ppt_x</p:attrName>
                                        </p:attrNameLst>
                                      </p:cBhvr>
                                      <p:tavLst>
                                        <p:tav tm="0">
                                          <p:val>
                                            <p:strVal val="ppt_x"/>
                                          </p:val>
                                        </p:tav>
                                        <p:tav tm="100000">
                                          <p:val>
                                            <p:strVal val="0-ppt_w/2"/>
                                          </p:val>
                                        </p:tav>
                                      </p:tavLst>
                                    </p:anim>
                                    <p:anim calcmode="lin" valueType="num">
                                      <p:cBhvr additive="base">
                                        <p:cTn id="21" dur="500"/>
                                        <p:tgtEl>
                                          <p:spTgt spid="6"/>
                                        </p:tgtEl>
                                        <p:attrNameLst>
                                          <p:attrName>ppt_y</p:attrName>
                                        </p:attrNameLst>
                                      </p:cBhvr>
                                      <p:tavLst>
                                        <p:tav tm="0">
                                          <p:val>
                                            <p:strVal val="ppt_y"/>
                                          </p:val>
                                        </p:tav>
                                        <p:tav tm="100000">
                                          <p:val>
                                            <p:strVal val="ppt_y"/>
                                          </p:val>
                                        </p:tav>
                                      </p:tavLst>
                                    </p:anim>
                                    <p:set>
                                      <p:cBhvr>
                                        <p:cTn id="22" dur="1" fill="hold">
                                          <p:stCondLst>
                                            <p:cond delay="499"/>
                                          </p:stCondLst>
                                        </p:cTn>
                                        <p:tgtEl>
                                          <p:spTgt spid="6"/>
                                        </p:tgtEl>
                                        <p:attrNameLst>
                                          <p:attrName>style.visibility</p:attrName>
                                        </p:attrNameLst>
                                      </p:cBhvr>
                                      <p:to>
                                        <p:strVal val="hidden"/>
                                      </p:to>
                                    </p:set>
                                  </p:childTnLst>
                                </p:cTn>
                              </p:par>
                              <p:par>
                                <p:cTn id="23" presetID="2" presetClass="entr" presetSubtype="2"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2">
                                            <p:txEl>
                                              <p:pRg st="5" end="5"/>
                                            </p:txEl>
                                          </p:spTgt>
                                        </p:tgtEl>
                                        <p:attrNameLst>
                                          <p:attrName>style.visibility</p:attrName>
                                        </p:attrNameLst>
                                      </p:cBhvr>
                                      <p:to>
                                        <p:strVal val="visible"/>
                                      </p:to>
                                    </p:set>
                                    <p:anim calcmode="lin" valueType="num">
                                      <p:cBhvr additive="base">
                                        <p:cTn id="31" dur="500" fill="hold"/>
                                        <p:tgtEl>
                                          <p:spTgt spid="12">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2">
                                            <p:txEl>
                                              <p:pRg st="5" end="5"/>
                                            </p:txEl>
                                          </p:spTgt>
                                        </p:tgtEl>
                                        <p:attrNameLst>
                                          <p:attrName>ppt_y</p:attrName>
                                        </p:attrNameLst>
                                      </p:cBhvr>
                                      <p:tavLst>
                                        <p:tav tm="0">
                                          <p:val>
                                            <p:strVal val="#ppt_y"/>
                                          </p:val>
                                        </p:tav>
                                        <p:tav tm="100000">
                                          <p:val>
                                            <p:strVal val="#ppt_y"/>
                                          </p:val>
                                        </p:tav>
                                      </p:tavLst>
                                    </p:anim>
                                  </p:childTnLst>
                                </p:cTn>
                              </p:par>
                              <p:par>
                                <p:cTn id="33" presetID="2" presetClass="exit" presetSubtype="8" fill="hold" grpId="1" nodeType="withEffect">
                                  <p:stCondLst>
                                    <p:cond delay="0"/>
                                  </p:stCondLst>
                                  <p:childTnLst>
                                    <p:anim calcmode="lin" valueType="num">
                                      <p:cBhvr additive="base">
                                        <p:cTn id="34" dur="500"/>
                                        <p:tgtEl>
                                          <p:spTgt spid="7"/>
                                        </p:tgtEl>
                                        <p:attrNameLst>
                                          <p:attrName>ppt_x</p:attrName>
                                        </p:attrNameLst>
                                      </p:cBhvr>
                                      <p:tavLst>
                                        <p:tav tm="0">
                                          <p:val>
                                            <p:strVal val="ppt_x"/>
                                          </p:val>
                                        </p:tav>
                                        <p:tav tm="100000">
                                          <p:val>
                                            <p:strVal val="0-ppt_w/2"/>
                                          </p:val>
                                        </p:tav>
                                      </p:tavLst>
                                    </p:anim>
                                    <p:anim calcmode="lin" valueType="num">
                                      <p:cBhvr additive="base">
                                        <p:cTn id="35" dur="500"/>
                                        <p:tgtEl>
                                          <p:spTgt spid="7"/>
                                        </p:tgtEl>
                                        <p:attrNameLst>
                                          <p:attrName>ppt_y</p:attrName>
                                        </p:attrNameLst>
                                      </p:cBhvr>
                                      <p:tavLst>
                                        <p:tav tm="0">
                                          <p:val>
                                            <p:strVal val="ppt_y"/>
                                          </p:val>
                                        </p:tav>
                                        <p:tav tm="100000">
                                          <p:val>
                                            <p:strVal val="ppt_y"/>
                                          </p:val>
                                        </p:tav>
                                      </p:tavLst>
                                    </p:anim>
                                    <p:set>
                                      <p:cBhvr>
                                        <p:cTn id="36" dur="1" fill="hold">
                                          <p:stCondLst>
                                            <p:cond delay="499"/>
                                          </p:stCondLst>
                                        </p:cTn>
                                        <p:tgtEl>
                                          <p:spTgt spid="7"/>
                                        </p:tgtEl>
                                        <p:attrNameLst>
                                          <p:attrName>style.visibility</p:attrName>
                                        </p:attrNameLst>
                                      </p:cBhvr>
                                      <p:to>
                                        <p:strVal val="hidden"/>
                                      </p:to>
                                    </p:set>
                                  </p:childTnLst>
                                </p:cTn>
                              </p:par>
                              <p:par>
                                <p:cTn id="37" presetID="2" presetClass="entr" presetSubtype="2"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1+#ppt_w/2"/>
                                          </p:val>
                                        </p:tav>
                                        <p:tav tm="100000">
                                          <p:val>
                                            <p:strVal val="#ppt_x"/>
                                          </p:val>
                                        </p:tav>
                                      </p:tavLst>
                                    </p:anim>
                                    <p:anim calcmode="lin" valueType="num">
                                      <p:cBhvr additive="base">
                                        <p:cTn id="4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12">
                                            <p:txEl>
                                              <p:pRg st="7" end="7"/>
                                            </p:txEl>
                                          </p:spTgt>
                                        </p:tgtEl>
                                        <p:attrNameLst>
                                          <p:attrName>style.visibility</p:attrName>
                                        </p:attrNameLst>
                                      </p:cBhvr>
                                      <p:to>
                                        <p:strVal val="visible"/>
                                      </p:to>
                                    </p:set>
                                    <p:anim calcmode="lin" valueType="num">
                                      <p:cBhvr additive="base">
                                        <p:cTn id="45" dur="500" fill="hold"/>
                                        <p:tgtEl>
                                          <p:spTgt spid="12">
                                            <p:txEl>
                                              <p:pRg st="7" end="7"/>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12">
                                            <p:txEl>
                                              <p:pRg st="7" end="7"/>
                                            </p:txEl>
                                          </p:spTgt>
                                        </p:tgtEl>
                                        <p:attrNameLst>
                                          <p:attrName>ppt_y</p:attrName>
                                        </p:attrNameLst>
                                      </p:cBhvr>
                                      <p:tavLst>
                                        <p:tav tm="0">
                                          <p:val>
                                            <p:strVal val="#ppt_y"/>
                                          </p:val>
                                        </p:tav>
                                        <p:tav tm="100000">
                                          <p:val>
                                            <p:strVal val="#ppt_y"/>
                                          </p:val>
                                        </p:tav>
                                      </p:tavLst>
                                    </p:anim>
                                  </p:childTnLst>
                                </p:cTn>
                              </p:par>
                              <p:par>
                                <p:cTn id="47" presetID="2" presetClass="exit" presetSubtype="8" fill="hold" grpId="1" nodeType="withEffect">
                                  <p:stCondLst>
                                    <p:cond delay="0"/>
                                  </p:stCondLst>
                                  <p:childTnLst>
                                    <p:anim calcmode="lin" valueType="num">
                                      <p:cBhvr additive="base">
                                        <p:cTn id="48" dur="500"/>
                                        <p:tgtEl>
                                          <p:spTgt spid="8"/>
                                        </p:tgtEl>
                                        <p:attrNameLst>
                                          <p:attrName>ppt_x</p:attrName>
                                        </p:attrNameLst>
                                      </p:cBhvr>
                                      <p:tavLst>
                                        <p:tav tm="0">
                                          <p:val>
                                            <p:strVal val="ppt_x"/>
                                          </p:val>
                                        </p:tav>
                                        <p:tav tm="100000">
                                          <p:val>
                                            <p:strVal val="0-ppt_w/2"/>
                                          </p:val>
                                        </p:tav>
                                      </p:tavLst>
                                    </p:anim>
                                    <p:anim calcmode="lin" valueType="num">
                                      <p:cBhvr additive="base">
                                        <p:cTn id="49" dur="500"/>
                                        <p:tgtEl>
                                          <p:spTgt spid="8"/>
                                        </p:tgtEl>
                                        <p:attrNameLst>
                                          <p:attrName>ppt_y</p:attrName>
                                        </p:attrNameLst>
                                      </p:cBhvr>
                                      <p:tavLst>
                                        <p:tav tm="0">
                                          <p:val>
                                            <p:strVal val="ppt_y"/>
                                          </p:val>
                                        </p:tav>
                                        <p:tav tm="100000">
                                          <p:val>
                                            <p:strVal val="ppt_y"/>
                                          </p:val>
                                        </p:tav>
                                      </p:tavLst>
                                    </p:anim>
                                    <p:set>
                                      <p:cBhvr>
                                        <p:cTn id="50" dur="1" fill="hold">
                                          <p:stCondLst>
                                            <p:cond delay="499"/>
                                          </p:stCondLst>
                                        </p:cTn>
                                        <p:tgtEl>
                                          <p:spTgt spid="8"/>
                                        </p:tgtEl>
                                        <p:attrNameLst>
                                          <p:attrName>style.visibility</p:attrName>
                                        </p:attrNameLst>
                                      </p:cBhvr>
                                      <p:to>
                                        <p:strVal val="hidden"/>
                                      </p:to>
                                    </p:set>
                                  </p:childTnLst>
                                </p:cTn>
                              </p:par>
                              <p:par>
                                <p:cTn id="51" presetID="2" presetClass="entr" presetSubtype="2" fill="hold" grpId="0"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1+#ppt_w/2"/>
                                          </p:val>
                                        </p:tav>
                                        <p:tav tm="100000">
                                          <p:val>
                                            <p:strVal val="#ppt_x"/>
                                          </p:val>
                                        </p:tav>
                                      </p:tavLst>
                                    </p:anim>
                                    <p:anim calcmode="lin" valueType="num">
                                      <p:cBhvr additive="base">
                                        <p:cTn id="5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nodeType="clickEffect">
                                  <p:stCondLst>
                                    <p:cond delay="0"/>
                                  </p:stCondLst>
                                  <p:childTnLst>
                                    <p:set>
                                      <p:cBhvr>
                                        <p:cTn id="58" dur="1" fill="hold">
                                          <p:stCondLst>
                                            <p:cond delay="0"/>
                                          </p:stCondLst>
                                        </p:cTn>
                                        <p:tgtEl>
                                          <p:spTgt spid="12">
                                            <p:txEl>
                                              <p:pRg st="9" end="9"/>
                                            </p:txEl>
                                          </p:spTgt>
                                        </p:tgtEl>
                                        <p:attrNameLst>
                                          <p:attrName>style.visibility</p:attrName>
                                        </p:attrNameLst>
                                      </p:cBhvr>
                                      <p:to>
                                        <p:strVal val="visible"/>
                                      </p:to>
                                    </p:set>
                                    <p:anim calcmode="lin" valueType="num">
                                      <p:cBhvr additive="base">
                                        <p:cTn id="59" dur="500" fill="hold"/>
                                        <p:tgtEl>
                                          <p:spTgt spid="12">
                                            <p:txEl>
                                              <p:pRg st="9" end="9"/>
                                            </p:tx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12">
                                            <p:txEl>
                                              <p:pRg st="9" end="9"/>
                                            </p:txEl>
                                          </p:spTgt>
                                        </p:tgtEl>
                                        <p:attrNameLst>
                                          <p:attrName>ppt_y</p:attrName>
                                        </p:attrNameLst>
                                      </p:cBhvr>
                                      <p:tavLst>
                                        <p:tav tm="0">
                                          <p:val>
                                            <p:strVal val="#ppt_y"/>
                                          </p:val>
                                        </p:tav>
                                        <p:tav tm="100000">
                                          <p:val>
                                            <p:strVal val="#ppt_y"/>
                                          </p:val>
                                        </p:tav>
                                      </p:tavLst>
                                    </p:anim>
                                  </p:childTnLst>
                                </p:cTn>
                              </p:par>
                              <p:par>
                                <p:cTn id="61" presetID="2" presetClass="exit" presetSubtype="8" fill="hold" grpId="1" nodeType="withEffect">
                                  <p:stCondLst>
                                    <p:cond delay="0"/>
                                  </p:stCondLst>
                                  <p:childTnLst>
                                    <p:anim calcmode="lin" valueType="num">
                                      <p:cBhvr additive="base">
                                        <p:cTn id="62" dur="500"/>
                                        <p:tgtEl>
                                          <p:spTgt spid="9"/>
                                        </p:tgtEl>
                                        <p:attrNameLst>
                                          <p:attrName>ppt_x</p:attrName>
                                        </p:attrNameLst>
                                      </p:cBhvr>
                                      <p:tavLst>
                                        <p:tav tm="0">
                                          <p:val>
                                            <p:strVal val="ppt_x"/>
                                          </p:val>
                                        </p:tav>
                                        <p:tav tm="100000">
                                          <p:val>
                                            <p:strVal val="0-ppt_w/2"/>
                                          </p:val>
                                        </p:tav>
                                      </p:tavLst>
                                    </p:anim>
                                    <p:anim calcmode="lin" valueType="num">
                                      <p:cBhvr additive="base">
                                        <p:cTn id="63" dur="500"/>
                                        <p:tgtEl>
                                          <p:spTgt spid="9"/>
                                        </p:tgtEl>
                                        <p:attrNameLst>
                                          <p:attrName>ppt_y</p:attrName>
                                        </p:attrNameLst>
                                      </p:cBhvr>
                                      <p:tavLst>
                                        <p:tav tm="0">
                                          <p:val>
                                            <p:strVal val="ppt_y"/>
                                          </p:val>
                                        </p:tav>
                                        <p:tav tm="100000">
                                          <p:val>
                                            <p:strVal val="ppt_y"/>
                                          </p:val>
                                        </p:tav>
                                      </p:tavLst>
                                    </p:anim>
                                    <p:set>
                                      <p:cBhvr>
                                        <p:cTn id="64" dur="1" fill="hold">
                                          <p:stCondLst>
                                            <p:cond delay="499"/>
                                          </p:stCondLst>
                                        </p:cTn>
                                        <p:tgtEl>
                                          <p:spTgt spid="9"/>
                                        </p:tgtEl>
                                        <p:attrNameLst>
                                          <p:attrName>style.visibility</p:attrName>
                                        </p:attrNameLst>
                                      </p:cBhvr>
                                      <p:to>
                                        <p:strVal val="hidden"/>
                                      </p:to>
                                    </p:set>
                                  </p:childTnLst>
                                </p:cTn>
                              </p:par>
                              <p:par>
                                <p:cTn id="65" presetID="2" presetClass="entr" presetSubtype="2" fill="hold" grpId="0" nodeType="with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additive="base">
                                        <p:cTn id="67" dur="500" fill="hold"/>
                                        <p:tgtEl>
                                          <p:spTgt spid="10"/>
                                        </p:tgtEl>
                                        <p:attrNameLst>
                                          <p:attrName>ppt_x</p:attrName>
                                        </p:attrNameLst>
                                      </p:cBhvr>
                                      <p:tavLst>
                                        <p:tav tm="0">
                                          <p:val>
                                            <p:strVal val="1+#ppt_w/2"/>
                                          </p:val>
                                        </p:tav>
                                        <p:tav tm="100000">
                                          <p:val>
                                            <p:strVal val="#ppt_x"/>
                                          </p:val>
                                        </p:tav>
                                      </p:tavLst>
                                    </p:anim>
                                    <p:anim calcmode="lin" valueType="num">
                                      <p:cBhvr additive="base">
                                        <p:cTn id="6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8596" y="-18"/>
            <a:ext cx="4143404" cy="2677656"/>
          </a:xfrm>
          <a:prstGeom prst="rect">
            <a:avLst/>
          </a:prstGeom>
          <a:noFill/>
        </p:spPr>
        <p:txBody>
          <a:bodyPr wrap="square" rtlCol="0">
            <a:spAutoFit/>
          </a:bodyPr>
          <a:lstStyle/>
          <a:p>
            <a:pPr marL="0" lvl="2">
              <a:lnSpc>
                <a:spcPct val="150000"/>
              </a:lnSpc>
            </a:pPr>
            <a:r>
              <a:rPr lang="en-ZA" sz="1600" b="1" u="sng" dirty="0">
                <a:latin typeface="Calibri" pitchFamily="34" charset="0"/>
              </a:rPr>
              <a:t>Machine Condition:</a:t>
            </a:r>
          </a:p>
          <a:p>
            <a:pPr lvl="1">
              <a:lnSpc>
                <a:spcPct val="150000"/>
              </a:lnSpc>
              <a:buFont typeface="Arial" pitchFamily="34" charset="0"/>
              <a:buChar char="•"/>
            </a:pPr>
            <a:endParaRPr lang="en-ZA" sz="1200" dirty="0">
              <a:latin typeface="Calibri" pitchFamily="34" charset="0"/>
            </a:endParaRPr>
          </a:p>
          <a:p>
            <a:pPr lvl="1">
              <a:lnSpc>
                <a:spcPct val="150000"/>
              </a:lnSpc>
              <a:buFont typeface="Arial" pitchFamily="34" charset="0"/>
              <a:buChar char="•"/>
            </a:pPr>
            <a:r>
              <a:rPr lang="en-ZA" sz="1400" dirty="0">
                <a:latin typeface="Calibri" pitchFamily="34" charset="0"/>
              </a:rPr>
              <a:t>“Service Due” notification emailed to you and the nearest Bell dealer.</a:t>
            </a:r>
          </a:p>
          <a:p>
            <a:pPr lvl="1">
              <a:lnSpc>
                <a:spcPct val="150000"/>
              </a:lnSpc>
              <a:buFont typeface="Arial" pitchFamily="34" charset="0"/>
              <a:buChar char="•"/>
            </a:pPr>
            <a:r>
              <a:rPr lang="en-ZA" sz="1400" dirty="0">
                <a:latin typeface="Calibri" pitchFamily="34" charset="0"/>
              </a:rPr>
              <a:t>Operational alerts: overloads, driver abuse etc. emailed to you only.</a:t>
            </a:r>
          </a:p>
          <a:p>
            <a:pPr lvl="1">
              <a:lnSpc>
                <a:spcPct val="150000"/>
              </a:lnSpc>
              <a:buFont typeface="Arial" pitchFamily="34" charset="0"/>
              <a:buChar char="•"/>
            </a:pPr>
            <a:r>
              <a:rPr lang="en-ZA" sz="1400" dirty="0">
                <a:latin typeface="Calibri" pitchFamily="34" charset="0"/>
              </a:rPr>
              <a:t>Machine fault codes emailed to you only.</a:t>
            </a:r>
          </a:p>
          <a:p>
            <a:pPr lvl="1">
              <a:lnSpc>
                <a:spcPct val="150000"/>
              </a:lnSpc>
              <a:buFont typeface="Arial" pitchFamily="34" charset="0"/>
              <a:buChar char="•"/>
            </a:pPr>
            <a:endParaRPr lang="en-ZA" sz="1400" dirty="0">
              <a:latin typeface="Calibri" pitchFamily="34" charset="0"/>
            </a:endParaRPr>
          </a:p>
        </p:txBody>
      </p:sp>
      <p:pic>
        <p:nvPicPr>
          <p:cNvPr id="4" name="Picture 2"/>
          <p:cNvPicPr>
            <a:picLocks noChangeAspect="1" noChangeArrowheads="1"/>
          </p:cNvPicPr>
          <p:nvPr/>
        </p:nvPicPr>
        <p:blipFill>
          <a:blip r:embed="rId2" cstate="print"/>
          <a:srcRect/>
          <a:stretch>
            <a:fillRect/>
          </a:stretch>
        </p:blipFill>
        <p:spPr bwMode="auto">
          <a:xfrm>
            <a:off x="5868144" y="699542"/>
            <a:ext cx="3134440" cy="3039836"/>
          </a:xfrm>
          <a:prstGeom prst="rect">
            <a:avLst/>
          </a:prstGeom>
          <a:noFill/>
          <a:ln w="9525">
            <a:noFill/>
            <a:miter lim="800000"/>
            <a:headEnd/>
            <a:tailEnd/>
          </a:ln>
        </p:spPr>
      </p:pic>
      <p:pic>
        <p:nvPicPr>
          <p:cNvPr id="7" name="Picture 6" descr="Website Alerts.png"/>
          <p:cNvPicPr>
            <a:picLocks noChangeAspect="1"/>
          </p:cNvPicPr>
          <p:nvPr/>
        </p:nvPicPr>
        <p:blipFill>
          <a:blip r:embed="rId3" cstate="print"/>
          <a:stretch>
            <a:fillRect/>
          </a:stretch>
        </p:blipFill>
        <p:spPr>
          <a:xfrm>
            <a:off x="107504" y="2283718"/>
            <a:ext cx="5616624" cy="1548813"/>
          </a:xfrm>
          <a:prstGeom prst="rect">
            <a:avLst/>
          </a:prstGeom>
        </p:spPr>
      </p:pic>
      <p:pic>
        <p:nvPicPr>
          <p:cNvPr id="8" name="Picture 7" descr="Website Fault Codes.png"/>
          <p:cNvPicPr>
            <a:picLocks noChangeAspect="1"/>
          </p:cNvPicPr>
          <p:nvPr/>
        </p:nvPicPr>
        <p:blipFill>
          <a:blip r:embed="rId4" cstate="print"/>
          <a:stretch>
            <a:fillRect/>
          </a:stretch>
        </p:blipFill>
        <p:spPr>
          <a:xfrm>
            <a:off x="3995936" y="2931790"/>
            <a:ext cx="5004048" cy="1805132"/>
          </a:xfrm>
          <a:prstGeom prst="rect">
            <a:avLst/>
          </a:prstGeom>
        </p:spPr>
      </p:pic>
    </p:spTree>
    <p:extLst>
      <p:ext uri="{BB962C8B-B14F-4D97-AF65-F5344CB8AC3E}">
        <p14:creationId xmlns:p14="http://schemas.microsoft.com/office/powerpoint/2010/main" val="29074431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 calcmode="lin" valueType="num">
                                      <p:cBhvr additive="base">
                                        <p:cTn id="17"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
                                            <p:txEl>
                                              <p:pRg st="3" end="3"/>
                                            </p:txEl>
                                          </p:spTgt>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1+#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 calcmode="lin" valueType="num">
                                      <p:cBhvr additive="base">
                                        <p:cTn id="27"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1+#ppt_w/2"/>
                                          </p:val>
                                        </p:tav>
                                        <p:tav tm="100000">
                                          <p:val>
                                            <p:strVal val="#ppt_x"/>
                                          </p:val>
                                        </p:tav>
                                      </p:tavLst>
                                    </p:anim>
                                    <p:anim calcmode="lin" valueType="num">
                                      <p:cBhvr additive="base">
                                        <p:cTn id="3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1600" dirty="0" smtClean="0">
            <a:latin typeface="Impact"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61358a18-04f9-4e14-adfd-d5bec3d7b66a}" enabled="1" method="Standard" siteId="{c0df1779-f097-4e8e-894d-f4d985fe2138}" contentBits="0" removed="0"/>
</clbl:labelList>
</file>

<file path=docProps/app.xml><?xml version="1.0" encoding="utf-8"?>
<Properties xmlns="http://schemas.openxmlformats.org/officeDocument/2006/extended-properties" xmlns:vt="http://schemas.openxmlformats.org/officeDocument/2006/docPropsVTypes">
  <Template/>
  <TotalTime>6653</TotalTime>
  <Words>488</Words>
  <Application>Microsoft Office PowerPoint</Application>
  <PresentationFormat>On-screen Show (16:9)</PresentationFormat>
  <Paragraphs>68</Paragraphs>
  <Slides>11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Arial Narrow</vt:lpstr>
      <vt:lpstr>Calibri</vt:lpstr>
      <vt:lpstr>Impact</vt:lpstr>
      <vt:lpstr>Wingdings</vt:lpstr>
      <vt:lpstr>Office Theme</vt:lpstr>
      <vt:lpstr>FLEETM@TIC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StephenJ</dc:creator>
  <cp:lastModifiedBy>Robin Pett</cp:lastModifiedBy>
  <cp:revision>327</cp:revision>
  <dcterms:created xsi:type="dcterms:W3CDTF">2013-02-21T06:50:36Z</dcterms:created>
  <dcterms:modified xsi:type="dcterms:W3CDTF">2024-10-28T20:43:45Z</dcterms:modified>
</cp:coreProperties>
</file>