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48" r:id="rId1"/>
  </p:sldMasterIdLst>
  <p:notesMasterIdLst>
    <p:notesMasterId r:id="rId20"/>
  </p:notesMasterIdLst>
  <p:handoutMasterIdLst>
    <p:handoutMasterId r:id="rId21"/>
  </p:handoutMasterIdLst>
  <p:sldIdLst>
    <p:sldId id="256" r:id="rId2"/>
    <p:sldId id="327" r:id="rId3"/>
    <p:sldId id="329" r:id="rId4"/>
    <p:sldId id="330" r:id="rId5"/>
    <p:sldId id="331" r:id="rId6"/>
    <p:sldId id="332" r:id="rId7"/>
    <p:sldId id="333" r:id="rId8"/>
    <p:sldId id="335" r:id="rId9"/>
    <p:sldId id="334" r:id="rId10"/>
    <p:sldId id="336" r:id="rId11"/>
    <p:sldId id="338" r:id="rId12"/>
    <p:sldId id="339" r:id="rId13"/>
    <p:sldId id="337" r:id="rId14"/>
    <p:sldId id="340" r:id="rId15"/>
    <p:sldId id="341" r:id="rId16"/>
    <p:sldId id="342" r:id="rId17"/>
    <p:sldId id="344" r:id="rId18"/>
    <p:sldId id="269" r:id="rId1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C8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35" d="100"/>
          <a:sy n="135" d="100"/>
        </p:scale>
        <p:origin x="924" y="108"/>
      </p:cViewPr>
      <p:guideLst>
        <p:guide orient="horz" pos="162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ZA"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30FF760-35C5-495B-A445-BBDE95A81712}" type="datetimeFigureOut">
              <a:rPr lang="en-US" smtClean="0"/>
              <a:pPr/>
              <a:t>10/16/2024</a:t>
            </a:fld>
            <a:endParaRPr lang="en-ZA"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ZA"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FEEC314-47E0-43E5-B3A1-25960F29929D}" type="slidenum">
              <a:rPr lang="en-ZA" smtClean="0"/>
              <a:pPr/>
              <a:t>‹#›</a:t>
            </a:fld>
            <a:endParaRPr lang="en-ZA" dirty="0"/>
          </a:p>
        </p:txBody>
      </p:sp>
    </p:spTree>
    <p:extLst>
      <p:ext uri="{BB962C8B-B14F-4D97-AF65-F5344CB8AC3E}">
        <p14:creationId xmlns:p14="http://schemas.microsoft.com/office/powerpoint/2010/main" val="40643144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ZA"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8AFA61-C7D0-4B5C-8545-D2EE7A2794C1}" type="datetimeFigureOut">
              <a:rPr lang="en-US" smtClean="0"/>
              <a:pPr/>
              <a:t>10/16/2024</a:t>
            </a:fld>
            <a:endParaRPr lang="en-ZA"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ZA"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ZA"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002898-CEAE-4886-AC83-780017FE18E8}" type="slidenum">
              <a:rPr lang="en-ZA" smtClean="0"/>
              <a:pPr/>
              <a:t>‹#›</a:t>
            </a:fld>
            <a:endParaRPr lang="en-ZA" dirty="0"/>
          </a:p>
        </p:txBody>
      </p:sp>
    </p:spTree>
    <p:extLst>
      <p:ext uri="{BB962C8B-B14F-4D97-AF65-F5344CB8AC3E}">
        <p14:creationId xmlns:p14="http://schemas.microsoft.com/office/powerpoint/2010/main" val="20742751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slide" Target="../slides/slide1.xml"/><Relationship Id="rId2" Type="http://schemas.openxmlformats.org/officeDocument/2006/relationships/image" Target="../media/image2.jpe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endParaRPr lang="en-ZA"/>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ZA"/>
          </a:p>
        </p:txBody>
      </p:sp>
      <p:sp>
        <p:nvSpPr>
          <p:cNvPr id="5" name="Footer Placeholder 4"/>
          <p:cNvSpPr>
            <a:spLocks noGrp="1"/>
          </p:cNvSpPr>
          <p:nvPr>
            <p:ph type="ftr" sz="quarter" idx="11"/>
          </p:nvPr>
        </p:nvSpPr>
        <p:spPr>
          <a:xfrm>
            <a:off x="3071802" y="3911213"/>
            <a:ext cx="2895600" cy="273844"/>
          </a:xfrm>
          <a:prstGeom prst="rect">
            <a:avLst/>
          </a:prstGeom>
        </p:spPr>
        <p:txBody>
          <a:bodyPr/>
          <a:lstStyle/>
          <a:p>
            <a:endParaRPr lang="en-ZA" dirty="0"/>
          </a:p>
        </p:txBody>
      </p:sp>
      <p:sp>
        <p:nvSpPr>
          <p:cNvPr id="6" name="Slide Number Placeholder 5"/>
          <p:cNvSpPr>
            <a:spLocks noGrp="1"/>
          </p:cNvSpPr>
          <p:nvPr>
            <p:ph type="sldNum" sz="quarter" idx="12"/>
          </p:nvPr>
        </p:nvSpPr>
        <p:spPr>
          <a:xfrm>
            <a:off x="0" y="4869657"/>
            <a:ext cx="2133600" cy="273844"/>
          </a:xfrm>
        </p:spPr>
        <p:txBody>
          <a:bodyPr/>
          <a:lstStyle>
            <a:lvl1pPr algn="l">
              <a:defRPr>
                <a:latin typeface="Calibri" pitchFamily="34" charset="0"/>
              </a:defRPr>
            </a:lvl1pPr>
          </a:lstStyle>
          <a:p>
            <a:fld id="{D18207ED-F872-4288-B249-F05F0DD053F1}" type="slidenum">
              <a:rPr lang="en-ZA" smtClean="0"/>
              <a:pPr/>
              <a:t>‹#›</a:t>
            </a:fld>
            <a:endParaRPr lang="en-ZA" dirty="0"/>
          </a:p>
        </p:txBody>
      </p:sp>
    </p:spTree>
  </p:cSld>
  <p:clrMapOvr>
    <a:masterClrMapping/>
  </p:clrMapOvr>
  <mc:AlternateContent xmlns:mc="http://schemas.openxmlformats.org/markup-compatibility/2006" xmlns:p14="http://schemas.microsoft.com/office/powerpoint/2010/main">
    <mc:Choice Requires="p14">
      <p:transition spd="slow">
        <p14:prism isContent="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EF2F45E9-0598-49EC-AC2C-5AEE3AF44ABB}" type="datetimeFigureOut">
              <a:rPr lang="en-US" smtClean="0"/>
              <a:pPr/>
              <a:t>10/16/2024</a:t>
            </a:fld>
            <a:endParaRPr lang="en-ZA" dirty="0"/>
          </a:p>
        </p:txBody>
      </p:sp>
      <p:sp>
        <p:nvSpPr>
          <p:cNvPr id="5" name="Footer Placeholder 4"/>
          <p:cNvSpPr>
            <a:spLocks noGrp="1"/>
          </p:cNvSpPr>
          <p:nvPr>
            <p:ph type="ftr" sz="quarter" idx="11"/>
          </p:nvPr>
        </p:nvSpPr>
        <p:spPr>
          <a:xfrm>
            <a:off x="3071802" y="3911213"/>
            <a:ext cx="2895600" cy="273844"/>
          </a:xfrm>
          <a:prstGeom prst="rect">
            <a:avLst/>
          </a:prstGeom>
        </p:spPr>
        <p:txBody>
          <a:bodyPr/>
          <a:lstStyle/>
          <a:p>
            <a:endParaRPr lang="en-ZA" dirty="0"/>
          </a:p>
        </p:txBody>
      </p:sp>
      <p:sp>
        <p:nvSpPr>
          <p:cNvPr id="6" name="Slide Number Placeholder 5"/>
          <p:cNvSpPr>
            <a:spLocks noGrp="1"/>
          </p:cNvSpPr>
          <p:nvPr>
            <p:ph type="sldNum" sz="quarter" idx="12"/>
          </p:nvPr>
        </p:nvSpPr>
        <p:spPr/>
        <p:txBody>
          <a:bodyPr/>
          <a:lstStyle/>
          <a:p>
            <a:fld id="{D18207ED-F872-4288-B249-F05F0DD053F1}" type="slidenum">
              <a:rPr lang="en-ZA" smtClean="0"/>
              <a:pPr/>
              <a:t>‹#›</a:t>
            </a:fld>
            <a:endParaRPr lang="en-ZA" dirty="0"/>
          </a:p>
        </p:txBody>
      </p:sp>
    </p:spTree>
  </p:cSld>
  <p:clrMapOvr>
    <a:masterClrMapping/>
  </p:clrMapOvr>
  <mc:AlternateContent xmlns:mc="http://schemas.openxmlformats.org/markup-compatibility/2006" xmlns:p14="http://schemas.microsoft.com/office/powerpoint/2010/main">
    <mc:Choice Requires="p14">
      <p:transition spd="slow">
        <p14:prism isContent="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a:t>Click to edit Master title style</a:t>
            </a:r>
            <a:endParaRPr lang="en-ZA"/>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EF2F45E9-0598-49EC-AC2C-5AEE3AF44ABB}" type="datetimeFigureOut">
              <a:rPr lang="en-US" smtClean="0"/>
              <a:pPr/>
              <a:t>10/16/2024</a:t>
            </a:fld>
            <a:endParaRPr lang="en-ZA" dirty="0"/>
          </a:p>
        </p:txBody>
      </p:sp>
      <p:sp>
        <p:nvSpPr>
          <p:cNvPr id="5" name="Footer Placeholder 4"/>
          <p:cNvSpPr>
            <a:spLocks noGrp="1"/>
          </p:cNvSpPr>
          <p:nvPr>
            <p:ph type="ftr" sz="quarter" idx="11"/>
          </p:nvPr>
        </p:nvSpPr>
        <p:spPr>
          <a:xfrm>
            <a:off x="3071802" y="3911213"/>
            <a:ext cx="2895600" cy="273844"/>
          </a:xfrm>
          <a:prstGeom prst="rect">
            <a:avLst/>
          </a:prstGeom>
        </p:spPr>
        <p:txBody>
          <a:bodyPr/>
          <a:lstStyle/>
          <a:p>
            <a:endParaRPr lang="en-ZA" dirty="0"/>
          </a:p>
        </p:txBody>
      </p:sp>
      <p:sp>
        <p:nvSpPr>
          <p:cNvPr id="6" name="Slide Number Placeholder 5"/>
          <p:cNvSpPr>
            <a:spLocks noGrp="1"/>
          </p:cNvSpPr>
          <p:nvPr>
            <p:ph type="sldNum" sz="quarter" idx="12"/>
          </p:nvPr>
        </p:nvSpPr>
        <p:spPr/>
        <p:txBody>
          <a:bodyPr/>
          <a:lstStyle/>
          <a:p>
            <a:fld id="{D18207ED-F872-4288-B249-F05F0DD053F1}" type="slidenum">
              <a:rPr lang="en-ZA" smtClean="0"/>
              <a:pPr/>
              <a:t>‹#›</a:t>
            </a:fld>
            <a:endParaRPr lang="en-ZA" dirty="0"/>
          </a:p>
        </p:txBody>
      </p:sp>
    </p:spTree>
  </p:cSld>
  <p:clrMapOvr>
    <a:masterClrMapping/>
  </p:clrMapOvr>
  <mc:AlternateContent xmlns:mc="http://schemas.openxmlformats.org/markup-compatibility/2006" xmlns:p14="http://schemas.microsoft.com/office/powerpoint/2010/main">
    <mc:Choice Requires="p14">
      <p:transition spd="slow">
        <p14:prism isContent="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EF2F45E9-0598-49EC-AC2C-5AEE3AF44ABB}" type="datetimeFigureOut">
              <a:rPr lang="en-US" smtClean="0"/>
              <a:pPr/>
              <a:t>10/16/2024</a:t>
            </a:fld>
            <a:endParaRPr lang="en-ZA" dirty="0"/>
          </a:p>
        </p:txBody>
      </p:sp>
      <p:sp>
        <p:nvSpPr>
          <p:cNvPr id="5" name="Footer Placeholder 4"/>
          <p:cNvSpPr>
            <a:spLocks noGrp="1"/>
          </p:cNvSpPr>
          <p:nvPr>
            <p:ph type="ftr" sz="quarter" idx="11"/>
          </p:nvPr>
        </p:nvSpPr>
        <p:spPr>
          <a:xfrm>
            <a:off x="3071802" y="3911213"/>
            <a:ext cx="2895600" cy="273844"/>
          </a:xfrm>
          <a:prstGeom prst="rect">
            <a:avLst/>
          </a:prstGeom>
        </p:spPr>
        <p:txBody>
          <a:bodyPr/>
          <a:lstStyle/>
          <a:p>
            <a:endParaRPr lang="en-ZA" dirty="0"/>
          </a:p>
        </p:txBody>
      </p:sp>
      <p:sp>
        <p:nvSpPr>
          <p:cNvPr id="6" name="Slide Number Placeholder 5"/>
          <p:cNvSpPr>
            <a:spLocks noGrp="1"/>
          </p:cNvSpPr>
          <p:nvPr>
            <p:ph type="sldNum" sz="quarter" idx="12"/>
          </p:nvPr>
        </p:nvSpPr>
        <p:spPr/>
        <p:txBody>
          <a:bodyPr/>
          <a:lstStyle/>
          <a:p>
            <a:fld id="{D18207ED-F872-4288-B249-F05F0DD053F1}" type="slidenum">
              <a:rPr lang="en-ZA" smtClean="0"/>
              <a:pPr/>
              <a:t>‹#›</a:t>
            </a:fld>
            <a:endParaRPr lang="en-ZA" dirty="0"/>
          </a:p>
        </p:txBody>
      </p:sp>
    </p:spTree>
  </p:cSld>
  <p:clrMapOvr>
    <a:masterClrMapping/>
  </p:clrMapOvr>
  <mc:AlternateContent xmlns:mc="http://schemas.openxmlformats.org/markup-compatibility/2006" xmlns:p14="http://schemas.microsoft.com/office/powerpoint/2010/main">
    <mc:Choice Requires="p14">
      <p:transition spd="slow">
        <p14:prism isContent="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endParaRPr lang="en-ZA"/>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F2F45E9-0598-49EC-AC2C-5AEE3AF44ABB}" type="datetimeFigureOut">
              <a:rPr lang="en-US" smtClean="0"/>
              <a:pPr/>
              <a:t>10/16/2024</a:t>
            </a:fld>
            <a:endParaRPr lang="en-ZA" dirty="0"/>
          </a:p>
        </p:txBody>
      </p:sp>
      <p:sp>
        <p:nvSpPr>
          <p:cNvPr id="5" name="Footer Placeholder 4"/>
          <p:cNvSpPr>
            <a:spLocks noGrp="1"/>
          </p:cNvSpPr>
          <p:nvPr>
            <p:ph type="ftr" sz="quarter" idx="11"/>
          </p:nvPr>
        </p:nvSpPr>
        <p:spPr>
          <a:xfrm>
            <a:off x="3071802" y="3911213"/>
            <a:ext cx="2895600" cy="273844"/>
          </a:xfrm>
          <a:prstGeom prst="rect">
            <a:avLst/>
          </a:prstGeom>
        </p:spPr>
        <p:txBody>
          <a:bodyPr/>
          <a:lstStyle/>
          <a:p>
            <a:endParaRPr lang="en-ZA" dirty="0"/>
          </a:p>
        </p:txBody>
      </p:sp>
      <p:sp>
        <p:nvSpPr>
          <p:cNvPr id="6" name="Slide Number Placeholder 5"/>
          <p:cNvSpPr>
            <a:spLocks noGrp="1"/>
          </p:cNvSpPr>
          <p:nvPr>
            <p:ph type="sldNum" sz="quarter" idx="12"/>
          </p:nvPr>
        </p:nvSpPr>
        <p:spPr/>
        <p:txBody>
          <a:bodyPr/>
          <a:lstStyle/>
          <a:p>
            <a:fld id="{D18207ED-F872-4288-B249-F05F0DD053F1}" type="slidenum">
              <a:rPr lang="en-ZA" smtClean="0"/>
              <a:pPr/>
              <a:t>‹#›</a:t>
            </a:fld>
            <a:endParaRPr lang="en-ZA" dirty="0"/>
          </a:p>
        </p:txBody>
      </p:sp>
    </p:spTree>
  </p:cSld>
  <p:clrMapOvr>
    <a:masterClrMapping/>
  </p:clrMapOvr>
  <mc:AlternateContent xmlns:mc="http://schemas.openxmlformats.org/markup-compatibility/2006" xmlns:p14="http://schemas.microsoft.com/office/powerpoint/2010/main">
    <mc:Choice Requires="p14">
      <p:transition spd="slow">
        <p14:prism isContent="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p:cNvSpPr>
            <a:spLocks noGrp="1"/>
          </p:cNvSpPr>
          <p:nvPr>
            <p:ph type="dt" sz="half" idx="10"/>
          </p:nvPr>
        </p:nvSpPr>
        <p:spPr/>
        <p:txBody>
          <a:bodyPr/>
          <a:lstStyle/>
          <a:p>
            <a:fld id="{EF2F45E9-0598-49EC-AC2C-5AEE3AF44ABB}" type="datetimeFigureOut">
              <a:rPr lang="en-US" smtClean="0"/>
              <a:pPr/>
              <a:t>10/16/2024</a:t>
            </a:fld>
            <a:endParaRPr lang="en-ZA" dirty="0"/>
          </a:p>
        </p:txBody>
      </p:sp>
      <p:sp>
        <p:nvSpPr>
          <p:cNvPr id="6" name="Footer Placeholder 5"/>
          <p:cNvSpPr>
            <a:spLocks noGrp="1"/>
          </p:cNvSpPr>
          <p:nvPr>
            <p:ph type="ftr" sz="quarter" idx="11"/>
          </p:nvPr>
        </p:nvSpPr>
        <p:spPr>
          <a:xfrm>
            <a:off x="3071802" y="3911213"/>
            <a:ext cx="2895600" cy="273844"/>
          </a:xfrm>
          <a:prstGeom prst="rect">
            <a:avLst/>
          </a:prstGeom>
        </p:spPr>
        <p:txBody>
          <a:bodyPr/>
          <a:lstStyle/>
          <a:p>
            <a:endParaRPr lang="en-ZA" dirty="0"/>
          </a:p>
        </p:txBody>
      </p:sp>
      <p:sp>
        <p:nvSpPr>
          <p:cNvPr id="7" name="Slide Number Placeholder 6"/>
          <p:cNvSpPr>
            <a:spLocks noGrp="1"/>
          </p:cNvSpPr>
          <p:nvPr>
            <p:ph type="sldNum" sz="quarter" idx="12"/>
          </p:nvPr>
        </p:nvSpPr>
        <p:spPr/>
        <p:txBody>
          <a:bodyPr/>
          <a:lstStyle/>
          <a:p>
            <a:fld id="{D18207ED-F872-4288-B249-F05F0DD053F1}" type="slidenum">
              <a:rPr lang="en-ZA" smtClean="0"/>
              <a:pPr/>
              <a:t>‹#›</a:t>
            </a:fld>
            <a:endParaRPr lang="en-ZA" dirty="0"/>
          </a:p>
        </p:txBody>
      </p:sp>
    </p:spTree>
  </p:cSld>
  <p:clrMapOvr>
    <a:masterClrMapping/>
  </p:clrMapOvr>
  <mc:AlternateContent xmlns:mc="http://schemas.openxmlformats.org/markup-compatibility/2006" xmlns:p14="http://schemas.microsoft.com/office/powerpoint/2010/main">
    <mc:Choice Requires="p14">
      <p:transition spd="slow">
        <p14:prism isContent="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ZA"/>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p:cNvSpPr>
            <a:spLocks noGrp="1"/>
          </p:cNvSpPr>
          <p:nvPr>
            <p:ph type="dt" sz="half" idx="10"/>
          </p:nvPr>
        </p:nvSpPr>
        <p:spPr/>
        <p:txBody>
          <a:bodyPr/>
          <a:lstStyle/>
          <a:p>
            <a:fld id="{EF2F45E9-0598-49EC-AC2C-5AEE3AF44ABB}" type="datetimeFigureOut">
              <a:rPr lang="en-US" smtClean="0"/>
              <a:pPr/>
              <a:t>10/16/2024</a:t>
            </a:fld>
            <a:endParaRPr lang="en-ZA" dirty="0"/>
          </a:p>
        </p:txBody>
      </p:sp>
      <p:sp>
        <p:nvSpPr>
          <p:cNvPr id="8" name="Footer Placeholder 7"/>
          <p:cNvSpPr>
            <a:spLocks noGrp="1"/>
          </p:cNvSpPr>
          <p:nvPr>
            <p:ph type="ftr" sz="quarter" idx="11"/>
          </p:nvPr>
        </p:nvSpPr>
        <p:spPr>
          <a:xfrm>
            <a:off x="3071802" y="3911213"/>
            <a:ext cx="2895600" cy="273844"/>
          </a:xfrm>
          <a:prstGeom prst="rect">
            <a:avLst/>
          </a:prstGeom>
        </p:spPr>
        <p:txBody>
          <a:bodyPr/>
          <a:lstStyle/>
          <a:p>
            <a:endParaRPr lang="en-ZA" dirty="0"/>
          </a:p>
        </p:txBody>
      </p:sp>
      <p:sp>
        <p:nvSpPr>
          <p:cNvPr id="9" name="Slide Number Placeholder 8"/>
          <p:cNvSpPr>
            <a:spLocks noGrp="1"/>
          </p:cNvSpPr>
          <p:nvPr>
            <p:ph type="sldNum" sz="quarter" idx="12"/>
          </p:nvPr>
        </p:nvSpPr>
        <p:spPr/>
        <p:txBody>
          <a:bodyPr/>
          <a:lstStyle/>
          <a:p>
            <a:fld id="{D18207ED-F872-4288-B249-F05F0DD053F1}" type="slidenum">
              <a:rPr lang="en-ZA" smtClean="0"/>
              <a:pPr/>
              <a:t>‹#›</a:t>
            </a:fld>
            <a:endParaRPr lang="en-ZA" dirty="0"/>
          </a:p>
        </p:txBody>
      </p:sp>
    </p:spTree>
  </p:cSld>
  <p:clrMapOvr>
    <a:masterClrMapping/>
  </p:clrMapOvr>
  <mc:AlternateContent xmlns:mc="http://schemas.openxmlformats.org/markup-compatibility/2006" xmlns:p14="http://schemas.microsoft.com/office/powerpoint/2010/main">
    <mc:Choice Requires="p14">
      <p:transition spd="slow">
        <p14:prism isContent="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Date Placeholder 2"/>
          <p:cNvSpPr>
            <a:spLocks noGrp="1"/>
          </p:cNvSpPr>
          <p:nvPr>
            <p:ph type="dt" sz="half" idx="10"/>
          </p:nvPr>
        </p:nvSpPr>
        <p:spPr/>
        <p:txBody>
          <a:bodyPr/>
          <a:lstStyle/>
          <a:p>
            <a:fld id="{EF2F45E9-0598-49EC-AC2C-5AEE3AF44ABB}" type="datetimeFigureOut">
              <a:rPr lang="en-US" smtClean="0"/>
              <a:pPr/>
              <a:t>10/16/2024</a:t>
            </a:fld>
            <a:endParaRPr lang="en-ZA" dirty="0"/>
          </a:p>
        </p:txBody>
      </p:sp>
      <p:sp>
        <p:nvSpPr>
          <p:cNvPr id="4" name="Footer Placeholder 3"/>
          <p:cNvSpPr>
            <a:spLocks noGrp="1"/>
          </p:cNvSpPr>
          <p:nvPr>
            <p:ph type="ftr" sz="quarter" idx="11"/>
          </p:nvPr>
        </p:nvSpPr>
        <p:spPr>
          <a:xfrm>
            <a:off x="3071802" y="3911213"/>
            <a:ext cx="2895600" cy="273844"/>
          </a:xfrm>
          <a:prstGeom prst="rect">
            <a:avLst/>
          </a:prstGeom>
        </p:spPr>
        <p:txBody>
          <a:bodyPr/>
          <a:lstStyle/>
          <a:p>
            <a:endParaRPr lang="en-ZA" dirty="0"/>
          </a:p>
        </p:txBody>
      </p:sp>
      <p:sp>
        <p:nvSpPr>
          <p:cNvPr id="5" name="Slide Number Placeholder 4"/>
          <p:cNvSpPr>
            <a:spLocks noGrp="1"/>
          </p:cNvSpPr>
          <p:nvPr>
            <p:ph type="sldNum" sz="quarter" idx="12"/>
          </p:nvPr>
        </p:nvSpPr>
        <p:spPr/>
        <p:txBody>
          <a:bodyPr/>
          <a:lstStyle/>
          <a:p>
            <a:fld id="{D18207ED-F872-4288-B249-F05F0DD053F1}" type="slidenum">
              <a:rPr lang="en-ZA" smtClean="0"/>
              <a:pPr/>
              <a:t>‹#›</a:t>
            </a:fld>
            <a:endParaRPr lang="en-ZA" dirty="0"/>
          </a:p>
        </p:txBody>
      </p:sp>
      <p:sp>
        <p:nvSpPr>
          <p:cNvPr id="6" name="Rectangle 5"/>
          <p:cNvSpPr/>
          <p:nvPr userDrawn="1"/>
        </p:nvSpPr>
        <p:spPr>
          <a:xfrm>
            <a:off x="0" y="0"/>
            <a:ext cx="9144000" cy="51435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ZA" dirty="0"/>
          </a:p>
        </p:txBody>
      </p:sp>
      <p:pic>
        <p:nvPicPr>
          <p:cNvPr id="7" name="Picture 6" descr="new logo size.png"/>
          <p:cNvPicPr>
            <a:picLocks noChangeAspect="1"/>
          </p:cNvPicPr>
          <p:nvPr userDrawn="1"/>
        </p:nvPicPr>
        <p:blipFill>
          <a:blip r:embed="rId2" cstate="print"/>
          <a:stretch>
            <a:fillRect/>
          </a:stretch>
        </p:blipFill>
        <p:spPr>
          <a:xfrm>
            <a:off x="1740358" y="1683461"/>
            <a:ext cx="5643602" cy="1745545"/>
          </a:xfrm>
          <a:prstGeom prst="rect">
            <a:avLst/>
          </a:prstGeom>
        </p:spPr>
      </p:pic>
    </p:spTree>
  </p:cSld>
  <p:clrMapOvr>
    <a:masterClrMapping/>
  </p:clrMapOvr>
  <mc:AlternateContent xmlns:mc="http://schemas.openxmlformats.org/markup-compatibility/2006" xmlns:p14="http://schemas.microsoft.com/office/powerpoint/2010/main">
    <mc:Choice Requires="p14">
      <p:transition spd="slow">
        <p14:prism isContent="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2F45E9-0598-49EC-AC2C-5AEE3AF44ABB}" type="datetimeFigureOut">
              <a:rPr lang="en-US" smtClean="0"/>
              <a:pPr/>
              <a:t>10/16/2024</a:t>
            </a:fld>
            <a:endParaRPr lang="en-ZA" dirty="0"/>
          </a:p>
        </p:txBody>
      </p:sp>
      <p:sp>
        <p:nvSpPr>
          <p:cNvPr id="3" name="Footer Placeholder 2"/>
          <p:cNvSpPr>
            <a:spLocks noGrp="1"/>
          </p:cNvSpPr>
          <p:nvPr>
            <p:ph type="ftr" sz="quarter" idx="11"/>
          </p:nvPr>
        </p:nvSpPr>
        <p:spPr>
          <a:xfrm>
            <a:off x="3071802" y="3911213"/>
            <a:ext cx="2895600" cy="273844"/>
          </a:xfrm>
          <a:prstGeom prst="rect">
            <a:avLst/>
          </a:prstGeom>
        </p:spPr>
        <p:txBody>
          <a:bodyPr/>
          <a:lstStyle/>
          <a:p>
            <a:endParaRPr lang="en-ZA" dirty="0"/>
          </a:p>
        </p:txBody>
      </p:sp>
      <p:sp>
        <p:nvSpPr>
          <p:cNvPr id="4" name="Slide Number Placeholder 3"/>
          <p:cNvSpPr>
            <a:spLocks noGrp="1"/>
          </p:cNvSpPr>
          <p:nvPr>
            <p:ph type="sldNum" sz="quarter" idx="12"/>
          </p:nvPr>
        </p:nvSpPr>
        <p:spPr/>
        <p:txBody>
          <a:bodyPr/>
          <a:lstStyle/>
          <a:p>
            <a:fld id="{D18207ED-F872-4288-B249-F05F0DD053F1}" type="slidenum">
              <a:rPr lang="en-ZA" smtClean="0"/>
              <a:pPr/>
              <a:t>‹#›</a:t>
            </a:fld>
            <a:endParaRPr lang="en-ZA" dirty="0"/>
          </a:p>
        </p:txBody>
      </p:sp>
      <p:grpSp>
        <p:nvGrpSpPr>
          <p:cNvPr id="5" name="Group 4"/>
          <p:cNvGrpSpPr/>
          <p:nvPr userDrawn="1"/>
        </p:nvGrpSpPr>
        <p:grpSpPr>
          <a:xfrm>
            <a:off x="500034" y="571486"/>
            <a:ext cx="8643966" cy="54186"/>
            <a:chOff x="500034" y="571486"/>
            <a:chExt cx="8643966" cy="54186"/>
          </a:xfrm>
        </p:grpSpPr>
        <p:cxnSp>
          <p:nvCxnSpPr>
            <p:cNvPr id="6" name="Straight Connector 5"/>
            <p:cNvCxnSpPr/>
            <p:nvPr/>
          </p:nvCxnSpPr>
          <p:spPr>
            <a:xfrm>
              <a:off x="500034" y="571486"/>
              <a:ext cx="8643966" cy="0"/>
            </a:xfrm>
            <a:prstGeom prst="line">
              <a:avLst/>
            </a:prstGeom>
            <a:ln w="31750">
              <a:solidFill>
                <a:srgbClr val="FFC00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500034" y="625672"/>
              <a:ext cx="8643966" cy="0"/>
            </a:xfrm>
            <a:prstGeom prst="line">
              <a:avLst/>
            </a:prstGeom>
            <a:ln w="19050">
              <a:solidFill>
                <a:srgbClr val="FFC000"/>
              </a:solidFill>
            </a:ln>
          </p:spPr>
          <p:style>
            <a:lnRef idx="1">
              <a:schemeClr val="accent1"/>
            </a:lnRef>
            <a:fillRef idx="0">
              <a:schemeClr val="accent1"/>
            </a:fillRef>
            <a:effectRef idx="0">
              <a:schemeClr val="accent1"/>
            </a:effectRef>
            <a:fontRef idx="minor">
              <a:schemeClr val="tx1"/>
            </a:fontRef>
          </p:style>
        </p:cxnSp>
      </p:grpSp>
      <p:pic>
        <p:nvPicPr>
          <p:cNvPr id="8" name="Picture 7" descr="footer1.jpg"/>
          <p:cNvPicPr>
            <a:picLocks noChangeAspect="1"/>
          </p:cNvPicPr>
          <p:nvPr userDrawn="1"/>
        </p:nvPicPr>
        <p:blipFill>
          <a:blip r:embed="rId2" cstate="print"/>
          <a:stretch>
            <a:fillRect/>
          </a:stretch>
        </p:blipFill>
        <p:spPr>
          <a:xfrm>
            <a:off x="1" y="4803322"/>
            <a:ext cx="9144000" cy="340178"/>
          </a:xfrm>
          <a:prstGeom prst="rect">
            <a:avLst/>
          </a:prstGeom>
        </p:spPr>
      </p:pic>
      <p:pic>
        <p:nvPicPr>
          <p:cNvPr id="9" name="Picture 25" descr="new logo size">
            <a:hlinkClick r:id="rId3" action="ppaction://hlinksldjump"/>
          </p:cNvPr>
          <p:cNvPicPr>
            <a:picLocks noChangeAspect="1" noChangeArrowheads="1"/>
          </p:cNvPicPr>
          <p:nvPr userDrawn="1"/>
        </p:nvPicPr>
        <p:blipFill>
          <a:blip r:embed="rId4" cstate="print">
            <a:extLst>
              <a:ext uri="{28A0092B-C50C-407E-A947-70E740481C1C}">
                <a14:useLocalDpi xmlns:a14="http://schemas.microsoft.com/office/drawing/2010/main"/>
              </a:ext>
            </a:extLst>
          </a:blip>
          <a:srcRect/>
          <a:stretch>
            <a:fillRect/>
          </a:stretch>
        </p:blipFill>
        <p:spPr bwMode="auto">
          <a:xfrm>
            <a:off x="8429652" y="4857766"/>
            <a:ext cx="637011" cy="219009"/>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Tree>
  </p:cSld>
  <p:clrMapOvr>
    <a:masterClrMapping/>
  </p:clrMapOvr>
  <mc:AlternateContent xmlns:mc="http://schemas.openxmlformats.org/markup-compatibility/2006" xmlns:p14="http://schemas.microsoft.com/office/powerpoint/2010/main">
    <mc:Choice Requires="p14">
      <p:transition spd="slow">
        <p14:prism isContent="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endParaRPr lang="en-ZA"/>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F2F45E9-0598-49EC-AC2C-5AEE3AF44ABB}" type="datetimeFigureOut">
              <a:rPr lang="en-US" smtClean="0"/>
              <a:pPr/>
              <a:t>10/16/2024</a:t>
            </a:fld>
            <a:endParaRPr lang="en-ZA" dirty="0"/>
          </a:p>
        </p:txBody>
      </p:sp>
      <p:sp>
        <p:nvSpPr>
          <p:cNvPr id="6" name="Footer Placeholder 5"/>
          <p:cNvSpPr>
            <a:spLocks noGrp="1"/>
          </p:cNvSpPr>
          <p:nvPr>
            <p:ph type="ftr" sz="quarter" idx="11"/>
          </p:nvPr>
        </p:nvSpPr>
        <p:spPr>
          <a:xfrm>
            <a:off x="3071802" y="3911213"/>
            <a:ext cx="2895600" cy="273844"/>
          </a:xfrm>
          <a:prstGeom prst="rect">
            <a:avLst/>
          </a:prstGeom>
        </p:spPr>
        <p:txBody>
          <a:bodyPr/>
          <a:lstStyle/>
          <a:p>
            <a:endParaRPr lang="en-ZA" dirty="0"/>
          </a:p>
        </p:txBody>
      </p:sp>
      <p:sp>
        <p:nvSpPr>
          <p:cNvPr id="7" name="Slide Number Placeholder 6"/>
          <p:cNvSpPr>
            <a:spLocks noGrp="1"/>
          </p:cNvSpPr>
          <p:nvPr>
            <p:ph type="sldNum" sz="quarter" idx="12"/>
          </p:nvPr>
        </p:nvSpPr>
        <p:spPr/>
        <p:txBody>
          <a:bodyPr/>
          <a:lstStyle/>
          <a:p>
            <a:fld id="{D18207ED-F872-4288-B249-F05F0DD053F1}" type="slidenum">
              <a:rPr lang="en-ZA" smtClean="0"/>
              <a:pPr/>
              <a:t>‹#›</a:t>
            </a:fld>
            <a:endParaRPr lang="en-ZA" dirty="0"/>
          </a:p>
        </p:txBody>
      </p:sp>
    </p:spTree>
  </p:cSld>
  <p:clrMapOvr>
    <a:masterClrMapping/>
  </p:clrMapOvr>
  <mc:AlternateContent xmlns:mc="http://schemas.openxmlformats.org/markup-compatibility/2006" xmlns:p14="http://schemas.microsoft.com/office/powerpoint/2010/main">
    <mc:Choice Requires="p14">
      <p:transition spd="slow">
        <p14:prism isContent="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endParaRPr lang="en-ZA"/>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dirty="0"/>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F2F45E9-0598-49EC-AC2C-5AEE3AF44ABB}" type="datetimeFigureOut">
              <a:rPr lang="en-US" smtClean="0"/>
              <a:pPr/>
              <a:t>10/16/2024</a:t>
            </a:fld>
            <a:endParaRPr lang="en-ZA" dirty="0"/>
          </a:p>
        </p:txBody>
      </p:sp>
      <p:sp>
        <p:nvSpPr>
          <p:cNvPr id="6" name="Footer Placeholder 5"/>
          <p:cNvSpPr>
            <a:spLocks noGrp="1"/>
          </p:cNvSpPr>
          <p:nvPr>
            <p:ph type="ftr" sz="quarter" idx="11"/>
          </p:nvPr>
        </p:nvSpPr>
        <p:spPr>
          <a:xfrm>
            <a:off x="3071802" y="3911213"/>
            <a:ext cx="2895600" cy="273844"/>
          </a:xfrm>
          <a:prstGeom prst="rect">
            <a:avLst/>
          </a:prstGeom>
        </p:spPr>
        <p:txBody>
          <a:bodyPr/>
          <a:lstStyle/>
          <a:p>
            <a:endParaRPr lang="en-ZA" dirty="0"/>
          </a:p>
        </p:txBody>
      </p:sp>
      <p:sp>
        <p:nvSpPr>
          <p:cNvPr id="7" name="Slide Number Placeholder 6"/>
          <p:cNvSpPr>
            <a:spLocks noGrp="1"/>
          </p:cNvSpPr>
          <p:nvPr>
            <p:ph type="sldNum" sz="quarter" idx="12"/>
          </p:nvPr>
        </p:nvSpPr>
        <p:spPr/>
        <p:txBody>
          <a:bodyPr/>
          <a:lstStyle/>
          <a:p>
            <a:fld id="{D18207ED-F872-4288-B249-F05F0DD053F1}" type="slidenum">
              <a:rPr lang="en-ZA" smtClean="0"/>
              <a:pPr/>
              <a:t>‹#›</a:t>
            </a:fld>
            <a:endParaRPr lang="en-ZA" dirty="0"/>
          </a:p>
        </p:txBody>
      </p:sp>
    </p:spTree>
  </p:cSld>
  <p:clrMapOvr>
    <a:masterClrMapping/>
  </p:clrMapOvr>
  <mc:AlternateContent xmlns:mc="http://schemas.openxmlformats.org/markup-compatibility/2006" xmlns:p14="http://schemas.microsoft.com/office/powerpoint/2010/main">
    <mc:Choice Requires="p14">
      <p:transition spd="slow">
        <p14:prism isContent="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ZA" dirty="0"/>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EF2F45E9-0598-49EC-AC2C-5AEE3AF44ABB}" type="datetimeFigureOut">
              <a:rPr lang="en-US" smtClean="0"/>
              <a:pPr/>
              <a:t>10/16/2024</a:t>
            </a:fld>
            <a:endParaRPr lang="en-ZA" dirty="0"/>
          </a:p>
        </p:txBody>
      </p:sp>
      <p:sp>
        <p:nvSpPr>
          <p:cNvPr id="6" name="Slide Number Placeholder 5"/>
          <p:cNvSpPr>
            <a:spLocks noGrp="1"/>
          </p:cNvSpPr>
          <p:nvPr>
            <p:ph type="sldNum" sz="quarter" idx="4"/>
          </p:nvPr>
        </p:nvSpPr>
        <p:spPr>
          <a:xfrm>
            <a:off x="6500826" y="3804056"/>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D18207ED-F872-4288-B249-F05F0DD053F1}" type="slidenum">
              <a:rPr lang="en-ZA" smtClean="0"/>
              <a:pPr/>
              <a:t>‹#›</a:t>
            </a:fld>
            <a:endParaRPr lang="en-ZA"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prism isContent="1"/>
      </p:transition>
    </mc:Choice>
    <mc:Fallback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3.jpg"/><Relationship Id="rId2" Type="http://schemas.openxmlformats.org/officeDocument/2006/relationships/image" Target="../media/image2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6.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image" Target="../media/image33.png"/><Relationship Id="rId3" Type="http://schemas.openxmlformats.org/officeDocument/2006/relationships/image" Target="../media/image28.png"/><Relationship Id="rId7" Type="http://schemas.openxmlformats.org/officeDocument/2006/relationships/image" Target="../media/image32.png"/><Relationship Id="rId2" Type="http://schemas.openxmlformats.org/officeDocument/2006/relationships/image" Target="../media/image27.png"/><Relationship Id="rId1" Type="http://schemas.openxmlformats.org/officeDocument/2006/relationships/slideLayout" Target="../slideLayouts/slideLayout7.xml"/><Relationship Id="rId6" Type="http://schemas.openxmlformats.org/officeDocument/2006/relationships/image" Target="../media/image31.png"/><Relationship Id="rId11" Type="http://schemas.openxmlformats.org/officeDocument/2006/relationships/hyperlink" Target="mailto:Fleetm@tic" TargetMode="External"/><Relationship Id="rId5" Type="http://schemas.openxmlformats.org/officeDocument/2006/relationships/image" Target="../media/image30.jpg"/><Relationship Id="rId10" Type="http://schemas.openxmlformats.org/officeDocument/2006/relationships/image" Target="../media/image35.png"/><Relationship Id="rId4" Type="http://schemas.openxmlformats.org/officeDocument/2006/relationships/image" Target="../media/image29.jpg"/><Relationship Id="rId9" Type="http://schemas.openxmlformats.org/officeDocument/2006/relationships/image" Target="../media/image34.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37.png"/><Relationship Id="rId2" Type="http://schemas.openxmlformats.org/officeDocument/2006/relationships/image" Target="../media/image36.jpg"/><Relationship Id="rId1" Type="http://schemas.openxmlformats.org/officeDocument/2006/relationships/slideLayout" Target="../slideLayouts/slideLayout7.xml"/><Relationship Id="rId5" Type="http://schemas.openxmlformats.org/officeDocument/2006/relationships/image" Target="../media/image38.jpg"/><Relationship Id="rId4" Type="http://schemas.openxmlformats.org/officeDocument/2006/relationships/image" Target="../media/image25.png"/></Relationships>
</file>

<file path=ppt/slides/_rels/slide17.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png"/><Relationship Id="rId1" Type="http://schemas.openxmlformats.org/officeDocument/2006/relationships/slideLayout" Target="../slideLayouts/slideLayout7.xml"/><Relationship Id="rId6" Type="http://schemas.openxmlformats.org/officeDocument/2006/relationships/image" Target="../media/image9.jpg"/><Relationship Id="rId5" Type="http://schemas.openxmlformats.org/officeDocument/2006/relationships/image" Target="../media/image8.png"/><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7.xml"/><Relationship Id="rId4" Type="http://schemas.openxmlformats.org/officeDocument/2006/relationships/image" Target="../media/image12.jpg"/></Relationships>
</file>

<file path=ppt/slides/_rels/slide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8" Type="http://schemas.openxmlformats.org/officeDocument/2006/relationships/image" Target="../media/image20.png"/><Relationship Id="rId3" Type="http://schemas.openxmlformats.org/officeDocument/2006/relationships/image" Target="../media/image15.png"/><Relationship Id="rId7" Type="http://schemas.openxmlformats.org/officeDocument/2006/relationships/image" Target="../media/image19.png"/><Relationship Id="rId2" Type="http://schemas.openxmlformats.org/officeDocument/2006/relationships/image" Target="../media/image14.png"/><Relationship Id="rId1" Type="http://schemas.openxmlformats.org/officeDocument/2006/relationships/slideLayout" Target="../slideLayouts/slideLayout7.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16.png"/><Relationship Id="rId9" Type="http://schemas.openxmlformats.org/officeDocument/2006/relationships/image" Target="../media/image2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new logo size.png"/>
          <p:cNvPicPr>
            <a:picLocks noChangeAspect="1"/>
          </p:cNvPicPr>
          <p:nvPr/>
        </p:nvPicPr>
        <p:blipFill>
          <a:blip r:embed="rId2" cstate="print"/>
          <a:stretch>
            <a:fillRect/>
          </a:stretch>
        </p:blipFill>
        <p:spPr>
          <a:xfrm>
            <a:off x="3214693" y="1732131"/>
            <a:ext cx="2714612" cy="839619"/>
          </a:xfrm>
          <a:prstGeom prst="rect">
            <a:avLst/>
          </a:prstGeom>
        </p:spPr>
      </p:pic>
      <p:sp>
        <p:nvSpPr>
          <p:cNvPr id="3" name="Title 1">
            <a:extLst>
              <a:ext uri="{FF2B5EF4-FFF2-40B4-BE49-F238E27FC236}">
                <a16:creationId xmlns:a16="http://schemas.microsoft.com/office/drawing/2014/main" id="{960D4143-E4BE-CC89-7F4D-73AD3E4A6065}"/>
              </a:ext>
            </a:extLst>
          </p:cNvPr>
          <p:cNvSpPr txBox="1">
            <a:spLocks/>
          </p:cNvSpPr>
          <p:nvPr/>
        </p:nvSpPr>
        <p:spPr>
          <a:xfrm>
            <a:off x="685799" y="3075806"/>
            <a:ext cx="7772400" cy="1728192"/>
          </a:xfrm>
          <a:prstGeom prst="rect">
            <a:avLst/>
          </a:prstGeom>
        </p:spPr>
        <p:txBody>
          <a:bodyPr vert="horz" lIns="91440" tIns="45720" rIns="91440" bIns="45720" rtlCol="0" anchor="ctr">
            <a:normAutofit fontScale="92500"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ZA" sz="4000" dirty="0">
                <a:latin typeface="Impact" pitchFamily="34" charset="0"/>
              </a:rPr>
              <a:t>Sealed Switch Module</a:t>
            </a:r>
          </a:p>
          <a:p>
            <a:r>
              <a:rPr lang="en-ZA" sz="4000" dirty="0">
                <a:latin typeface="Impact" pitchFamily="34" charset="0"/>
              </a:rPr>
              <a:t>&amp; </a:t>
            </a:r>
          </a:p>
          <a:p>
            <a:r>
              <a:rPr lang="en-ZA" sz="4000" dirty="0">
                <a:latin typeface="Impact" pitchFamily="34" charset="0"/>
              </a:rPr>
              <a:t>B-Drive</a:t>
            </a:r>
          </a:p>
        </p:txBody>
      </p:sp>
      <p:sp>
        <p:nvSpPr>
          <p:cNvPr id="7" name="TextBox 6">
            <a:extLst>
              <a:ext uri="{FF2B5EF4-FFF2-40B4-BE49-F238E27FC236}">
                <a16:creationId xmlns:a16="http://schemas.microsoft.com/office/drawing/2014/main" id="{EE8F2E2A-9794-1F6B-BAAD-1F09799100EC}"/>
              </a:ext>
            </a:extLst>
          </p:cNvPr>
          <p:cNvSpPr txBox="1"/>
          <p:nvPr/>
        </p:nvSpPr>
        <p:spPr>
          <a:xfrm>
            <a:off x="1622346" y="411510"/>
            <a:ext cx="5899307" cy="754694"/>
          </a:xfrm>
          <a:prstGeom prst="rect">
            <a:avLst/>
          </a:prstGeom>
          <a:noFill/>
        </p:spPr>
        <p:txBody>
          <a:bodyPr wrap="none" rtlCol="0">
            <a:spAutoFit/>
          </a:bodyPr>
          <a:lstStyle/>
          <a:p>
            <a:pPr>
              <a:lnSpc>
                <a:spcPct val="150000"/>
              </a:lnSpc>
            </a:pPr>
            <a:r>
              <a:rPr lang="en-ZA" sz="3200" b="1" dirty="0">
                <a:latin typeface="Calibri" pitchFamily="34" charset="0"/>
              </a:rPr>
              <a:t>Then Worlds most advanced ADT:</a:t>
            </a:r>
          </a:p>
        </p:txBody>
      </p:sp>
    </p:spTree>
  </p:cSld>
  <p:clrMapOvr>
    <a:masterClrMapping/>
  </p:clrMapOvr>
  <mc:AlternateContent xmlns:mc="http://schemas.openxmlformats.org/markup-compatibility/2006" xmlns:p14="http://schemas.microsoft.com/office/powerpoint/2010/main">
    <mc:Choice Requires="p14">
      <p:transition spd="slow">
        <p14:prism isContent="1"/>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4">
            <a:extLst>
              <a:ext uri="{FF2B5EF4-FFF2-40B4-BE49-F238E27FC236}">
                <a16:creationId xmlns:a16="http://schemas.microsoft.com/office/drawing/2014/main" id="{6B28C914-A986-5ABA-30B2-19D75A567B23}"/>
              </a:ext>
            </a:extLst>
          </p:cNvPr>
          <p:cNvSpPr txBox="1"/>
          <p:nvPr/>
        </p:nvSpPr>
        <p:spPr>
          <a:xfrm>
            <a:off x="-324544" y="191507"/>
            <a:ext cx="4896544" cy="533400"/>
          </a:xfrm>
          <a:prstGeom prst="rect">
            <a:avLst/>
          </a:prstGeom>
        </p:spPr>
        <p:txBody>
          <a:bodyPr wrap="square" lIns="0" tIns="13525" rIns="0" bIns="0" rtlCol="0">
            <a:noAutofit/>
          </a:bodyPr>
          <a:lstStyle/>
          <a:p>
            <a:pPr algn="ctr">
              <a:lnSpc>
                <a:spcPts val="2030"/>
              </a:lnSpc>
            </a:pPr>
            <a:r>
              <a:rPr lang="en-US" spc="64" dirty="0">
                <a:latin typeface="Georgia" panose="02040502050405020303" pitchFamily="18" charset="0"/>
                <a:cs typeface="Gill Sans MT"/>
              </a:rPr>
              <a:t>E-series SSM Guide</a:t>
            </a:r>
            <a:endParaRPr dirty="0">
              <a:latin typeface="Georgia" panose="02040502050405020303" pitchFamily="18" charset="0"/>
              <a:cs typeface="Gill Sans MT"/>
            </a:endParaRPr>
          </a:p>
        </p:txBody>
      </p:sp>
      <p:sp>
        <p:nvSpPr>
          <p:cNvPr id="2" name="TextBox 1">
            <a:extLst>
              <a:ext uri="{FF2B5EF4-FFF2-40B4-BE49-F238E27FC236}">
                <a16:creationId xmlns:a16="http://schemas.microsoft.com/office/drawing/2014/main" id="{A533BA26-FF67-59C4-64A4-14F49AEA6C8A}"/>
              </a:ext>
            </a:extLst>
          </p:cNvPr>
          <p:cNvSpPr txBox="1"/>
          <p:nvPr/>
        </p:nvSpPr>
        <p:spPr>
          <a:xfrm>
            <a:off x="683568" y="724907"/>
            <a:ext cx="4745664" cy="369332"/>
          </a:xfrm>
          <a:prstGeom prst="rect">
            <a:avLst/>
          </a:prstGeom>
          <a:noFill/>
        </p:spPr>
        <p:txBody>
          <a:bodyPr wrap="square">
            <a:spAutoFit/>
          </a:bodyPr>
          <a:lstStyle/>
          <a:p>
            <a:r>
              <a:rPr lang="en-US" sz="1800" b="1" dirty="0">
                <a:solidFill>
                  <a:srgbClr val="363435"/>
                </a:solidFill>
                <a:latin typeface="Century Gothic"/>
                <a:cs typeface="Century Gothic"/>
              </a:rPr>
              <a:t>Retarder / Speed Control buttons</a:t>
            </a:r>
            <a:endParaRPr lang="en-US" dirty="0"/>
          </a:p>
        </p:txBody>
      </p:sp>
      <p:grpSp>
        <p:nvGrpSpPr>
          <p:cNvPr id="4" name="Group 3">
            <a:extLst>
              <a:ext uri="{FF2B5EF4-FFF2-40B4-BE49-F238E27FC236}">
                <a16:creationId xmlns:a16="http://schemas.microsoft.com/office/drawing/2014/main" id="{5A7A78D2-C6E5-A0A2-5D8A-57F2BDEBAF46}"/>
              </a:ext>
            </a:extLst>
          </p:cNvPr>
          <p:cNvGrpSpPr/>
          <p:nvPr/>
        </p:nvGrpSpPr>
        <p:grpSpPr>
          <a:xfrm>
            <a:off x="219999" y="1314235"/>
            <a:ext cx="927138" cy="626808"/>
            <a:chOff x="252831" y="1534553"/>
            <a:chExt cx="927138" cy="626808"/>
          </a:xfrm>
        </p:grpSpPr>
        <p:sp>
          <p:nvSpPr>
            <p:cNvPr id="5" name="object 41">
              <a:extLst>
                <a:ext uri="{FF2B5EF4-FFF2-40B4-BE49-F238E27FC236}">
                  <a16:creationId xmlns:a16="http://schemas.microsoft.com/office/drawing/2014/main" id="{B24DA9E2-9C36-C1B7-4350-58F11AE871B2}"/>
                </a:ext>
              </a:extLst>
            </p:cNvPr>
            <p:cNvSpPr/>
            <p:nvPr/>
          </p:nvSpPr>
          <p:spPr>
            <a:xfrm>
              <a:off x="252831" y="1534553"/>
              <a:ext cx="927138" cy="626808"/>
            </a:xfrm>
            <a:custGeom>
              <a:avLst/>
              <a:gdLst/>
              <a:ahLst/>
              <a:cxnLst/>
              <a:rect l="l" t="t" r="r" b="b"/>
              <a:pathLst>
                <a:path w="927138" h="626808">
                  <a:moveTo>
                    <a:pt x="0" y="0"/>
                  </a:moveTo>
                  <a:lnTo>
                    <a:pt x="0" y="626808"/>
                  </a:lnTo>
                  <a:lnTo>
                    <a:pt x="927138" y="626808"/>
                  </a:lnTo>
                  <a:lnTo>
                    <a:pt x="927138" y="0"/>
                  </a:lnTo>
                  <a:lnTo>
                    <a:pt x="0" y="0"/>
                  </a:lnTo>
                  <a:close/>
                </a:path>
              </a:pathLst>
            </a:custGeom>
            <a:solidFill>
              <a:srgbClr val="363435"/>
            </a:solidFill>
          </p:spPr>
          <p:txBody>
            <a:bodyPr wrap="square" lIns="0" tIns="0" rIns="0" bIns="0" rtlCol="0">
              <a:noAutofit/>
            </a:bodyPr>
            <a:lstStyle/>
            <a:p>
              <a:endParaRPr dirty="0"/>
            </a:p>
          </p:txBody>
        </p:sp>
        <p:sp>
          <p:nvSpPr>
            <p:cNvPr id="6" name="object 42">
              <a:extLst>
                <a:ext uri="{FF2B5EF4-FFF2-40B4-BE49-F238E27FC236}">
                  <a16:creationId xmlns:a16="http://schemas.microsoft.com/office/drawing/2014/main" id="{B6356E73-0A0E-8D43-B49D-AA6F2C2E8866}"/>
                </a:ext>
              </a:extLst>
            </p:cNvPr>
            <p:cNvSpPr/>
            <p:nvPr/>
          </p:nvSpPr>
          <p:spPr>
            <a:xfrm>
              <a:off x="254749" y="1534553"/>
              <a:ext cx="923302" cy="626808"/>
            </a:xfrm>
            <a:custGeom>
              <a:avLst/>
              <a:gdLst/>
              <a:ahLst/>
              <a:cxnLst/>
              <a:rect l="l" t="t" r="r" b="b"/>
              <a:pathLst>
                <a:path w="923302" h="626808">
                  <a:moveTo>
                    <a:pt x="0" y="0"/>
                  </a:moveTo>
                  <a:lnTo>
                    <a:pt x="923302" y="0"/>
                  </a:lnTo>
                  <a:lnTo>
                    <a:pt x="923302" y="626808"/>
                  </a:lnTo>
                  <a:lnTo>
                    <a:pt x="0" y="626808"/>
                  </a:lnTo>
                  <a:lnTo>
                    <a:pt x="0" y="0"/>
                  </a:lnTo>
                  <a:close/>
                </a:path>
              </a:pathLst>
            </a:custGeom>
            <a:ln w="12700">
              <a:solidFill>
                <a:srgbClr val="FDFDFD"/>
              </a:solidFill>
            </a:ln>
          </p:spPr>
          <p:txBody>
            <a:bodyPr wrap="square" lIns="0" tIns="0" rIns="0" bIns="0" rtlCol="0">
              <a:noAutofit/>
            </a:bodyPr>
            <a:lstStyle/>
            <a:p>
              <a:endParaRPr dirty="0"/>
            </a:p>
          </p:txBody>
        </p:sp>
        <p:sp>
          <p:nvSpPr>
            <p:cNvPr id="8" name="object 43">
              <a:extLst>
                <a:ext uri="{FF2B5EF4-FFF2-40B4-BE49-F238E27FC236}">
                  <a16:creationId xmlns:a16="http://schemas.microsoft.com/office/drawing/2014/main" id="{723430B2-2873-1067-F371-6066C5FE5AC9}"/>
                </a:ext>
              </a:extLst>
            </p:cNvPr>
            <p:cNvSpPr/>
            <p:nvPr/>
          </p:nvSpPr>
          <p:spPr>
            <a:xfrm>
              <a:off x="465443" y="1768071"/>
              <a:ext cx="231902" cy="231902"/>
            </a:xfrm>
            <a:custGeom>
              <a:avLst/>
              <a:gdLst/>
              <a:ahLst/>
              <a:cxnLst/>
              <a:rect l="l" t="t" r="r" b="b"/>
              <a:pathLst>
                <a:path w="231902" h="231901">
                  <a:moveTo>
                    <a:pt x="115951" y="231901"/>
                  </a:moveTo>
                  <a:lnTo>
                    <a:pt x="130559" y="230983"/>
                  </a:lnTo>
                  <a:lnTo>
                    <a:pt x="144632" y="228302"/>
                  </a:lnTo>
                  <a:lnTo>
                    <a:pt x="158055" y="223970"/>
                  </a:lnTo>
                  <a:lnTo>
                    <a:pt x="170717" y="218102"/>
                  </a:lnTo>
                  <a:lnTo>
                    <a:pt x="182506" y="210807"/>
                  </a:lnTo>
                  <a:lnTo>
                    <a:pt x="193309" y="202201"/>
                  </a:lnTo>
                  <a:lnTo>
                    <a:pt x="203014" y="192394"/>
                  </a:lnTo>
                  <a:lnTo>
                    <a:pt x="211509" y="181499"/>
                  </a:lnTo>
                  <a:lnTo>
                    <a:pt x="218681" y="169628"/>
                  </a:lnTo>
                  <a:lnTo>
                    <a:pt x="224417" y="156894"/>
                  </a:lnTo>
                  <a:lnTo>
                    <a:pt x="228607" y="143410"/>
                  </a:lnTo>
                  <a:lnTo>
                    <a:pt x="231137" y="129288"/>
                  </a:lnTo>
                  <a:lnTo>
                    <a:pt x="231902" y="115950"/>
                  </a:lnTo>
                  <a:lnTo>
                    <a:pt x="230983" y="101342"/>
                  </a:lnTo>
                  <a:lnTo>
                    <a:pt x="228302" y="87269"/>
                  </a:lnTo>
                  <a:lnTo>
                    <a:pt x="223972" y="73846"/>
                  </a:lnTo>
                  <a:lnTo>
                    <a:pt x="218104" y="61184"/>
                  </a:lnTo>
                  <a:lnTo>
                    <a:pt x="210811" y="49395"/>
                  </a:lnTo>
                  <a:lnTo>
                    <a:pt x="202205" y="38592"/>
                  </a:lnTo>
                  <a:lnTo>
                    <a:pt x="192399" y="28887"/>
                  </a:lnTo>
                  <a:lnTo>
                    <a:pt x="181504" y="20392"/>
                  </a:lnTo>
                  <a:lnTo>
                    <a:pt x="169634" y="13220"/>
                  </a:lnTo>
                  <a:lnTo>
                    <a:pt x="156900" y="7484"/>
                  </a:lnTo>
                  <a:lnTo>
                    <a:pt x="143414" y="3294"/>
                  </a:lnTo>
                  <a:lnTo>
                    <a:pt x="129290" y="764"/>
                  </a:lnTo>
                  <a:lnTo>
                    <a:pt x="115951" y="0"/>
                  </a:lnTo>
                  <a:lnTo>
                    <a:pt x="101344" y="918"/>
                  </a:lnTo>
                  <a:lnTo>
                    <a:pt x="87274" y="3599"/>
                  </a:lnTo>
                  <a:lnTo>
                    <a:pt x="73851" y="7929"/>
                  </a:lnTo>
                  <a:lnTo>
                    <a:pt x="61189" y="13797"/>
                  </a:lnTo>
                  <a:lnTo>
                    <a:pt x="49400" y="21090"/>
                  </a:lnTo>
                  <a:lnTo>
                    <a:pt x="38597" y="29696"/>
                  </a:lnTo>
                  <a:lnTo>
                    <a:pt x="28891" y="39502"/>
                  </a:lnTo>
                  <a:lnTo>
                    <a:pt x="20396" y="50397"/>
                  </a:lnTo>
                  <a:lnTo>
                    <a:pt x="13223" y="62267"/>
                  </a:lnTo>
                  <a:lnTo>
                    <a:pt x="7485" y="75001"/>
                  </a:lnTo>
                  <a:lnTo>
                    <a:pt x="3295" y="88487"/>
                  </a:lnTo>
                  <a:lnTo>
                    <a:pt x="765" y="102611"/>
                  </a:lnTo>
                  <a:lnTo>
                    <a:pt x="0" y="115950"/>
                  </a:lnTo>
                  <a:lnTo>
                    <a:pt x="918" y="130557"/>
                  </a:lnTo>
                  <a:lnTo>
                    <a:pt x="3599" y="144627"/>
                  </a:lnTo>
                  <a:lnTo>
                    <a:pt x="7931" y="158050"/>
                  </a:lnTo>
                  <a:lnTo>
                    <a:pt x="13799" y="170712"/>
                  </a:lnTo>
                  <a:lnTo>
                    <a:pt x="21094" y="182501"/>
                  </a:lnTo>
                  <a:lnTo>
                    <a:pt x="29700" y="193304"/>
                  </a:lnTo>
                  <a:lnTo>
                    <a:pt x="39507" y="203010"/>
                  </a:lnTo>
                  <a:lnTo>
                    <a:pt x="50402" y="211505"/>
                  </a:lnTo>
                  <a:lnTo>
                    <a:pt x="62273" y="218678"/>
                  </a:lnTo>
                  <a:lnTo>
                    <a:pt x="75007" y="224416"/>
                  </a:lnTo>
                  <a:lnTo>
                    <a:pt x="88491" y="228606"/>
                  </a:lnTo>
                  <a:lnTo>
                    <a:pt x="102613" y="231136"/>
                  </a:lnTo>
                  <a:lnTo>
                    <a:pt x="115951" y="231901"/>
                  </a:lnTo>
                  <a:close/>
                </a:path>
              </a:pathLst>
            </a:custGeom>
            <a:solidFill>
              <a:srgbClr val="FDFDFD"/>
            </a:solidFill>
          </p:spPr>
          <p:txBody>
            <a:bodyPr wrap="square" lIns="0" tIns="0" rIns="0" bIns="0" rtlCol="0">
              <a:noAutofit/>
            </a:bodyPr>
            <a:lstStyle/>
            <a:p>
              <a:endParaRPr dirty="0"/>
            </a:p>
          </p:txBody>
        </p:sp>
        <p:sp>
          <p:nvSpPr>
            <p:cNvPr id="9" name="object 44">
              <a:extLst>
                <a:ext uri="{FF2B5EF4-FFF2-40B4-BE49-F238E27FC236}">
                  <a16:creationId xmlns:a16="http://schemas.microsoft.com/office/drawing/2014/main" id="{961C6420-DB59-63C9-A45A-89C5C3F55D6F}"/>
                </a:ext>
              </a:extLst>
            </p:cNvPr>
            <p:cNvSpPr/>
            <p:nvPr/>
          </p:nvSpPr>
          <p:spPr>
            <a:xfrm>
              <a:off x="455733" y="1734947"/>
              <a:ext cx="0" cy="298145"/>
            </a:xfrm>
            <a:custGeom>
              <a:avLst/>
              <a:gdLst/>
              <a:ahLst/>
              <a:cxnLst/>
              <a:rect l="l" t="t" r="r" b="b"/>
              <a:pathLst>
                <a:path h="298145">
                  <a:moveTo>
                    <a:pt x="0" y="0"/>
                  </a:moveTo>
                  <a:lnTo>
                    <a:pt x="0" y="298145"/>
                  </a:lnTo>
                </a:path>
              </a:pathLst>
            </a:custGeom>
            <a:ln w="19900">
              <a:solidFill>
                <a:srgbClr val="FDFDFD"/>
              </a:solidFill>
            </a:ln>
          </p:spPr>
          <p:txBody>
            <a:bodyPr wrap="square" lIns="0" tIns="0" rIns="0" bIns="0" rtlCol="0">
              <a:noAutofit/>
            </a:bodyPr>
            <a:lstStyle/>
            <a:p>
              <a:endParaRPr dirty="0"/>
            </a:p>
          </p:txBody>
        </p:sp>
        <p:sp>
          <p:nvSpPr>
            <p:cNvPr id="10" name="object 45">
              <a:extLst>
                <a:ext uri="{FF2B5EF4-FFF2-40B4-BE49-F238E27FC236}">
                  <a16:creationId xmlns:a16="http://schemas.microsoft.com/office/drawing/2014/main" id="{E497B2D6-BD41-B93F-F8C7-58EC66CC72EB}"/>
                </a:ext>
              </a:extLst>
            </p:cNvPr>
            <p:cNvSpPr/>
            <p:nvPr/>
          </p:nvSpPr>
          <p:spPr>
            <a:xfrm>
              <a:off x="399848" y="1973798"/>
              <a:ext cx="59283" cy="59296"/>
            </a:xfrm>
            <a:custGeom>
              <a:avLst/>
              <a:gdLst/>
              <a:ahLst/>
              <a:cxnLst/>
              <a:rect l="l" t="t" r="r" b="b"/>
              <a:pathLst>
                <a:path w="59283" h="59296">
                  <a:moveTo>
                    <a:pt x="52692" y="59296"/>
                  </a:moveTo>
                  <a:lnTo>
                    <a:pt x="59283" y="52717"/>
                  </a:lnTo>
                  <a:lnTo>
                    <a:pt x="6578" y="0"/>
                  </a:lnTo>
                  <a:lnTo>
                    <a:pt x="0" y="6591"/>
                  </a:lnTo>
                  <a:lnTo>
                    <a:pt x="52692" y="59296"/>
                  </a:lnTo>
                  <a:close/>
                </a:path>
              </a:pathLst>
            </a:custGeom>
            <a:solidFill>
              <a:srgbClr val="FDFDFD"/>
            </a:solidFill>
          </p:spPr>
          <p:txBody>
            <a:bodyPr wrap="square" lIns="0" tIns="0" rIns="0" bIns="0" rtlCol="0">
              <a:noAutofit/>
            </a:bodyPr>
            <a:lstStyle/>
            <a:p>
              <a:endParaRPr dirty="0"/>
            </a:p>
          </p:txBody>
        </p:sp>
        <p:sp>
          <p:nvSpPr>
            <p:cNvPr id="11" name="object 46">
              <a:extLst>
                <a:ext uri="{FF2B5EF4-FFF2-40B4-BE49-F238E27FC236}">
                  <a16:creationId xmlns:a16="http://schemas.microsoft.com/office/drawing/2014/main" id="{4E5722BF-6B68-9573-7E13-9EB4ED05A59D}"/>
                </a:ext>
              </a:extLst>
            </p:cNvPr>
            <p:cNvSpPr/>
            <p:nvPr/>
          </p:nvSpPr>
          <p:spPr>
            <a:xfrm>
              <a:off x="399848" y="1927214"/>
              <a:ext cx="59283" cy="59296"/>
            </a:xfrm>
            <a:custGeom>
              <a:avLst/>
              <a:gdLst/>
              <a:ahLst/>
              <a:cxnLst/>
              <a:rect l="l" t="t" r="r" b="b"/>
              <a:pathLst>
                <a:path w="59283" h="59296">
                  <a:moveTo>
                    <a:pt x="52692" y="59296"/>
                  </a:moveTo>
                  <a:lnTo>
                    <a:pt x="59283" y="52704"/>
                  </a:lnTo>
                  <a:lnTo>
                    <a:pt x="6578" y="0"/>
                  </a:lnTo>
                  <a:lnTo>
                    <a:pt x="0" y="6591"/>
                  </a:lnTo>
                  <a:lnTo>
                    <a:pt x="52692" y="59296"/>
                  </a:lnTo>
                  <a:close/>
                </a:path>
              </a:pathLst>
            </a:custGeom>
            <a:solidFill>
              <a:srgbClr val="FDFDFD"/>
            </a:solidFill>
          </p:spPr>
          <p:txBody>
            <a:bodyPr wrap="square" lIns="0" tIns="0" rIns="0" bIns="0" rtlCol="0">
              <a:noAutofit/>
            </a:bodyPr>
            <a:lstStyle/>
            <a:p>
              <a:endParaRPr dirty="0"/>
            </a:p>
          </p:txBody>
        </p:sp>
        <p:sp>
          <p:nvSpPr>
            <p:cNvPr id="12" name="object 47">
              <a:extLst>
                <a:ext uri="{FF2B5EF4-FFF2-40B4-BE49-F238E27FC236}">
                  <a16:creationId xmlns:a16="http://schemas.microsoft.com/office/drawing/2014/main" id="{4744BCC9-F863-B4B8-ECB5-DEC9B1CA6AC1}"/>
                </a:ext>
              </a:extLst>
            </p:cNvPr>
            <p:cNvSpPr/>
            <p:nvPr/>
          </p:nvSpPr>
          <p:spPr>
            <a:xfrm>
              <a:off x="399848" y="1880631"/>
              <a:ext cx="59283" cy="59296"/>
            </a:xfrm>
            <a:custGeom>
              <a:avLst/>
              <a:gdLst/>
              <a:ahLst/>
              <a:cxnLst/>
              <a:rect l="l" t="t" r="r" b="b"/>
              <a:pathLst>
                <a:path w="59283" h="59296">
                  <a:moveTo>
                    <a:pt x="52692" y="59296"/>
                  </a:moveTo>
                  <a:lnTo>
                    <a:pt x="59283" y="52704"/>
                  </a:lnTo>
                  <a:lnTo>
                    <a:pt x="6578" y="0"/>
                  </a:lnTo>
                  <a:lnTo>
                    <a:pt x="0" y="6591"/>
                  </a:lnTo>
                  <a:lnTo>
                    <a:pt x="52692" y="59296"/>
                  </a:lnTo>
                  <a:close/>
                </a:path>
              </a:pathLst>
            </a:custGeom>
            <a:solidFill>
              <a:srgbClr val="FDFDFD"/>
            </a:solidFill>
          </p:spPr>
          <p:txBody>
            <a:bodyPr wrap="square" lIns="0" tIns="0" rIns="0" bIns="0" rtlCol="0">
              <a:noAutofit/>
            </a:bodyPr>
            <a:lstStyle/>
            <a:p>
              <a:endParaRPr dirty="0"/>
            </a:p>
          </p:txBody>
        </p:sp>
        <p:sp>
          <p:nvSpPr>
            <p:cNvPr id="13" name="object 48">
              <a:extLst>
                <a:ext uri="{FF2B5EF4-FFF2-40B4-BE49-F238E27FC236}">
                  <a16:creationId xmlns:a16="http://schemas.microsoft.com/office/drawing/2014/main" id="{1AAECE87-1B91-543D-08D4-2091B1CAD688}"/>
                </a:ext>
              </a:extLst>
            </p:cNvPr>
            <p:cNvSpPr/>
            <p:nvPr/>
          </p:nvSpPr>
          <p:spPr>
            <a:xfrm>
              <a:off x="399848" y="1834047"/>
              <a:ext cx="59283" cy="59296"/>
            </a:xfrm>
            <a:custGeom>
              <a:avLst/>
              <a:gdLst/>
              <a:ahLst/>
              <a:cxnLst/>
              <a:rect l="l" t="t" r="r" b="b"/>
              <a:pathLst>
                <a:path w="59283" h="59296">
                  <a:moveTo>
                    <a:pt x="52692" y="59296"/>
                  </a:moveTo>
                  <a:lnTo>
                    <a:pt x="59283" y="52704"/>
                  </a:lnTo>
                  <a:lnTo>
                    <a:pt x="6578" y="0"/>
                  </a:lnTo>
                  <a:lnTo>
                    <a:pt x="0" y="6591"/>
                  </a:lnTo>
                  <a:lnTo>
                    <a:pt x="52692" y="59296"/>
                  </a:lnTo>
                  <a:close/>
                </a:path>
              </a:pathLst>
            </a:custGeom>
            <a:solidFill>
              <a:srgbClr val="FDFDFD"/>
            </a:solidFill>
          </p:spPr>
          <p:txBody>
            <a:bodyPr wrap="square" lIns="0" tIns="0" rIns="0" bIns="0" rtlCol="0">
              <a:noAutofit/>
            </a:bodyPr>
            <a:lstStyle/>
            <a:p>
              <a:endParaRPr dirty="0"/>
            </a:p>
          </p:txBody>
        </p:sp>
        <p:sp>
          <p:nvSpPr>
            <p:cNvPr id="14" name="object 49">
              <a:extLst>
                <a:ext uri="{FF2B5EF4-FFF2-40B4-BE49-F238E27FC236}">
                  <a16:creationId xmlns:a16="http://schemas.microsoft.com/office/drawing/2014/main" id="{B9623369-C6AD-6184-9DFC-963D7D262C59}"/>
                </a:ext>
              </a:extLst>
            </p:cNvPr>
            <p:cNvSpPr/>
            <p:nvPr/>
          </p:nvSpPr>
          <p:spPr>
            <a:xfrm>
              <a:off x="399848" y="1787464"/>
              <a:ext cx="59283" cy="59296"/>
            </a:xfrm>
            <a:custGeom>
              <a:avLst/>
              <a:gdLst/>
              <a:ahLst/>
              <a:cxnLst/>
              <a:rect l="l" t="t" r="r" b="b"/>
              <a:pathLst>
                <a:path w="59283" h="59296">
                  <a:moveTo>
                    <a:pt x="52692" y="59296"/>
                  </a:moveTo>
                  <a:lnTo>
                    <a:pt x="59283" y="52704"/>
                  </a:lnTo>
                  <a:lnTo>
                    <a:pt x="6578" y="0"/>
                  </a:lnTo>
                  <a:lnTo>
                    <a:pt x="0" y="6591"/>
                  </a:lnTo>
                  <a:lnTo>
                    <a:pt x="52692" y="59296"/>
                  </a:lnTo>
                  <a:close/>
                </a:path>
              </a:pathLst>
            </a:custGeom>
            <a:solidFill>
              <a:srgbClr val="FDFDFD"/>
            </a:solidFill>
          </p:spPr>
          <p:txBody>
            <a:bodyPr wrap="square" lIns="0" tIns="0" rIns="0" bIns="0" rtlCol="0">
              <a:noAutofit/>
            </a:bodyPr>
            <a:lstStyle/>
            <a:p>
              <a:endParaRPr dirty="0"/>
            </a:p>
          </p:txBody>
        </p:sp>
        <p:sp>
          <p:nvSpPr>
            <p:cNvPr id="15" name="object 50">
              <a:extLst>
                <a:ext uri="{FF2B5EF4-FFF2-40B4-BE49-F238E27FC236}">
                  <a16:creationId xmlns:a16="http://schemas.microsoft.com/office/drawing/2014/main" id="{17765A33-B46E-AB04-C069-37865DA1B101}"/>
                </a:ext>
              </a:extLst>
            </p:cNvPr>
            <p:cNvSpPr/>
            <p:nvPr/>
          </p:nvSpPr>
          <p:spPr>
            <a:xfrm>
              <a:off x="399848" y="1740880"/>
              <a:ext cx="59283" cy="59283"/>
            </a:xfrm>
            <a:custGeom>
              <a:avLst/>
              <a:gdLst/>
              <a:ahLst/>
              <a:cxnLst/>
              <a:rect l="l" t="t" r="r" b="b"/>
              <a:pathLst>
                <a:path w="59283" h="59283">
                  <a:moveTo>
                    <a:pt x="52692" y="59283"/>
                  </a:moveTo>
                  <a:lnTo>
                    <a:pt x="59283" y="52705"/>
                  </a:lnTo>
                  <a:lnTo>
                    <a:pt x="6578" y="0"/>
                  </a:lnTo>
                  <a:lnTo>
                    <a:pt x="0" y="6578"/>
                  </a:lnTo>
                  <a:lnTo>
                    <a:pt x="52692" y="59283"/>
                  </a:lnTo>
                  <a:close/>
                </a:path>
              </a:pathLst>
            </a:custGeom>
            <a:solidFill>
              <a:srgbClr val="FDFDFD"/>
            </a:solidFill>
          </p:spPr>
          <p:txBody>
            <a:bodyPr wrap="square" lIns="0" tIns="0" rIns="0" bIns="0" rtlCol="0">
              <a:noAutofit/>
            </a:bodyPr>
            <a:lstStyle/>
            <a:p>
              <a:endParaRPr dirty="0"/>
            </a:p>
          </p:txBody>
        </p:sp>
        <p:sp>
          <p:nvSpPr>
            <p:cNvPr id="16" name="object 51">
              <a:extLst>
                <a:ext uri="{FF2B5EF4-FFF2-40B4-BE49-F238E27FC236}">
                  <a16:creationId xmlns:a16="http://schemas.microsoft.com/office/drawing/2014/main" id="{CE4B9805-4230-0C13-ABC6-BE23AB916EA7}"/>
                </a:ext>
              </a:extLst>
            </p:cNvPr>
            <p:cNvSpPr/>
            <p:nvPr/>
          </p:nvSpPr>
          <p:spPr>
            <a:xfrm>
              <a:off x="707066" y="1734947"/>
              <a:ext cx="0" cy="298145"/>
            </a:xfrm>
            <a:custGeom>
              <a:avLst/>
              <a:gdLst/>
              <a:ahLst/>
              <a:cxnLst/>
              <a:rect l="l" t="t" r="r" b="b"/>
              <a:pathLst>
                <a:path h="298145">
                  <a:moveTo>
                    <a:pt x="0" y="0"/>
                  </a:moveTo>
                  <a:lnTo>
                    <a:pt x="0" y="298145"/>
                  </a:lnTo>
                </a:path>
              </a:pathLst>
            </a:custGeom>
            <a:ln w="19900">
              <a:solidFill>
                <a:srgbClr val="FDFDFD"/>
              </a:solidFill>
            </a:ln>
          </p:spPr>
          <p:txBody>
            <a:bodyPr wrap="square" lIns="0" tIns="0" rIns="0" bIns="0" rtlCol="0">
              <a:noAutofit/>
            </a:bodyPr>
            <a:lstStyle/>
            <a:p>
              <a:endParaRPr dirty="0"/>
            </a:p>
          </p:txBody>
        </p:sp>
        <p:sp>
          <p:nvSpPr>
            <p:cNvPr id="17" name="object 52">
              <a:extLst>
                <a:ext uri="{FF2B5EF4-FFF2-40B4-BE49-F238E27FC236}">
                  <a16:creationId xmlns:a16="http://schemas.microsoft.com/office/drawing/2014/main" id="{0B823B83-66BA-46D8-07A6-498801D7AA24}"/>
                </a:ext>
              </a:extLst>
            </p:cNvPr>
            <p:cNvSpPr/>
            <p:nvPr/>
          </p:nvSpPr>
          <p:spPr>
            <a:xfrm>
              <a:off x="581406" y="1768068"/>
              <a:ext cx="0" cy="231901"/>
            </a:xfrm>
            <a:custGeom>
              <a:avLst/>
              <a:gdLst/>
              <a:ahLst/>
              <a:cxnLst/>
              <a:rect l="l" t="t" r="r" b="b"/>
              <a:pathLst>
                <a:path h="231901">
                  <a:moveTo>
                    <a:pt x="0" y="0"/>
                  </a:moveTo>
                  <a:lnTo>
                    <a:pt x="0" y="231901"/>
                  </a:lnTo>
                </a:path>
              </a:pathLst>
            </a:custGeom>
            <a:ln w="31089">
              <a:solidFill>
                <a:srgbClr val="363435"/>
              </a:solidFill>
            </a:ln>
          </p:spPr>
          <p:txBody>
            <a:bodyPr wrap="square" lIns="0" tIns="0" rIns="0" bIns="0" rtlCol="0">
              <a:noAutofit/>
            </a:bodyPr>
            <a:lstStyle/>
            <a:p>
              <a:endParaRPr dirty="0"/>
            </a:p>
          </p:txBody>
        </p:sp>
        <p:sp>
          <p:nvSpPr>
            <p:cNvPr id="18" name="object 53">
              <a:extLst>
                <a:ext uri="{FF2B5EF4-FFF2-40B4-BE49-F238E27FC236}">
                  <a16:creationId xmlns:a16="http://schemas.microsoft.com/office/drawing/2014/main" id="{BB8A15D9-2508-39A2-F55F-DB1F7B4CEF09}"/>
                </a:ext>
              </a:extLst>
            </p:cNvPr>
            <p:cNvSpPr/>
            <p:nvPr/>
          </p:nvSpPr>
          <p:spPr>
            <a:xfrm>
              <a:off x="817817" y="1733692"/>
              <a:ext cx="236639" cy="300659"/>
            </a:xfrm>
            <a:custGeom>
              <a:avLst/>
              <a:gdLst/>
              <a:ahLst/>
              <a:cxnLst/>
              <a:rect l="l" t="t" r="r" b="b"/>
              <a:pathLst>
                <a:path w="236639" h="300659">
                  <a:moveTo>
                    <a:pt x="118325" y="300659"/>
                  </a:moveTo>
                  <a:lnTo>
                    <a:pt x="236639" y="143662"/>
                  </a:lnTo>
                  <a:lnTo>
                    <a:pt x="169837" y="143662"/>
                  </a:lnTo>
                  <a:lnTo>
                    <a:pt x="169837" y="0"/>
                  </a:lnTo>
                  <a:lnTo>
                    <a:pt x="66802" y="0"/>
                  </a:lnTo>
                  <a:lnTo>
                    <a:pt x="66802" y="143662"/>
                  </a:lnTo>
                  <a:lnTo>
                    <a:pt x="0" y="143662"/>
                  </a:lnTo>
                  <a:lnTo>
                    <a:pt x="118325" y="300659"/>
                  </a:lnTo>
                  <a:close/>
                </a:path>
              </a:pathLst>
            </a:custGeom>
            <a:solidFill>
              <a:srgbClr val="FDFDFD"/>
            </a:solidFill>
          </p:spPr>
          <p:txBody>
            <a:bodyPr wrap="square" lIns="0" tIns="0" rIns="0" bIns="0" rtlCol="0">
              <a:noAutofit/>
            </a:bodyPr>
            <a:lstStyle/>
            <a:p>
              <a:endParaRPr dirty="0"/>
            </a:p>
          </p:txBody>
        </p:sp>
        <p:sp>
          <p:nvSpPr>
            <p:cNvPr id="19" name="object 54">
              <a:extLst>
                <a:ext uri="{FF2B5EF4-FFF2-40B4-BE49-F238E27FC236}">
                  <a16:creationId xmlns:a16="http://schemas.microsoft.com/office/drawing/2014/main" id="{F8B13AFB-A571-9AF0-4FD2-6087229393CD}"/>
                </a:ext>
              </a:extLst>
            </p:cNvPr>
            <p:cNvSpPr/>
            <p:nvPr/>
          </p:nvSpPr>
          <p:spPr>
            <a:xfrm>
              <a:off x="860921" y="1755498"/>
              <a:ext cx="150418" cy="243420"/>
            </a:xfrm>
            <a:custGeom>
              <a:avLst/>
              <a:gdLst/>
              <a:ahLst/>
              <a:cxnLst/>
              <a:rect l="l" t="t" r="r" b="b"/>
              <a:pathLst>
                <a:path w="150418" h="243420">
                  <a:moveTo>
                    <a:pt x="75222" y="243420"/>
                  </a:moveTo>
                  <a:lnTo>
                    <a:pt x="150418" y="143662"/>
                  </a:lnTo>
                  <a:lnTo>
                    <a:pt x="104940" y="143662"/>
                  </a:lnTo>
                  <a:lnTo>
                    <a:pt x="104940" y="0"/>
                  </a:lnTo>
                  <a:lnTo>
                    <a:pt x="45491" y="0"/>
                  </a:lnTo>
                  <a:lnTo>
                    <a:pt x="45491" y="143662"/>
                  </a:lnTo>
                  <a:lnTo>
                    <a:pt x="0" y="143662"/>
                  </a:lnTo>
                  <a:lnTo>
                    <a:pt x="75222" y="243420"/>
                  </a:lnTo>
                  <a:close/>
                </a:path>
              </a:pathLst>
            </a:custGeom>
            <a:solidFill>
              <a:srgbClr val="363435"/>
            </a:solidFill>
          </p:spPr>
          <p:txBody>
            <a:bodyPr wrap="square" lIns="0" tIns="0" rIns="0" bIns="0" rtlCol="0">
              <a:noAutofit/>
            </a:bodyPr>
            <a:lstStyle/>
            <a:p>
              <a:endParaRPr dirty="0"/>
            </a:p>
          </p:txBody>
        </p:sp>
        <p:sp>
          <p:nvSpPr>
            <p:cNvPr id="20" name="object 55">
              <a:extLst>
                <a:ext uri="{FF2B5EF4-FFF2-40B4-BE49-F238E27FC236}">
                  <a16:creationId xmlns:a16="http://schemas.microsoft.com/office/drawing/2014/main" id="{0D1AEE88-7848-DD20-5300-51F6E59B16C9}"/>
                </a:ext>
              </a:extLst>
            </p:cNvPr>
            <p:cNvSpPr/>
            <p:nvPr/>
          </p:nvSpPr>
          <p:spPr>
            <a:xfrm>
              <a:off x="561760" y="1570509"/>
              <a:ext cx="76644" cy="136271"/>
            </a:xfrm>
            <a:custGeom>
              <a:avLst/>
              <a:gdLst/>
              <a:ahLst/>
              <a:cxnLst/>
              <a:rect l="l" t="t" r="r" b="b"/>
              <a:pathLst>
                <a:path w="76644" h="136270">
                  <a:moveTo>
                    <a:pt x="76644" y="92075"/>
                  </a:moveTo>
                  <a:lnTo>
                    <a:pt x="76644" y="44208"/>
                  </a:lnTo>
                  <a:lnTo>
                    <a:pt x="74347" y="29144"/>
                  </a:lnTo>
                  <a:lnTo>
                    <a:pt x="68002" y="16291"/>
                  </a:lnTo>
                  <a:lnTo>
                    <a:pt x="58424" y="6594"/>
                  </a:lnTo>
                  <a:lnTo>
                    <a:pt x="46432" y="997"/>
                  </a:lnTo>
                  <a:lnTo>
                    <a:pt x="38328" y="0"/>
                  </a:lnTo>
                  <a:lnTo>
                    <a:pt x="25264" y="2650"/>
                  </a:lnTo>
                  <a:lnTo>
                    <a:pt x="14122" y="9971"/>
                  </a:lnTo>
                  <a:lnTo>
                    <a:pt x="5717" y="21019"/>
                  </a:lnTo>
                  <a:lnTo>
                    <a:pt x="866" y="34852"/>
                  </a:lnTo>
                  <a:lnTo>
                    <a:pt x="0" y="44208"/>
                  </a:lnTo>
                  <a:lnTo>
                    <a:pt x="0" y="92075"/>
                  </a:lnTo>
                  <a:lnTo>
                    <a:pt x="2296" y="107138"/>
                  </a:lnTo>
                  <a:lnTo>
                    <a:pt x="8643" y="119987"/>
                  </a:lnTo>
                  <a:lnTo>
                    <a:pt x="18224" y="129680"/>
                  </a:lnTo>
                  <a:lnTo>
                    <a:pt x="30221" y="135274"/>
                  </a:lnTo>
                  <a:lnTo>
                    <a:pt x="38328" y="136271"/>
                  </a:lnTo>
                  <a:lnTo>
                    <a:pt x="51389" y="133620"/>
                  </a:lnTo>
                  <a:lnTo>
                    <a:pt x="62530" y="126299"/>
                  </a:lnTo>
                  <a:lnTo>
                    <a:pt x="70933" y="115248"/>
                  </a:lnTo>
                  <a:lnTo>
                    <a:pt x="75781" y="101412"/>
                  </a:lnTo>
                  <a:lnTo>
                    <a:pt x="76644" y="92075"/>
                  </a:lnTo>
                  <a:close/>
                </a:path>
              </a:pathLst>
            </a:custGeom>
            <a:solidFill>
              <a:srgbClr val="F69633"/>
            </a:solidFill>
          </p:spPr>
          <p:txBody>
            <a:bodyPr wrap="square" lIns="0" tIns="0" rIns="0" bIns="0" rtlCol="0">
              <a:noAutofit/>
            </a:bodyPr>
            <a:lstStyle/>
            <a:p>
              <a:endParaRPr dirty="0"/>
            </a:p>
          </p:txBody>
        </p:sp>
        <p:sp>
          <p:nvSpPr>
            <p:cNvPr id="21" name="object 56">
              <a:extLst>
                <a:ext uri="{FF2B5EF4-FFF2-40B4-BE49-F238E27FC236}">
                  <a16:creationId xmlns:a16="http://schemas.microsoft.com/office/drawing/2014/main" id="{C63C0657-11BF-654F-4073-A0A92D1A43A8}"/>
                </a:ext>
              </a:extLst>
            </p:cNvPr>
            <p:cNvSpPr/>
            <p:nvPr/>
          </p:nvSpPr>
          <p:spPr>
            <a:xfrm>
              <a:off x="688684" y="1570509"/>
              <a:ext cx="76657" cy="136271"/>
            </a:xfrm>
            <a:custGeom>
              <a:avLst/>
              <a:gdLst/>
              <a:ahLst/>
              <a:cxnLst/>
              <a:rect l="l" t="t" r="r" b="b"/>
              <a:pathLst>
                <a:path w="76657" h="136270">
                  <a:moveTo>
                    <a:pt x="76657" y="92075"/>
                  </a:moveTo>
                  <a:lnTo>
                    <a:pt x="76657" y="44208"/>
                  </a:lnTo>
                  <a:lnTo>
                    <a:pt x="74359" y="29146"/>
                  </a:lnTo>
                  <a:lnTo>
                    <a:pt x="68012" y="16295"/>
                  </a:lnTo>
                  <a:lnTo>
                    <a:pt x="58432" y="6598"/>
                  </a:lnTo>
                  <a:lnTo>
                    <a:pt x="46440" y="999"/>
                  </a:lnTo>
                  <a:lnTo>
                    <a:pt x="38328" y="0"/>
                  </a:lnTo>
                  <a:lnTo>
                    <a:pt x="25269" y="2650"/>
                  </a:lnTo>
                  <a:lnTo>
                    <a:pt x="14127" y="9971"/>
                  </a:lnTo>
                  <a:lnTo>
                    <a:pt x="5720" y="21019"/>
                  </a:lnTo>
                  <a:lnTo>
                    <a:pt x="866" y="34852"/>
                  </a:lnTo>
                  <a:lnTo>
                    <a:pt x="0" y="44208"/>
                  </a:lnTo>
                  <a:lnTo>
                    <a:pt x="0" y="92075"/>
                  </a:lnTo>
                  <a:lnTo>
                    <a:pt x="2298" y="107138"/>
                  </a:lnTo>
                  <a:lnTo>
                    <a:pt x="8647" y="119987"/>
                  </a:lnTo>
                  <a:lnTo>
                    <a:pt x="18229" y="129680"/>
                  </a:lnTo>
                  <a:lnTo>
                    <a:pt x="30225" y="135274"/>
                  </a:lnTo>
                  <a:lnTo>
                    <a:pt x="38328" y="136271"/>
                  </a:lnTo>
                  <a:lnTo>
                    <a:pt x="51389" y="133621"/>
                  </a:lnTo>
                  <a:lnTo>
                    <a:pt x="62532" y="126301"/>
                  </a:lnTo>
                  <a:lnTo>
                    <a:pt x="70939" y="115253"/>
                  </a:lnTo>
                  <a:lnTo>
                    <a:pt x="75792" y="101420"/>
                  </a:lnTo>
                  <a:lnTo>
                    <a:pt x="76657" y="92075"/>
                  </a:lnTo>
                  <a:close/>
                </a:path>
              </a:pathLst>
            </a:custGeom>
            <a:solidFill>
              <a:srgbClr val="F69633"/>
            </a:solidFill>
          </p:spPr>
          <p:txBody>
            <a:bodyPr wrap="square" lIns="0" tIns="0" rIns="0" bIns="0" rtlCol="0">
              <a:noAutofit/>
            </a:bodyPr>
            <a:lstStyle/>
            <a:p>
              <a:endParaRPr dirty="0"/>
            </a:p>
          </p:txBody>
        </p:sp>
        <p:sp>
          <p:nvSpPr>
            <p:cNvPr id="22" name="object 57">
              <a:extLst>
                <a:ext uri="{FF2B5EF4-FFF2-40B4-BE49-F238E27FC236}">
                  <a16:creationId xmlns:a16="http://schemas.microsoft.com/office/drawing/2014/main" id="{A4554C18-C5FC-9347-FD83-096F5FA97388}"/>
                </a:ext>
              </a:extLst>
            </p:cNvPr>
            <p:cNvSpPr/>
            <p:nvPr/>
          </p:nvSpPr>
          <p:spPr>
            <a:xfrm>
              <a:off x="815887" y="1570509"/>
              <a:ext cx="76657" cy="136271"/>
            </a:xfrm>
            <a:custGeom>
              <a:avLst/>
              <a:gdLst/>
              <a:ahLst/>
              <a:cxnLst/>
              <a:rect l="l" t="t" r="r" b="b"/>
              <a:pathLst>
                <a:path w="76657" h="136270">
                  <a:moveTo>
                    <a:pt x="76657" y="92075"/>
                  </a:moveTo>
                  <a:lnTo>
                    <a:pt x="76657" y="44208"/>
                  </a:lnTo>
                  <a:lnTo>
                    <a:pt x="74359" y="29146"/>
                  </a:lnTo>
                  <a:lnTo>
                    <a:pt x="68012" y="16295"/>
                  </a:lnTo>
                  <a:lnTo>
                    <a:pt x="58432" y="6598"/>
                  </a:lnTo>
                  <a:lnTo>
                    <a:pt x="46440" y="999"/>
                  </a:lnTo>
                  <a:lnTo>
                    <a:pt x="38328" y="0"/>
                  </a:lnTo>
                  <a:lnTo>
                    <a:pt x="25269" y="2650"/>
                  </a:lnTo>
                  <a:lnTo>
                    <a:pt x="14127" y="9971"/>
                  </a:lnTo>
                  <a:lnTo>
                    <a:pt x="5720" y="21019"/>
                  </a:lnTo>
                  <a:lnTo>
                    <a:pt x="866" y="34852"/>
                  </a:lnTo>
                  <a:lnTo>
                    <a:pt x="0" y="44208"/>
                  </a:lnTo>
                  <a:lnTo>
                    <a:pt x="0" y="92075"/>
                  </a:lnTo>
                  <a:lnTo>
                    <a:pt x="2298" y="107138"/>
                  </a:lnTo>
                  <a:lnTo>
                    <a:pt x="8647" y="119987"/>
                  </a:lnTo>
                  <a:lnTo>
                    <a:pt x="18229" y="129680"/>
                  </a:lnTo>
                  <a:lnTo>
                    <a:pt x="30225" y="135274"/>
                  </a:lnTo>
                  <a:lnTo>
                    <a:pt x="38328" y="136271"/>
                  </a:lnTo>
                  <a:lnTo>
                    <a:pt x="51389" y="133621"/>
                  </a:lnTo>
                  <a:lnTo>
                    <a:pt x="62532" y="126301"/>
                  </a:lnTo>
                  <a:lnTo>
                    <a:pt x="70939" y="115253"/>
                  </a:lnTo>
                  <a:lnTo>
                    <a:pt x="75792" y="101420"/>
                  </a:lnTo>
                  <a:lnTo>
                    <a:pt x="76657" y="92075"/>
                  </a:lnTo>
                  <a:close/>
                </a:path>
              </a:pathLst>
            </a:custGeom>
            <a:solidFill>
              <a:srgbClr val="F69633"/>
            </a:solidFill>
          </p:spPr>
          <p:txBody>
            <a:bodyPr wrap="square" lIns="0" tIns="0" rIns="0" bIns="0" rtlCol="0">
              <a:noAutofit/>
            </a:bodyPr>
            <a:lstStyle/>
            <a:p>
              <a:endParaRPr dirty="0"/>
            </a:p>
          </p:txBody>
        </p:sp>
        <p:sp>
          <p:nvSpPr>
            <p:cNvPr id="23" name="object 5">
              <a:extLst>
                <a:ext uri="{FF2B5EF4-FFF2-40B4-BE49-F238E27FC236}">
                  <a16:creationId xmlns:a16="http://schemas.microsoft.com/office/drawing/2014/main" id="{39A70018-A38B-2809-9AE1-6B30296169B2}"/>
                </a:ext>
              </a:extLst>
            </p:cNvPr>
            <p:cNvSpPr txBox="1"/>
            <p:nvPr/>
          </p:nvSpPr>
          <p:spPr>
            <a:xfrm>
              <a:off x="254749" y="1534553"/>
              <a:ext cx="923302" cy="626808"/>
            </a:xfrm>
            <a:prstGeom prst="rect">
              <a:avLst/>
            </a:prstGeom>
          </p:spPr>
          <p:txBody>
            <a:bodyPr wrap="square" lIns="0" tIns="0" rIns="0" bIns="0" rtlCol="0">
              <a:noAutofit/>
            </a:bodyPr>
            <a:lstStyle/>
            <a:p>
              <a:pPr marL="25400">
                <a:lnSpc>
                  <a:spcPts val="1000"/>
                </a:lnSpc>
              </a:pPr>
              <a:endParaRPr sz="1000" dirty="0"/>
            </a:p>
          </p:txBody>
        </p:sp>
      </p:grpSp>
      <p:grpSp>
        <p:nvGrpSpPr>
          <p:cNvPr id="43" name="Group 42">
            <a:extLst>
              <a:ext uri="{FF2B5EF4-FFF2-40B4-BE49-F238E27FC236}">
                <a16:creationId xmlns:a16="http://schemas.microsoft.com/office/drawing/2014/main" id="{CBF834F1-D9D7-6F35-FB45-9056653AFF5B}"/>
              </a:ext>
            </a:extLst>
          </p:cNvPr>
          <p:cNvGrpSpPr/>
          <p:nvPr/>
        </p:nvGrpSpPr>
        <p:grpSpPr>
          <a:xfrm>
            <a:off x="1290318" y="1329973"/>
            <a:ext cx="927138" cy="626808"/>
            <a:chOff x="252831" y="2233891"/>
            <a:chExt cx="927138" cy="626808"/>
          </a:xfrm>
        </p:grpSpPr>
        <p:sp>
          <p:nvSpPr>
            <p:cNvPr id="44" name="object 24">
              <a:extLst>
                <a:ext uri="{FF2B5EF4-FFF2-40B4-BE49-F238E27FC236}">
                  <a16:creationId xmlns:a16="http://schemas.microsoft.com/office/drawing/2014/main" id="{44016782-92CC-60A0-605F-D1FEDC9ADBA4}"/>
                </a:ext>
              </a:extLst>
            </p:cNvPr>
            <p:cNvSpPr/>
            <p:nvPr/>
          </p:nvSpPr>
          <p:spPr>
            <a:xfrm>
              <a:off x="252831" y="2233891"/>
              <a:ext cx="927138" cy="626808"/>
            </a:xfrm>
            <a:custGeom>
              <a:avLst/>
              <a:gdLst/>
              <a:ahLst/>
              <a:cxnLst/>
              <a:rect l="l" t="t" r="r" b="b"/>
              <a:pathLst>
                <a:path w="927138" h="626808">
                  <a:moveTo>
                    <a:pt x="0" y="0"/>
                  </a:moveTo>
                  <a:lnTo>
                    <a:pt x="0" y="626808"/>
                  </a:lnTo>
                  <a:lnTo>
                    <a:pt x="927138" y="626808"/>
                  </a:lnTo>
                  <a:lnTo>
                    <a:pt x="927138" y="0"/>
                  </a:lnTo>
                  <a:lnTo>
                    <a:pt x="0" y="0"/>
                  </a:lnTo>
                  <a:close/>
                </a:path>
              </a:pathLst>
            </a:custGeom>
            <a:solidFill>
              <a:srgbClr val="363435"/>
            </a:solidFill>
          </p:spPr>
          <p:txBody>
            <a:bodyPr wrap="square" lIns="0" tIns="0" rIns="0" bIns="0" rtlCol="0">
              <a:noAutofit/>
            </a:bodyPr>
            <a:lstStyle/>
            <a:p>
              <a:endParaRPr dirty="0"/>
            </a:p>
          </p:txBody>
        </p:sp>
        <p:sp>
          <p:nvSpPr>
            <p:cNvPr id="45" name="object 25">
              <a:extLst>
                <a:ext uri="{FF2B5EF4-FFF2-40B4-BE49-F238E27FC236}">
                  <a16:creationId xmlns:a16="http://schemas.microsoft.com/office/drawing/2014/main" id="{FD2E5E22-4375-F425-C163-0693CF6437B9}"/>
                </a:ext>
              </a:extLst>
            </p:cNvPr>
            <p:cNvSpPr/>
            <p:nvPr/>
          </p:nvSpPr>
          <p:spPr>
            <a:xfrm>
              <a:off x="254749" y="2233891"/>
              <a:ext cx="923302" cy="626808"/>
            </a:xfrm>
            <a:custGeom>
              <a:avLst/>
              <a:gdLst/>
              <a:ahLst/>
              <a:cxnLst/>
              <a:rect l="l" t="t" r="r" b="b"/>
              <a:pathLst>
                <a:path w="923302" h="626808">
                  <a:moveTo>
                    <a:pt x="0" y="0"/>
                  </a:moveTo>
                  <a:lnTo>
                    <a:pt x="923302" y="0"/>
                  </a:lnTo>
                  <a:lnTo>
                    <a:pt x="923302" y="626808"/>
                  </a:lnTo>
                  <a:lnTo>
                    <a:pt x="0" y="626808"/>
                  </a:lnTo>
                  <a:lnTo>
                    <a:pt x="0" y="0"/>
                  </a:lnTo>
                  <a:close/>
                </a:path>
              </a:pathLst>
            </a:custGeom>
            <a:ln w="12700">
              <a:solidFill>
                <a:srgbClr val="FDFDFD"/>
              </a:solidFill>
            </a:ln>
          </p:spPr>
          <p:txBody>
            <a:bodyPr wrap="square" lIns="0" tIns="0" rIns="0" bIns="0" rtlCol="0">
              <a:noAutofit/>
            </a:bodyPr>
            <a:lstStyle/>
            <a:p>
              <a:endParaRPr dirty="0"/>
            </a:p>
          </p:txBody>
        </p:sp>
        <p:sp>
          <p:nvSpPr>
            <p:cNvPr id="46" name="object 26">
              <a:extLst>
                <a:ext uri="{FF2B5EF4-FFF2-40B4-BE49-F238E27FC236}">
                  <a16:creationId xmlns:a16="http://schemas.microsoft.com/office/drawing/2014/main" id="{4CCB4BBF-5202-9DFF-3F65-B154A9296DBD}"/>
                </a:ext>
              </a:extLst>
            </p:cNvPr>
            <p:cNvSpPr/>
            <p:nvPr/>
          </p:nvSpPr>
          <p:spPr>
            <a:xfrm>
              <a:off x="465443" y="2467404"/>
              <a:ext cx="231902" cy="231902"/>
            </a:xfrm>
            <a:custGeom>
              <a:avLst/>
              <a:gdLst/>
              <a:ahLst/>
              <a:cxnLst/>
              <a:rect l="l" t="t" r="r" b="b"/>
              <a:pathLst>
                <a:path w="231902" h="231901">
                  <a:moveTo>
                    <a:pt x="115951" y="231901"/>
                  </a:moveTo>
                  <a:lnTo>
                    <a:pt x="130559" y="230983"/>
                  </a:lnTo>
                  <a:lnTo>
                    <a:pt x="144632" y="228302"/>
                  </a:lnTo>
                  <a:lnTo>
                    <a:pt x="158055" y="223970"/>
                  </a:lnTo>
                  <a:lnTo>
                    <a:pt x="170717" y="218102"/>
                  </a:lnTo>
                  <a:lnTo>
                    <a:pt x="182506" y="210807"/>
                  </a:lnTo>
                  <a:lnTo>
                    <a:pt x="193309" y="202201"/>
                  </a:lnTo>
                  <a:lnTo>
                    <a:pt x="203014" y="192394"/>
                  </a:lnTo>
                  <a:lnTo>
                    <a:pt x="211509" y="181499"/>
                  </a:lnTo>
                  <a:lnTo>
                    <a:pt x="218681" y="169628"/>
                  </a:lnTo>
                  <a:lnTo>
                    <a:pt x="224417" y="156894"/>
                  </a:lnTo>
                  <a:lnTo>
                    <a:pt x="228607" y="143410"/>
                  </a:lnTo>
                  <a:lnTo>
                    <a:pt x="231137" y="129288"/>
                  </a:lnTo>
                  <a:lnTo>
                    <a:pt x="231902" y="115950"/>
                  </a:lnTo>
                  <a:lnTo>
                    <a:pt x="230983" y="101342"/>
                  </a:lnTo>
                  <a:lnTo>
                    <a:pt x="228302" y="87269"/>
                  </a:lnTo>
                  <a:lnTo>
                    <a:pt x="223972" y="73846"/>
                  </a:lnTo>
                  <a:lnTo>
                    <a:pt x="218104" y="61184"/>
                  </a:lnTo>
                  <a:lnTo>
                    <a:pt x="210811" y="49395"/>
                  </a:lnTo>
                  <a:lnTo>
                    <a:pt x="202205" y="38592"/>
                  </a:lnTo>
                  <a:lnTo>
                    <a:pt x="192399" y="28887"/>
                  </a:lnTo>
                  <a:lnTo>
                    <a:pt x="181504" y="20392"/>
                  </a:lnTo>
                  <a:lnTo>
                    <a:pt x="169634" y="13220"/>
                  </a:lnTo>
                  <a:lnTo>
                    <a:pt x="156900" y="7484"/>
                  </a:lnTo>
                  <a:lnTo>
                    <a:pt x="143414" y="3294"/>
                  </a:lnTo>
                  <a:lnTo>
                    <a:pt x="129290" y="764"/>
                  </a:lnTo>
                  <a:lnTo>
                    <a:pt x="115951" y="0"/>
                  </a:lnTo>
                  <a:lnTo>
                    <a:pt x="101344" y="918"/>
                  </a:lnTo>
                  <a:lnTo>
                    <a:pt x="87274" y="3599"/>
                  </a:lnTo>
                  <a:lnTo>
                    <a:pt x="73851" y="7929"/>
                  </a:lnTo>
                  <a:lnTo>
                    <a:pt x="61189" y="13797"/>
                  </a:lnTo>
                  <a:lnTo>
                    <a:pt x="49400" y="21090"/>
                  </a:lnTo>
                  <a:lnTo>
                    <a:pt x="38597" y="29696"/>
                  </a:lnTo>
                  <a:lnTo>
                    <a:pt x="28891" y="39502"/>
                  </a:lnTo>
                  <a:lnTo>
                    <a:pt x="20396" y="50397"/>
                  </a:lnTo>
                  <a:lnTo>
                    <a:pt x="13223" y="62267"/>
                  </a:lnTo>
                  <a:lnTo>
                    <a:pt x="7485" y="75001"/>
                  </a:lnTo>
                  <a:lnTo>
                    <a:pt x="3295" y="88487"/>
                  </a:lnTo>
                  <a:lnTo>
                    <a:pt x="765" y="102611"/>
                  </a:lnTo>
                  <a:lnTo>
                    <a:pt x="0" y="115950"/>
                  </a:lnTo>
                  <a:lnTo>
                    <a:pt x="918" y="130557"/>
                  </a:lnTo>
                  <a:lnTo>
                    <a:pt x="3599" y="144627"/>
                  </a:lnTo>
                  <a:lnTo>
                    <a:pt x="7931" y="158050"/>
                  </a:lnTo>
                  <a:lnTo>
                    <a:pt x="13799" y="170712"/>
                  </a:lnTo>
                  <a:lnTo>
                    <a:pt x="21094" y="182501"/>
                  </a:lnTo>
                  <a:lnTo>
                    <a:pt x="29700" y="193304"/>
                  </a:lnTo>
                  <a:lnTo>
                    <a:pt x="39507" y="203010"/>
                  </a:lnTo>
                  <a:lnTo>
                    <a:pt x="50402" y="211505"/>
                  </a:lnTo>
                  <a:lnTo>
                    <a:pt x="62273" y="218678"/>
                  </a:lnTo>
                  <a:lnTo>
                    <a:pt x="75007" y="224416"/>
                  </a:lnTo>
                  <a:lnTo>
                    <a:pt x="88491" y="228606"/>
                  </a:lnTo>
                  <a:lnTo>
                    <a:pt x="102613" y="231136"/>
                  </a:lnTo>
                  <a:lnTo>
                    <a:pt x="115951" y="231901"/>
                  </a:lnTo>
                  <a:close/>
                </a:path>
              </a:pathLst>
            </a:custGeom>
            <a:solidFill>
              <a:srgbClr val="FDFDFD"/>
            </a:solidFill>
          </p:spPr>
          <p:txBody>
            <a:bodyPr wrap="square" lIns="0" tIns="0" rIns="0" bIns="0" rtlCol="0">
              <a:noAutofit/>
            </a:bodyPr>
            <a:lstStyle/>
            <a:p>
              <a:endParaRPr dirty="0"/>
            </a:p>
          </p:txBody>
        </p:sp>
        <p:sp>
          <p:nvSpPr>
            <p:cNvPr id="47" name="object 27">
              <a:extLst>
                <a:ext uri="{FF2B5EF4-FFF2-40B4-BE49-F238E27FC236}">
                  <a16:creationId xmlns:a16="http://schemas.microsoft.com/office/drawing/2014/main" id="{32D4987F-B9E8-9557-E70B-FE23E2F97F09}"/>
                </a:ext>
              </a:extLst>
            </p:cNvPr>
            <p:cNvSpPr/>
            <p:nvPr/>
          </p:nvSpPr>
          <p:spPr>
            <a:xfrm>
              <a:off x="455733" y="2434285"/>
              <a:ext cx="0" cy="298145"/>
            </a:xfrm>
            <a:custGeom>
              <a:avLst/>
              <a:gdLst/>
              <a:ahLst/>
              <a:cxnLst/>
              <a:rect l="l" t="t" r="r" b="b"/>
              <a:pathLst>
                <a:path h="298145">
                  <a:moveTo>
                    <a:pt x="0" y="0"/>
                  </a:moveTo>
                  <a:lnTo>
                    <a:pt x="0" y="298145"/>
                  </a:lnTo>
                </a:path>
              </a:pathLst>
            </a:custGeom>
            <a:ln w="19900">
              <a:solidFill>
                <a:srgbClr val="FDFDFD"/>
              </a:solidFill>
            </a:ln>
          </p:spPr>
          <p:txBody>
            <a:bodyPr wrap="square" lIns="0" tIns="0" rIns="0" bIns="0" rtlCol="0">
              <a:noAutofit/>
            </a:bodyPr>
            <a:lstStyle/>
            <a:p>
              <a:endParaRPr dirty="0"/>
            </a:p>
          </p:txBody>
        </p:sp>
        <p:sp>
          <p:nvSpPr>
            <p:cNvPr id="48" name="object 28">
              <a:extLst>
                <a:ext uri="{FF2B5EF4-FFF2-40B4-BE49-F238E27FC236}">
                  <a16:creationId xmlns:a16="http://schemas.microsoft.com/office/drawing/2014/main" id="{CC18D912-E036-74EE-09BF-65719CE7F51C}"/>
                </a:ext>
              </a:extLst>
            </p:cNvPr>
            <p:cNvSpPr/>
            <p:nvPr/>
          </p:nvSpPr>
          <p:spPr>
            <a:xfrm>
              <a:off x="399848" y="2673131"/>
              <a:ext cx="59283" cy="59296"/>
            </a:xfrm>
            <a:custGeom>
              <a:avLst/>
              <a:gdLst/>
              <a:ahLst/>
              <a:cxnLst/>
              <a:rect l="l" t="t" r="r" b="b"/>
              <a:pathLst>
                <a:path w="59283" h="59296">
                  <a:moveTo>
                    <a:pt x="52692" y="59296"/>
                  </a:moveTo>
                  <a:lnTo>
                    <a:pt x="59283" y="52717"/>
                  </a:lnTo>
                  <a:lnTo>
                    <a:pt x="6578" y="0"/>
                  </a:lnTo>
                  <a:lnTo>
                    <a:pt x="0" y="6591"/>
                  </a:lnTo>
                  <a:lnTo>
                    <a:pt x="52692" y="59296"/>
                  </a:lnTo>
                  <a:close/>
                </a:path>
              </a:pathLst>
            </a:custGeom>
            <a:solidFill>
              <a:srgbClr val="FDFDFD"/>
            </a:solidFill>
          </p:spPr>
          <p:txBody>
            <a:bodyPr wrap="square" lIns="0" tIns="0" rIns="0" bIns="0" rtlCol="0">
              <a:noAutofit/>
            </a:bodyPr>
            <a:lstStyle/>
            <a:p>
              <a:endParaRPr dirty="0"/>
            </a:p>
          </p:txBody>
        </p:sp>
        <p:sp>
          <p:nvSpPr>
            <p:cNvPr id="49" name="object 29">
              <a:extLst>
                <a:ext uri="{FF2B5EF4-FFF2-40B4-BE49-F238E27FC236}">
                  <a16:creationId xmlns:a16="http://schemas.microsoft.com/office/drawing/2014/main" id="{BC6D4C6F-40F6-AAE3-F808-AF7DF99502A4}"/>
                </a:ext>
              </a:extLst>
            </p:cNvPr>
            <p:cNvSpPr/>
            <p:nvPr/>
          </p:nvSpPr>
          <p:spPr>
            <a:xfrm>
              <a:off x="399848" y="2626547"/>
              <a:ext cx="59283" cy="59296"/>
            </a:xfrm>
            <a:custGeom>
              <a:avLst/>
              <a:gdLst/>
              <a:ahLst/>
              <a:cxnLst/>
              <a:rect l="l" t="t" r="r" b="b"/>
              <a:pathLst>
                <a:path w="59283" h="59296">
                  <a:moveTo>
                    <a:pt x="52692" y="59296"/>
                  </a:moveTo>
                  <a:lnTo>
                    <a:pt x="59283" y="52705"/>
                  </a:lnTo>
                  <a:lnTo>
                    <a:pt x="6578" y="0"/>
                  </a:lnTo>
                  <a:lnTo>
                    <a:pt x="0" y="6591"/>
                  </a:lnTo>
                  <a:lnTo>
                    <a:pt x="52692" y="59296"/>
                  </a:lnTo>
                  <a:close/>
                </a:path>
              </a:pathLst>
            </a:custGeom>
            <a:solidFill>
              <a:srgbClr val="FDFDFD"/>
            </a:solidFill>
          </p:spPr>
          <p:txBody>
            <a:bodyPr wrap="square" lIns="0" tIns="0" rIns="0" bIns="0" rtlCol="0">
              <a:noAutofit/>
            </a:bodyPr>
            <a:lstStyle/>
            <a:p>
              <a:endParaRPr dirty="0"/>
            </a:p>
          </p:txBody>
        </p:sp>
        <p:sp>
          <p:nvSpPr>
            <p:cNvPr id="50" name="object 30">
              <a:extLst>
                <a:ext uri="{FF2B5EF4-FFF2-40B4-BE49-F238E27FC236}">
                  <a16:creationId xmlns:a16="http://schemas.microsoft.com/office/drawing/2014/main" id="{032C0069-D618-8D4D-7AC9-E2037F6CD140}"/>
                </a:ext>
              </a:extLst>
            </p:cNvPr>
            <p:cNvSpPr/>
            <p:nvPr/>
          </p:nvSpPr>
          <p:spPr>
            <a:xfrm>
              <a:off x="399848" y="2579964"/>
              <a:ext cx="59283" cy="59296"/>
            </a:xfrm>
            <a:custGeom>
              <a:avLst/>
              <a:gdLst/>
              <a:ahLst/>
              <a:cxnLst/>
              <a:rect l="l" t="t" r="r" b="b"/>
              <a:pathLst>
                <a:path w="59283" h="59296">
                  <a:moveTo>
                    <a:pt x="52692" y="59296"/>
                  </a:moveTo>
                  <a:lnTo>
                    <a:pt x="59283" y="52705"/>
                  </a:lnTo>
                  <a:lnTo>
                    <a:pt x="6578" y="0"/>
                  </a:lnTo>
                  <a:lnTo>
                    <a:pt x="0" y="6591"/>
                  </a:lnTo>
                  <a:lnTo>
                    <a:pt x="52692" y="59296"/>
                  </a:lnTo>
                  <a:close/>
                </a:path>
              </a:pathLst>
            </a:custGeom>
            <a:solidFill>
              <a:srgbClr val="FDFDFD"/>
            </a:solidFill>
          </p:spPr>
          <p:txBody>
            <a:bodyPr wrap="square" lIns="0" tIns="0" rIns="0" bIns="0" rtlCol="0">
              <a:noAutofit/>
            </a:bodyPr>
            <a:lstStyle/>
            <a:p>
              <a:endParaRPr dirty="0"/>
            </a:p>
          </p:txBody>
        </p:sp>
        <p:sp>
          <p:nvSpPr>
            <p:cNvPr id="51" name="object 31">
              <a:extLst>
                <a:ext uri="{FF2B5EF4-FFF2-40B4-BE49-F238E27FC236}">
                  <a16:creationId xmlns:a16="http://schemas.microsoft.com/office/drawing/2014/main" id="{915A2C88-4F09-AC25-2500-E59EB42836C4}"/>
                </a:ext>
              </a:extLst>
            </p:cNvPr>
            <p:cNvSpPr/>
            <p:nvPr/>
          </p:nvSpPr>
          <p:spPr>
            <a:xfrm>
              <a:off x="399848" y="2533380"/>
              <a:ext cx="59283" cy="59296"/>
            </a:xfrm>
            <a:custGeom>
              <a:avLst/>
              <a:gdLst/>
              <a:ahLst/>
              <a:cxnLst/>
              <a:rect l="l" t="t" r="r" b="b"/>
              <a:pathLst>
                <a:path w="59283" h="59296">
                  <a:moveTo>
                    <a:pt x="52692" y="59296"/>
                  </a:moveTo>
                  <a:lnTo>
                    <a:pt x="59283" y="52705"/>
                  </a:lnTo>
                  <a:lnTo>
                    <a:pt x="6578" y="0"/>
                  </a:lnTo>
                  <a:lnTo>
                    <a:pt x="0" y="6591"/>
                  </a:lnTo>
                  <a:lnTo>
                    <a:pt x="52692" y="59296"/>
                  </a:lnTo>
                  <a:close/>
                </a:path>
              </a:pathLst>
            </a:custGeom>
            <a:solidFill>
              <a:srgbClr val="FDFDFD"/>
            </a:solidFill>
          </p:spPr>
          <p:txBody>
            <a:bodyPr wrap="square" lIns="0" tIns="0" rIns="0" bIns="0" rtlCol="0">
              <a:noAutofit/>
            </a:bodyPr>
            <a:lstStyle/>
            <a:p>
              <a:endParaRPr dirty="0"/>
            </a:p>
          </p:txBody>
        </p:sp>
        <p:sp>
          <p:nvSpPr>
            <p:cNvPr id="52" name="object 32">
              <a:extLst>
                <a:ext uri="{FF2B5EF4-FFF2-40B4-BE49-F238E27FC236}">
                  <a16:creationId xmlns:a16="http://schemas.microsoft.com/office/drawing/2014/main" id="{19170E31-9AC6-6506-8443-AB4E8DAA1BA7}"/>
                </a:ext>
              </a:extLst>
            </p:cNvPr>
            <p:cNvSpPr/>
            <p:nvPr/>
          </p:nvSpPr>
          <p:spPr>
            <a:xfrm>
              <a:off x="399848" y="2486797"/>
              <a:ext cx="59283" cy="59296"/>
            </a:xfrm>
            <a:custGeom>
              <a:avLst/>
              <a:gdLst/>
              <a:ahLst/>
              <a:cxnLst/>
              <a:rect l="l" t="t" r="r" b="b"/>
              <a:pathLst>
                <a:path w="59283" h="59296">
                  <a:moveTo>
                    <a:pt x="52692" y="59296"/>
                  </a:moveTo>
                  <a:lnTo>
                    <a:pt x="59283" y="52705"/>
                  </a:lnTo>
                  <a:lnTo>
                    <a:pt x="6578" y="0"/>
                  </a:lnTo>
                  <a:lnTo>
                    <a:pt x="0" y="6591"/>
                  </a:lnTo>
                  <a:lnTo>
                    <a:pt x="52692" y="59296"/>
                  </a:lnTo>
                  <a:close/>
                </a:path>
              </a:pathLst>
            </a:custGeom>
            <a:solidFill>
              <a:srgbClr val="FDFDFD"/>
            </a:solidFill>
          </p:spPr>
          <p:txBody>
            <a:bodyPr wrap="square" lIns="0" tIns="0" rIns="0" bIns="0" rtlCol="0">
              <a:noAutofit/>
            </a:bodyPr>
            <a:lstStyle/>
            <a:p>
              <a:endParaRPr dirty="0"/>
            </a:p>
          </p:txBody>
        </p:sp>
        <p:sp>
          <p:nvSpPr>
            <p:cNvPr id="53" name="object 33">
              <a:extLst>
                <a:ext uri="{FF2B5EF4-FFF2-40B4-BE49-F238E27FC236}">
                  <a16:creationId xmlns:a16="http://schemas.microsoft.com/office/drawing/2014/main" id="{EC6E2E8A-728F-772C-449D-BA82BD5B868B}"/>
                </a:ext>
              </a:extLst>
            </p:cNvPr>
            <p:cNvSpPr/>
            <p:nvPr/>
          </p:nvSpPr>
          <p:spPr>
            <a:xfrm>
              <a:off x="399848" y="2440213"/>
              <a:ext cx="59283" cy="59283"/>
            </a:xfrm>
            <a:custGeom>
              <a:avLst/>
              <a:gdLst/>
              <a:ahLst/>
              <a:cxnLst/>
              <a:rect l="l" t="t" r="r" b="b"/>
              <a:pathLst>
                <a:path w="59283" h="59283">
                  <a:moveTo>
                    <a:pt x="52692" y="59283"/>
                  </a:moveTo>
                  <a:lnTo>
                    <a:pt x="59283" y="52705"/>
                  </a:lnTo>
                  <a:lnTo>
                    <a:pt x="6578" y="0"/>
                  </a:lnTo>
                  <a:lnTo>
                    <a:pt x="0" y="6578"/>
                  </a:lnTo>
                  <a:lnTo>
                    <a:pt x="52692" y="59283"/>
                  </a:lnTo>
                  <a:close/>
                </a:path>
              </a:pathLst>
            </a:custGeom>
            <a:solidFill>
              <a:srgbClr val="FDFDFD"/>
            </a:solidFill>
          </p:spPr>
          <p:txBody>
            <a:bodyPr wrap="square" lIns="0" tIns="0" rIns="0" bIns="0" rtlCol="0">
              <a:noAutofit/>
            </a:bodyPr>
            <a:lstStyle/>
            <a:p>
              <a:endParaRPr dirty="0"/>
            </a:p>
          </p:txBody>
        </p:sp>
        <p:sp>
          <p:nvSpPr>
            <p:cNvPr id="54" name="object 34">
              <a:extLst>
                <a:ext uri="{FF2B5EF4-FFF2-40B4-BE49-F238E27FC236}">
                  <a16:creationId xmlns:a16="http://schemas.microsoft.com/office/drawing/2014/main" id="{FB52F63D-3BFD-29BA-B716-456087FA6F52}"/>
                </a:ext>
              </a:extLst>
            </p:cNvPr>
            <p:cNvSpPr/>
            <p:nvPr/>
          </p:nvSpPr>
          <p:spPr>
            <a:xfrm>
              <a:off x="707066" y="2434285"/>
              <a:ext cx="0" cy="298145"/>
            </a:xfrm>
            <a:custGeom>
              <a:avLst/>
              <a:gdLst/>
              <a:ahLst/>
              <a:cxnLst/>
              <a:rect l="l" t="t" r="r" b="b"/>
              <a:pathLst>
                <a:path h="298145">
                  <a:moveTo>
                    <a:pt x="0" y="0"/>
                  </a:moveTo>
                  <a:lnTo>
                    <a:pt x="0" y="298145"/>
                  </a:lnTo>
                </a:path>
              </a:pathLst>
            </a:custGeom>
            <a:ln w="19900">
              <a:solidFill>
                <a:srgbClr val="FDFDFD"/>
              </a:solidFill>
            </a:ln>
          </p:spPr>
          <p:txBody>
            <a:bodyPr wrap="square" lIns="0" tIns="0" rIns="0" bIns="0" rtlCol="0">
              <a:noAutofit/>
            </a:bodyPr>
            <a:lstStyle/>
            <a:p>
              <a:endParaRPr dirty="0"/>
            </a:p>
          </p:txBody>
        </p:sp>
        <p:sp>
          <p:nvSpPr>
            <p:cNvPr id="55" name="object 35">
              <a:extLst>
                <a:ext uri="{FF2B5EF4-FFF2-40B4-BE49-F238E27FC236}">
                  <a16:creationId xmlns:a16="http://schemas.microsoft.com/office/drawing/2014/main" id="{F1F1D082-6327-FBD4-C91D-303685BD55BD}"/>
                </a:ext>
              </a:extLst>
            </p:cNvPr>
            <p:cNvSpPr/>
            <p:nvPr/>
          </p:nvSpPr>
          <p:spPr>
            <a:xfrm>
              <a:off x="581406" y="2467406"/>
              <a:ext cx="0" cy="231901"/>
            </a:xfrm>
            <a:custGeom>
              <a:avLst/>
              <a:gdLst/>
              <a:ahLst/>
              <a:cxnLst/>
              <a:rect l="l" t="t" r="r" b="b"/>
              <a:pathLst>
                <a:path h="231901">
                  <a:moveTo>
                    <a:pt x="0" y="0"/>
                  </a:moveTo>
                  <a:lnTo>
                    <a:pt x="0" y="231901"/>
                  </a:lnTo>
                </a:path>
              </a:pathLst>
            </a:custGeom>
            <a:ln w="31089">
              <a:solidFill>
                <a:srgbClr val="363435"/>
              </a:solidFill>
            </a:ln>
          </p:spPr>
          <p:txBody>
            <a:bodyPr wrap="square" lIns="0" tIns="0" rIns="0" bIns="0" rtlCol="0">
              <a:noAutofit/>
            </a:bodyPr>
            <a:lstStyle/>
            <a:p>
              <a:endParaRPr dirty="0"/>
            </a:p>
          </p:txBody>
        </p:sp>
        <p:sp>
          <p:nvSpPr>
            <p:cNvPr id="56" name="object 36">
              <a:extLst>
                <a:ext uri="{FF2B5EF4-FFF2-40B4-BE49-F238E27FC236}">
                  <a16:creationId xmlns:a16="http://schemas.microsoft.com/office/drawing/2014/main" id="{AF1EA513-F1D7-A9E4-D759-D7AF9B586937}"/>
                </a:ext>
              </a:extLst>
            </p:cNvPr>
            <p:cNvSpPr/>
            <p:nvPr/>
          </p:nvSpPr>
          <p:spPr>
            <a:xfrm>
              <a:off x="817817" y="2433024"/>
              <a:ext cx="236639" cy="300659"/>
            </a:xfrm>
            <a:custGeom>
              <a:avLst/>
              <a:gdLst/>
              <a:ahLst/>
              <a:cxnLst/>
              <a:rect l="l" t="t" r="r" b="b"/>
              <a:pathLst>
                <a:path w="236639" h="300659">
                  <a:moveTo>
                    <a:pt x="118313" y="0"/>
                  </a:moveTo>
                  <a:lnTo>
                    <a:pt x="0" y="156997"/>
                  </a:lnTo>
                  <a:lnTo>
                    <a:pt x="66802" y="156997"/>
                  </a:lnTo>
                  <a:lnTo>
                    <a:pt x="66802" y="300659"/>
                  </a:lnTo>
                  <a:lnTo>
                    <a:pt x="169837" y="300659"/>
                  </a:lnTo>
                  <a:lnTo>
                    <a:pt x="169837" y="156997"/>
                  </a:lnTo>
                  <a:lnTo>
                    <a:pt x="236639" y="156997"/>
                  </a:lnTo>
                  <a:lnTo>
                    <a:pt x="118313" y="0"/>
                  </a:lnTo>
                  <a:close/>
                </a:path>
              </a:pathLst>
            </a:custGeom>
            <a:solidFill>
              <a:srgbClr val="FDFDFD"/>
            </a:solidFill>
          </p:spPr>
          <p:txBody>
            <a:bodyPr wrap="square" lIns="0" tIns="0" rIns="0" bIns="0" rtlCol="0">
              <a:noAutofit/>
            </a:bodyPr>
            <a:lstStyle/>
            <a:p>
              <a:endParaRPr dirty="0"/>
            </a:p>
          </p:txBody>
        </p:sp>
        <p:sp>
          <p:nvSpPr>
            <p:cNvPr id="57" name="object 37">
              <a:extLst>
                <a:ext uri="{FF2B5EF4-FFF2-40B4-BE49-F238E27FC236}">
                  <a16:creationId xmlns:a16="http://schemas.microsoft.com/office/drawing/2014/main" id="{48127E92-4E91-880B-0AE0-9757C46A22CA}"/>
                </a:ext>
              </a:extLst>
            </p:cNvPr>
            <p:cNvSpPr/>
            <p:nvPr/>
          </p:nvSpPr>
          <p:spPr>
            <a:xfrm>
              <a:off x="860934" y="2468457"/>
              <a:ext cx="150418" cy="243420"/>
            </a:xfrm>
            <a:custGeom>
              <a:avLst/>
              <a:gdLst/>
              <a:ahLst/>
              <a:cxnLst/>
              <a:rect l="l" t="t" r="r" b="b"/>
              <a:pathLst>
                <a:path w="150418" h="243420">
                  <a:moveTo>
                    <a:pt x="75196" y="0"/>
                  </a:moveTo>
                  <a:lnTo>
                    <a:pt x="0" y="99758"/>
                  </a:lnTo>
                  <a:lnTo>
                    <a:pt x="45478" y="99758"/>
                  </a:lnTo>
                  <a:lnTo>
                    <a:pt x="45478" y="243420"/>
                  </a:lnTo>
                  <a:lnTo>
                    <a:pt x="104927" y="243420"/>
                  </a:lnTo>
                  <a:lnTo>
                    <a:pt x="104927" y="99758"/>
                  </a:lnTo>
                  <a:lnTo>
                    <a:pt x="150418" y="99758"/>
                  </a:lnTo>
                  <a:lnTo>
                    <a:pt x="75196" y="0"/>
                  </a:lnTo>
                  <a:close/>
                </a:path>
              </a:pathLst>
            </a:custGeom>
            <a:solidFill>
              <a:srgbClr val="363435"/>
            </a:solidFill>
          </p:spPr>
          <p:txBody>
            <a:bodyPr wrap="square" lIns="0" tIns="0" rIns="0" bIns="0" rtlCol="0">
              <a:noAutofit/>
            </a:bodyPr>
            <a:lstStyle/>
            <a:p>
              <a:endParaRPr dirty="0"/>
            </a:p>
          </p:txBody>
        </p:sp>
        <p:sp>
          <p:nvSpPr>
            <p:cNvPr id="58" name="object 38">
              <a:extLst>
                <a:ext uri="{FF2B5EF4-FFF2-40B4-BE49-F238E27FC236}">
                  <a16:creationId xmlns:a16="http://schemas.microsoft.com/office/drawing/2014/main" id="{87BD7A6C-8F7A-2E1A-4E68-5E27048FEC33}"/>
                </a:ext>
              </a:extLst>
            </p:cNvPr>
            <p:cNvSpPr/>
            <p:nvPr/>
          </p:nvSpPr>
          <p:spPr>
            <a:xfrm>
              <a:off x="561760" y="2269843"/>
              <a:ext cx="76644" cy="136271"/>
            </a:xfrm>
            <a:custGeom>
              <a:avLst/>
              <a:gdLst/>
              <a:ahLst/>
              <a:cxnLst/>
              <a:rect l="l" t="t" r="r" b="b"/>
              <a:pathLst>
                <a:path w="76644" h="136270">
                  <a:moveTo>
                    <a:pt x="76644" y="92075"/>
                  </a:moveTo>
                  <a:lnTo>
                    <a:pt x="76644" y="44208"/>
                  </a:lnTo>
                  <a:lnTo>
                    <a:pt x="74347" y="29144"/>
                  </a:lnTo>
                  <a:lnTo>
                    <a:pt x="68002" y="16291"/>
                  </a:lnTo>
                  <a:lnTo>
                    <a:pt x="58424" y="6594"/>
                  </a:lnTo>
                  <a:lnTo>
                    <a:pt x="46432" y="997"/>
                  </a:lnTo>
                  <a:lnTo>
                    <a:pt x="38328" y="0"/>
                  </a:lnTo>
                  <a:lnTo>
                    <a:pt x="25264" y="2650"/>
                  </a:lnTo>
                  <a:lnTo>
                    <a:pt x="14122" y="9971"/>
                  </a:lnTo>
                  <a:lnTo>
                    <a:pt x="5717" y="21019"/>
                  </a:lnTo>
                  <a:lnTo>
                    <a:pt x="866" y="34852"/>
                  </a:lnTo>
                  <a:lnTo>
                    <a:pt x="0" y="44208"/>
                  </a:lnTo>
                  <a:lnTo>
                    <a:pt x="0" y="92075"/>
                  </a:lnTo>
                  <a:lnTo>
                    <a:pt x="2296" y="107138"/>
                  </a:lnTo>
                  <a:lnTo>
                    <a:pt x="8643" y="119987"/>
                  </a:lnTo>
                  <a:lnTo>
                    <a:pt x="18224" y="129680"/>
                  </a:lnTo>
                  <a:lnTo>
                    <a:pt x="30221" y="135274"/>
                  </a:lnTo>
                  <a:lnTo>
                    <a:pt x="38328" y="136271"/>
                  </a:lnTo>
                  <a:lnTo>
                    <a:pt x="51389" y="133620"/>
                  </a:lnTo>
                  <a:lnTo>
                    <a:pt x="62530" y="126299"/>
                  </a:lnTo>
                  <a:lnTo>
                    <a:pt x="70933" y="115248"/>
                  </a:lnTo>
                  <a:lnTo>
                    <a:pt x="75781" y="101412"/>
                  </a:lnTo>
                  <a:lnTo>
                    <a:pt x="76644" y="92075"/>
                  </a:lnTo>
                  <a:close/>
                </a:path>
              </a:pathLst>
            </a:custGeom>
            <a:solidFill>
              <a:srgbClr val="F69633"/>
            </a:solidFill>
          </p:spPr>
          <p:txBody>
            <a:bodyPr wrap="square" lIns="0" tIns="0" rIns="0" bIns="0" rtlCol="0">
              <a:noAutofit/>
            </a:bodyPr>
            <a:lstStyle/>
            <a:p>
              <a:endParaRPr dirty="0"/>
            </a:p>
          </p:txBody>
        </p:sp>
        <p:sp>
          <p:nvSpPr>
            <p:cNvPr id="59" name="object 39">
              <a:extLst>
                <a:ext uri="{FF2B5EF4-FFF2-40B4-BE49-F238E27FC236}">
                  <a16:creationId xmlns:a16="http://schemas.microsoft.com/office/drawing/2014/main" id="{D1A7D583-647A-9D0A-528D-7C878D7FC99A}"/>
                </a:ext>
              </a:extLst>
            </p:cNvPr>
            <p:cNvSpPr/>
            <p:nvPr/>
          </p:nvSpPr>
          <p:spPr>
            <a:xfrm>
              <a:off x="688684" y="2269843"/>
              <a:ext cx="76657" cy="136271"/>
            </a:xfrm>
            <a:custGeom>
              <a:avLst/>
              <a:gdLst/>
              <a:ahLst/>
              <a:cxnLst/>
              <a:rect l="l" t="t" r="r" b="b"/>
              <a:pathLst>
                <a:path w="76657" h="136270">
                  <a:moveTo>
                    <a:pt x="76657" y="92075"/>
                  </a:moveTo>
                  <a:lnTo>
                    <a:pt x="76657" y="44208"/>
                  </a:lnTo>
                  <a:lnTo>
                    <a:pt x="74359" y="29146"/>
                  </a:lnTo>
                  <a:lnTo>
                    <a:pt x="68012" y="16295"/>
                  </a:lnTo>
                  <a:lnTo>
                    <a:pt x="58432" y="6598"/>
                  </a:lnTo>
                  <a:lnTo>
                    <a:pt x="46440" y="999"/>
                  </a:lnTo>
                  <a:lnTo>
                    <a:pt x="38328" y="0"/>
                  </a:lnTo>
                  <a:lnTo>
                    <a:pt x="25269" y="2650"/>
                  </a:lnTo>
                  <a:lnTo>
                    <a:pt x="14127" y="9971"/>
                  </a:lnTo>
                  <a:lnTo>
                    <a:pt x="5720" y="21019"/>
                  </a:lnTo>
                  <a:lnTo>
                    <a:pt x="866" y="34852"/>
                  </a:lnTo>
                  <a:lnTo>
                    <a:pt x="0" y="44208"/>
                  </a:lnTo>
                  <a:lnTo>
                    <a:pt x="0" y="92075"/>
                  </a:lnTo>
                  <a:lnTo>
                    <a:pt x="2298" y="107138"/>
                  </a:lnTo>
                  <a:lnTo>
                    <a:pt x="8647" y="119987"/>
                  </a:lnTo>
                  <a:lnTo>
                    <a:pt x="18229" y="129680"/>
                  </a:lnTo>
                  <a:lnTo>
                    <a:pt x="30225" y="135274"/>
                  </a:lnTo>
                  <a:lnTo>
                    <a:pt x="38328" y="136271"/>
                  </a:lnTo>
                  <a:lnTo>
                    <a:pt x="51389" y="133621"/>
                  </a:lnTo>
                  <a:lnTo>
                    <a:pt x="62532" y="126301"/>
                  </a:lnTo>
                  <a:lnTo>
                    <a:pt x="70939" y="115253"/>
                  </a:lnTo>
                  <a:lnTo>
                    <a:pt x="75792" y="101420"/>
                  </a:lnTo>
                  <a:lnTo>
                    <a:pt x="76657" y="92075"/>
                  </a:lnTo>
                  <a:close/>
                </a:path>
              </a:pathLst>
            </a:custGeom>
            <a:solidFill>
              <a:srgbClr val="F69633"/>
            </a:solidFill>
          </p:spPr>
          <p:txBody>
            <a:bodyPr wrap="square" lIns="0" tIns="0" rIns="0" bIns="0" rtlCol="0">
              <a:noAutofit/>
            </a:bodyPr>
            <a:lstStyle/>
            <a:p>
              <a:endParaRPr dirty="0"/>
            </a:p>
          </p:txBody>
        </p:sp>
        <p:sp>
          <p:nvSpPr>
            <p:cNvPr id="60" name="object 40">
              <a:extLst>
                <a:ext uri="{FF2B5EF4-FFF2-40B4-BE49-F238E27FC236}">
                  <a16:creationId xmlns:a16="http://schemas.microsoft.com/office/drawing/2014/main" id="{CB599267-7C17-3E51-53B4-804BBA20FBD2}"/>
                </a:ext>
              </a:extLst>
            </p:cNvPr>
            <p:cNvSpPr/>
            <p:nvPr/>
          </p:nvSpPr>
          <p:spPr>
            <a:xfrm>
              <a:off x="815887" y="2269843"/>
              <a:ext cx="76657" cy="136271"/>
            </a:xfrm>
            <a:custGeom>
              <a:avLst/>
              <a:gdLst/>
              <a:ahLst/>
              <a:cxnLst/>
              <a:rect l="l" t="t" r="r" b="b"/>
              <a:pathLst>
                <a:path w="76657" h="136270">
                  <a:moveTo>
                    <a:pt x="76657" y="92075"/>
                  </a:moveTo>
                  <a:lnTo>
                    <a:pt x="76657" y="44208"/>
                  </a:lnTo>
                  <a:lnTo>
                    <a:pt x="74359" y="29146"/>
                  </a:lnTo>
                  <a:lnTo>
                    <a:pt x="68012" y="16295"/>
                  </a:lnTo>
                  <a:lnTo>
                    <a:pt x="58432" y="6598"/>
                  </a:lnTo>
                  <a:lnTo>
                    <a:pt x="46440" y="999"/>
                  </a:lnTo>
                  <a:lnTo>
                    <a:pt x="38328" y="0"/>
                  </a:lnTo>
                  <a:lnTo>
                    <a:pt x="25269" y="2650"/>
                  </a:lnTo>
                  <a:lnTo>
                    <a:pt x="14127" y="9971"/>
                  </a:lnTo>
                  <a:lnTo>
                    <a:pt x="5720" y="21019"/>
                  </a:lnTo>
                  <a:lnTo>
                    <a:pt x="866" y="34852"/>
                  </a:lnTo>
                  <a:lnTo>
                    <a:pt x="0" y="44208"/>
                  </a:lnTo>
                  <a:lnTo>
                    <a:pt x="0" y="92075"/>
                  </a:lnTo>
                  <a:lnTo>
                    <a:pt x="2298" y="107138"/>
                  </a:lnTo>
                  <a:lnTo>
                    <a:pt x="8647" y="119987"/>
                  </a:lnTo>
                  <a:lnTo>
                    <a:pt x="18229" y="129680"/>
                  </a:lnTo>
                  <a:lnTo>
                    <a:pt x="30225" y="135274"/>
                  </a:lnTo>
                  <a:lnTo>
                    <a:pt x="38328" y="136271"/>
                  </a:lnTo>
                  <a:lnTo>
                    <a:pt x="51389" y="133621"/>
                  </a:lnTo>
                  <a:lnTo>
                    <a:pt x="62532" y="126301"/>
                  </a:lnTo>
                  <a:lnTo>
                    <a:pt x="70939" y="115253"/>
                  </a:lnTo>
                  <a:lnTo>
                    <a:pt x="75792" y="101420"/>
                  </a:lnTo>
                  <a:lnTo>
                    <a:pt x="76657" y="92075"/>
                  </a:lnTo>
                  <a:close/>
                </a:path>
              </a:pathLst>
            </a:custGeom>
            <a:solidFill>
              <a:srgbClr val="F69633"/>
            </a:solidFill>
          </p:spPr>
          <p:txBody>
            <a:bodyPr wrap="square" lIns="0" tIns="0" rIns="0" bIns="0" rtlCol="0">
              <a:noAutofit/>
            </a:bodyPr>
            <a:lstStyle/>
            <a:p>
              <a:endParaRPr dirty="0"/>
            </a:p>
          </p:txBody>
        </p:sp>
        <p:sp>
          <p:nvSpPr>
            <p:cNvPr id="61" name="object 6">
              <a:extLst>
                <a:ext uri="{FF2B5EF4-FFF2-40B4-BE49-F238E27FC236}">
                  <a16:creationId xmlns:a16="http://schemas.microsoft.com/office/drawing/2014/main" id="{256BC897-E38D-C27E-E35A-60E3BB72CE53}"/>
                </a:ext>
              </a:extLst>
            </p:cNvPr>
            <p:cNvSpPr txBox="1"/>
            <p:nvPr/>
          </p:nvSpPr>
          <p:spPr>
            <a:xfrm>
              <a:off x="254749" y="2233891"/>
              <a:ext cx="923302" cy="626808"/>
            </a:xfrm>
            <a:prstGeom prst="rect">
              <a:avLst/>
            </a:prstGeom>
          </p:spPr>
          <p:txBody>
            <a:bodyPr wrap="square" lIns="0" tIns="0" rIns="0" bIns="0" rtlCol="0">
              <a:noAutofit/>
            </a:bodyPr>
            <a:lstStyle/>
            <a:p>
              <a:pPr marL="25400">
                <a:lnSpc>
                  <a:spcPts val="1000"/>
                </a:lnSpc>
              </a:pPr>
              <a:endParaRPr sz="1000" dirty="0"/>
            </a:p>
          </p:txBody>
        </p:sp>
      </p:grpSp>
      <p:sp>
        <p:nvSpPr>
          <p:cNvPr id="63" name="TextBox 62">
            <a:extLst>
              <a:ext uri="{FF2B5EF4-FFF2-40B4-BE49-F238E27FC236}">
                <a16:creationId xmlns:a16="http://schemas.microsoft.com/office/drawing/2014/main" id="{E09B49AE-56B0-32BE-6AD8-6B3BC1F49101}"/>
              </a:ext>
            </a:extLst>
          </p:cNvPr>
          <p:cNvSpPr txBox="1"/>
          <p:nvPr/>
        </p:nvSpPr>
        <p:spPr>
          <a:xfrm>
            <a:off x="2574224" y="1059651"/>
            <a:ext cx="4986059" cy="677814"/>
          </a:xfrm>
          <a:prstGeom prst="rect">
            <a:avLst/>
          </a:prstGeom>
          <a:noFill/>
        </p:spPr>
        <p:txBody>
          <a:bodyPr wrap="square">
            <a:spAutoFit/>
          </a:bodyPr>
          <a:lstStyle/>
          <a:p>
            <a:pPr marL="12700" marR="2481"/>
            <a:r>
              <a:rPr lang="en-US" sz="1000" b="1" u="sng" dirty="0">
                <a:solidFill>
                  <a:srgbClr val="363435"/>
                </a:solidFill>
                <a:latin typeface="Century" panose="02040604050505020304" pitchFamily="18" charset="0"/>
                <a:cs typeface="Century Gothic"/>
              </a:rPr>
              <a:t>Retardation</a:t>
            </a:r>
            <a:endParaRPr lang="en-US" sz="1000" u="sng" dirty="0">
              <a:latin typeface="Century" panose="02040604050505020304" pitchFamily="18" charset="0"/>
              <a:cs typeface="Century Gothic"/>
            </a:endParaRPr>
          </a:p>
          <a:p>
            <a:pPr marL="12700">
              <a:lnSpc>
                <a:spcPct val="150000"/>
              </a:lnSpc>
              <a:spcBef>
                <a:spcPts val="3"/>
              </a:spcBef>
            </a:pPr>
            <a:r>
              <a:rPr lang="en-US" sz="1000" spc="-5" dirty="0">
                <a:solidFill>
                  <a:srgbClr val="363435"/>
                </a:solidFill>
                <a:latin typeface="Century" panose="02040604050505020304" pitchFamily="18" charset="0"/>
                <a:cs typeface="Century Gothic"/>
              </a:rPr>
              <a:t>The retarder comes on automatically when your foot is lifted from the accelerator pedal. </a:t>
            </a:r>
            <a:endParaRPr lang="en-US" sz="1000" dirty="0">
              <a:latin typeface="Century" panose="02040604050505020304" pitchFamily="18" charset="0"/>
              <a:cs typeface="Century Gothic"/>
            </a:endParaRPr>
          </a:p>
        </p:txBody>
      </p:sp>
      <p:sp>
        <p:nvSpPr>
          <p:cNvPr id="65" name="TextBox 64">
            <a:extLst>
              <a:ext uri="{FF2B5EF4-FFF2-40B4-BE49-F238E27FC236}">
                <a16:creationId xmlns:a16="http://schemas.microsoft.com/office/drawing/2014/main" id="{020AFED2-24F3-DA38-3FF9-EC8B32BD5275}"/>
              </a:ext>
            </a:extLst>
          </p:cNvPr>
          <p:cNvSpPr txBox="1"/>
          <p:nvPr/>
        </p:nvSpPr>
        <p:spPr>
          <a:xfrm>
            <a:off x="2605213" y="1716119"/>
            <a:ext cx="4745664" cy="246221"/>
          </a:xfrm>
          <a:prstGeom prst="rect">
            <a:avLst/>
          </a:prstGeom>
          <a:noFill/>
        </p:spPr>
        <p:txBody>
          <a:bodyPr wrap="square">
            <a:spAutoFit/>
          </a:bodyPr>
          <a:lstStyle/>
          <a:p>
            <a:pPr marL="12700" indent="6"/>
            <a:r>
              <a:rPr lang="en-US" sz="1000" spc="-29" dirty="0">
                <a:solidFill>
                  <a:srgbClr val="363435"/>
                </a:solidFill>
                <a:latin typeface="Century" panose="02040604050505020304" pitchFamily="18" charset="0"/>
                <a:cs typeface="Century Gothic"/>
              </a:rPr>
              <a:t>T</a:t>
            </a:r>
            <a:r>
              <a:rPr lang="en-US" sz="1000" spc="0" dirty="0">
                <a:solidFill>
                  <a:srgbClr val="363435"/>
                </a:solidFill>
                <a:latin typeface="Century" panose="02040604050505020304" pitchFamily="18" charset="0"/>
                <a:cs typeface="Century Gothic"/>
              </a:rPr>
              <a:t>o set the </a:t>
            </a:r>
            <a:r>
              <a:rPr lang="en-US" sz="1000" spc="-4" dirty="0">
                <a:solidFill>
                  <a:srgbClr val="363435"/>
                </a:solidFill>
                <a:latin typeface="Century" panose="02040604050505020304" pitchFamily="18" charset="0"/>
                <a:cs typeface="Century Gothic"/>
              </a:rPr>
              <a:t>r</a:t>
            </a:r>
            <a:r>
              <a:rPr lang="en-US" sz="1000" spc="0" dirty="0">
                <a:solidFill>
                  <a:srgbClr val="363435"/>
                </a:solidFill>
                <a:latin typeface="Century" panose="02040604050505020304" pitchFamily="18" charset="0"/>
                <a:cs typeface="Century Gothic"/>
              </a:rPr>
              <a:t>eta</a:t>
            </a:r>
            <a:r>
              <a:rPr lang="en-US" sz="1000" spc="-4" dirty="0">
                <a:solidFill>
                  <a:srgbClr val="363435"/>
                </a:solidFill>
                <a:latin typeface="Century" panose="02040604050505020304" pitchFamily="18" charset="0"/>
                <a:cs typeface="Century Gothic"/>
              </a:rPr>
              <a:t>r</a:t>
            </a:r>
            <a:r>
              <a:rPr lang="en-US" sz="1000" spc="0" dirty="0">
                <a:solidFill>
                  <a:srgbClr val="363435"/>
                </a:solidFill>
                <a:latin typeface="Century" panose="02040604050505020304" pitchFamily="18" charset="0"/>
                <a:cs typeface="Century Gothic"/>
              </a:rPr>
              <a:t>der agg</a:t>
            </a:r>
            <a:r>
              <a:rPr lang="en-US" sz="1000" spc="-4" dirty="0">
                <a:solidFill>
                  <a:srgbClr val="363435"/>
                </a:solidFill>
                <a:latin typeface="Century" panose="02040604050505020304" pitchFamily="18" charset="0"/>
                <a:cs typeface="Century Gothic"/>
              </a:rPr>
              <a:t>r</a:t>
            </a:r>
            <a:r>
              <a:rPr lang="en-US" sz="1000" spc="0" dirty="0">
                <a:solidFill>
                  <a:srgbClr val="363435"/>
                </a:solidFill>
                <a:latin typeface="Century" panose="02040604050505020304" pitchFamily="18" charset="0"/>
                <a:cs typeface="Century Gothic"/>
              </a:rPr>
              <a:t>essiveness press the     </a:t>
            </a:r>
            <a:r>
              <a:rPr lang="en-US" sz="1000" spc="34" dirty="0">
                <a:solidFill>
                  <a:srgbClr val="363435"/>
                </a:solidFill>
                <a:latin typeface="Century" panose="02040604050505020304" pitchFamily="18" charset="0"/>
                <a:cs typeface="Century Gothic"/>
              </a:rPr>
              <a:t> </a:t>
            </a:r>
            <a:r>
              <a:rPr lang="en-US" sz="1000" spc="0" dirty="0">
                <a:solidFill>
                  <a:srgbClr val="363435"/>
                </a:solidFill>
                <a:latin typeface="Century" panose="02040604050505020304" pitchFamily="18" charset="0"/>
                <a:cs typeface="Century Gothic"/>
              </a:rPr>
              <a:t>or      ar</a:t>
            </a:r>
            <a:r>
              <a:rPr lang="en-US" sz="1000" spc="-4" dirty="0">
                <a:solidFill>
                  <a:srgbClr val="363435"/>
                </a:solidFill>
                <a:latin typeface="Century" panose="02040604050505020304" pitchFamily="18" charset="0"/>
                <a:cs typeface="Century Gothic"/>
              </a:rPr>
              <a:t>r</a:t>
            </a:r>
            <a:r>
              <a:rPr lang="en-US" sz="1000" spc="0" dirty="0">
                <a:solidFill>
                  <a:srgbClr val="363435"/>
                </a:solidFill>
                <a:latin typeface="Century" panose="02040604050505020304" pitchFamily="18" charset="0"/>
                <a:cs typeface="Century Gothic"/>
              </a:rPr>
              <a:t>ows</a:t>
            </a:r>
            <a:r>
              <a:rPr lang="en-US" sz="1000" spc="-475" dirty="0">
                <a:solidFill>
                  <a:srgbClr val="363435"/>
                </a:solidFill>
                <a:latin typeface="Century" panose="02040604050505020304" pitchFamily="18" charset="0"/>
                <a:cs typeface="Century Gothic"/>
              </a:rPr>
              <a:t>…</a:t>
            </a:r>
            <a:endParaRPr lang="en-US" sz="1000" dirty="0">
              <a:latin typeface="Century" panose="02040604050505020304" pitchFamily="18" charset="0"/>
              <a:cs typeface="Century Gothic"/>
            </a:endParaRPr>
          </a:p>
        </p:txBody>
      </p:sp>
      <p:sp>
        <p:nvSpPr>
          <p:cNvPr id="67" name="TextBox 66">
            <a:extLst>
              <a:ext uri="{FF2B5EF4-FFF2-40B4-BE49-F238E27FC236}">
                <a16:creationId xmlns:a16="http://schemas.microsoft.com/office/drawing/2014/main" id="{7A4DE3C3-44CB-A191-7775-97CC632DEB30}"/>
              </a:ext>
            </a:extLst>
          </p:cNvPr>
          <p:cNvSpPr txBox="1"/>
          <p:nvPr/>
        </p:nvSpPr>
        <p:spPr>
          <a:xfrm>
            <a:off x="2603196" y="2010203"/>
            <a:ext cx="6057043" cy="523926"/>
          </a:xfrm>
          <a:prstGeom prst="rect">
            <a:avLst/>
          </a:prstGeom>
          <a:noFill/>
        </p:spPr>
        <p:txBody>
          <a:bodyPr wrap="square">
            <a:spAutoFit/>
          </a:bodyPr>
          <a:lstStyle/>
          <a:p>
            <a:pPr marL="12700" marR="2481">
              <a:lnSpc>
                <a:spcPct val="150000"/>
              </a:lnSpc>
            </a:pPr>
            <a:r>
              <a:rPr lang="en-US" sz="1000" spc="0" dirty="0">
                <a:solidFill>
                  <a:srgbClr val="363435"/>
                </a:solidFill>
                <a:latin typeface="Century" panose="02040604050505020304" pitchFamily="18" charset="0"/>
                <a:cs typeface="Century Gothic"/>
              </a:rPr>
              <a:t>Engaging the retarder helps to control the speed of</a:t>
            </a:r>
            <a:r>
              <a:rPr lang="en-US" sz="1000" dirty="0">
                <a:latin typeface="Century" panose="02040604050505020304" pitchFamily="18" charset="0"/>
                <a:cs typeface="Century Gothic"/>
              </a:rPr>
              <a:t> </a:t>
            </a:r>
            <a:r>
              <a:rPr lang="en-US" sz="1000" spc="-8" dirty="0">
                <a:solidFill>
                  <a:srgbClr val="363435"/>
                </a:solidFill>
                <a:latin typeface="Century" panose="02040604050505020304" pitchFamily="18" charset="0"/>
                <a:cs typeface="Century Gothic"/>
              </a:rPr>
              <a:t>the truck especially during descent. It also is a factor in reducing fuel consumption and minimizing brake wear.</a:t>
            </a:r>
            <a:endParaRPr lang="en-US" sz="1000" dirty="0">
              <a:latin typeface="Century" panose="02040604050505020304" pitchFamily="18" charset="0"/>
            </a:endParaRPr>
          </a:p>
        </p:txBody>
      </p:sp>
      <p:sp>
        <p:nvSpPr>
          <p:cNvPr id="71" name="TextBox 70">
            <a:extLst>
              <a:ext uri="{FF2B5EF4-FFF2-40B4-BE49-F238E27FC236}">
                <a16:creationId xmlns:a16="http://schemas.microsoft.com/office/drawing/2014/main" id="{87A3F276-17A3-5B06-21A4-27833DD70D7C}"/>
              </a:ext>
            </a:extLst>
          </p:cNvPr>
          <p:cNvSpPr txBox="1"/>
          <p:nvPr/>
        </p:nvSpPr>
        <p:spPr>
          <a:xfrm>
            <a:off x="411732" y="2510177"/>
            <a:ext cx="4745664" cy="194925"/>
          </a:xfrm>
          <a:prstGeom prst="rect">
            <a:avLst/>
          </a:prstGeom>
          <a:noFill/>
        </p:spPr>
        <p:txBody>
          <a:bodyPr wrap="square">
            <a:spAutoFit/>
          </a:bodyPr>
          <a:lstStyle/>
          <a:p>
            <a:pPr marL="12700">
              <a:lnSpc>
                <a:spcPts val="775"/>
              </a:lnSpc>
            </a:pPr>
            <a:r>
              <a:rPr lang="en-US" sz="800" spc="0" dirty="0">
                <a:solidFill>
                  <a:srgbClr val="363435"/>
                </a:solidFill>
                <a:latin typeface="Century Gothic"/>
                <a:cs typeface="Century Gothic"/>
              </a:rPr>
              <a:t>The retarder settings are:</a:t>
            </a:r>
            <a:endParaRPr lang="en-US" sz="800" dirty="0">
              <a:latin typeface="Century Gothic"/>
              <a:cs typeface="Century Gothic"/>
            </a:endParaRPr>
          </a:p>
        </p:txBody>
      </p:sp>
      <p:sp>
        <p:nvSpPr>
          <p:cNvPr id="75" name="TextBox 74">
            <a:extLst>
              <a:ext uri="{FF2B5EF4-FFF2-40B4-BE49-F238E27FC236}">
                <a16:creationId xmlns:a16="http://schemas.microsoft.com/office/drawing/2014/main" id="{0EECC9A6-F0FC-12C3-DF67-AE02A2BAD555}"/>
              </a:ext>
            </a:extLst>
          </p:cNvPr>
          <p:cNvSpPr txBox="1"/>
          <p:nvPr/>
        </p:nvSpPr>
        <p:spPr>
          <a:xfrm>
            <a:off x="160412" y="2669554"/>
            <a:ext cx="2107332" cy="1169551"/>
          </a:xfrm>
          <a:prstGeom prst="rect">
            <a:avLst/>
          </a:prstGeom>
          <a:noFill/>
        </p:spPr>
        <p:txBody>
          <a:bodyPr wrap="square">
            <a:spAutoFit/>
          </a:bodyPr>
          <a:lstStyle/>
          <a:p>
            <a:pPr marL="12700"/>
            <a:r>
              <a:rPr lang="fi-FI" sz="1000" dirty="0">
                <a:solidFill>
                  <a:srgbClr val="363435"/>
                </a:solidFill>
                <a:latin typeface="Century" panose="02040604050505020304" pitchFamily="18" charset="0"/>
                <a:cs typeface="Century Gothic"/>
              </a:rPr>
              <a:t>0 x LED </a:t>
            </a:r>
          </a:p>
          <a:p>
            <a:pPr marL="12700"/>
            <a:r>
              <a:rPr lang="fi-FI" sz="1000" dirty="0">
                <a:solidFill>
                  <a:srgbClr val="363435"/>
                </a:solidFill>
                <a:latin typeface="Century" panose="02040604050505020304" pitchFamily="18" charset="0"/>
                <a:cs typeface="Century Gothic"/>
              </a:rPr>
              <a:t>1 x LED </a:t>
            </a:r>
          </a:p>
          <a:p>
            <a:pPr marL="12700"/>
            <a:r>
              <a:rPr lang="fi-FI" sz="1000" dirty="0">
                <a:solidFill>
                  <a:srgbClr val="363435"/>
                </a:solidFill>
                <a:latin typeface="Century" panose="02040604050505020304" pitchFamily="18" charset="0"/>
                <a:cs typeface="Century Gothic"/>
              </a:rPr>
              <a:t>2 x LED</a:t>
            </a:r>
            <a:endParaRPr lang="fi-FI" sz="1000" dirty="0">
              <a:latin typeface="Century" panose="02040604050505020304" pitchFamily="18" charset="0"/>
              <a:cs typeface="Century Gothic"/>
            </a:endParaRPr>
          </a:p>
          <a:p>
            <a:pPr marL="12700"/>
            <a:r>
              <a:rPr lang="fi-FI" sz="1000" dirty="0">
                <a:solidFill>
                  <a:srgbClr val="363435"/>
                </a:solidFill>
                <a:latin typeface="Century" panose="02040604050505020304" pitchFamily="18" charset="0"/>
                <a:cs typeface="Century Gothic"/>
              </a:rPr>
              <a:t>3 x LED</a:t>
            </a:r>
          </a:p>
          <a:p>
            <a:pPr marL="12700"/>
            <a:r>
              <a:rPr lang="fi-FI" sz="1000" dirty="0">
                <a:solidFill>
                  <a:srgbClr val="363435"/>
                </a:solidFill>
                <a:latin typeface="Century" panose="02040604050505020304" pitchFamily="18" charset="0"/>
                <a:cs typeface="Century Gothic"/>
              </a:rPr>
              <a:t>4 x LED</a:t>
            </a:r>
            <a:endParaRPr lang="fi-FI" sz="1000" dirty="0">
              <a:latin typeface="Century" panose="02040604050505020304" pitchFamily="18" charset="0"/>
              <a:cs typeface="Century Gothic"/>
            </a:endParaRPr>
          </a:p>
          <a:p>
            <a:pPr marL="12700"/>
            <a:r>
              <a:rPr lang="fi-FI" sz="1000" dirty="0">
                <a:solidFill>
                  <a:srgbClr val="363435"/>
                </a:solidFill>
                <a:latin typeface="Century" panose="02040604050505020304" pitchFamily="18" charset="0"/>
                <a:cs typeface="Century Gothic"/>
              </a:rPr>
              <a:t>5 x LED</a:t>
            </a:r>
            <a:endParaRPr lang="fi-FI" sz="1000" dirty="0">
              <a:latin typeface="Century" panose="02040604050505020304" pitchFamily="18" charset="0"/>
              <a:cs typeface="Century Gothic"/>
            </a:endParaRPr>
          </a:p>
          <a:p>
            <a:pPr marL="12700"/>
            <a:r>
              <a:rPr lang="fi-FI" sz="1000" dirty="0">
                <a:solidFill>
                  <a:srgbClr val="363435"/>
                </a:solidFill>
                <a:latin typeface="Century" panose="02040604050505020304" pitchFamily="18" charset="0"/>
                <a:cs typeface="Century Gothic"/>
              </a:rPr>
              <a:t>6 x LED</a:t>
            </a:r>
            <a:endParaRPr lang="en-US" sz="1000" dirty="0">
              <a:latin typeface="Century" panose="02040604050505020304" pitchFamily="18" charset="0"/>
            </a:endParaRPr>
          </a:p>
        </p:txBody>
      </p:sp>
      <p:sp>
        <p:nvSpPr>
          <p:cNvPr id="77" name="TextBox 76">
            <a:extLst>
              <a:ext uri="{FF2B5EF4-FFF2-40B4-BE49-F238E27FC236}">
                <a16:creationId xmlns:a16="http://schemas.microsoft.com/office/drawing/2014/main" id="{193BDDA0-61B8-0B91-A985-072D89EBE6CC}"/>
              </a:ext>
            </a:extLst>
          </p:cNvPr>
          <p:cNvSpPr txBox="1"/>
          <p:nvPr/>
        </p:nvSpPr>
        <p:spPr>
          <a:xfrm>
            <a:off x="1162431" y="2704636"/>
            <a:ext cx="183947" cy="1169551"/>
          </a:xfrm>
          <a:prstGeom prst="rect">
            <a:avLst/>
          </a:prstGeom>
          <a:noFill/>
        </p:spPr>
        <p:txBody>
          <a:bodyPr wrap="square">
            <a:spAutoFit/>
          </a:bodyPr>
          <a:lstStyle/>
          <a:p>
            <a:pPr marL="12700"/>
            <a:r>
              <a:rPr lang="en-US" sz="1000" dirty="0">
                <a:solidFill>
                  <a:srgbClr val="363435"/>
                </a:solidFill>
                <a:latin typeface="Century" panose="02040604050505020304" pitchFamily="18" charset="0"/>
                <a:cs typeface="Century Gothic"/>
              </a:rPr>
              <a:t>=</a:t>
            </a:r>
            <a:endParaRPr lang="en-US" sz="1000" dirty="0">
              <a:latin typeface="Century" panose="02040604050505020304" pitchFamily="18" charset="0"/>
              <a:cs typeface="Century Gothic"/>
            </a:endParaRPr>
          </a:p>
          <a:p>
            <a:pPr marL="12700"/>
            <a:r>
              <a:rPr lang="en-US" sz="1000" dirty="0">
                <a:solidFill>
                  <a:srgbClr val="363435"/>
                </a:solidFill>
                <a:latin typeface="Century" panose="02040604050505020304" pitchFamily="18" charset="0"/>
                <a:cs typeface="Century Gothic"/>
              </a:rPr>
              <a:t>=</a:t>
            </a:r>
            <a:endParaRPr lang="en-US" sz="1000" dirty="0">
              <a:latin typeface="Century" panose="02040604050505020304" pitchFamily="18" charset="0"/>
              <a:cs typeface="Century Gothic"/>
            </a:endParaRPr>
          </a:p>
          <a:p>
            <a:pPr marL="12700"/>
            <a:r>
              <a:rPr lang="en-US" sz="1000" dirty="0">
                <a:solidFill>
                  <a:srgbClr val="363435"/>
                </a:solidFill>
                <a:latin typeface="Century" panose="02040604050505020304" pitchFamily="18" charset="0"/>
                <a:cs typeface="Century Gothic"/>
              </a:rPr>
              <a:t>=</a:t>
            </a:r>
            <a:endParaRPr lang="en-US" sz="1000" dirty="0">
              <a:latin typeface="Century" panose="02040604050505020304" pitchFamily="18" charset="0"/>
              <a:cs typeface="Century Gothic"/>
            </a:endParaRPr>
          </a:p>
          <a:p>
            <a:pPr marL="12700"/>
            <a:r>
              <a:rPr lang="en-US" sz="1000" dirty="0">
                <a:solidFill>
                  <a:srgbClr val="363435"/>
                </a:solidFill>
                <a:latin typeface="Century" panose="02040604050505020304" pitchFamily="18" charset="0"/>
                <a:cs typeface="Century Gothic"/>
              </a:rPr>
              <a:t>=</a:t>
            </a:r>
            <a:endParaRPr lang="en-US" sz="1000" dirty="0">
              <a:latin typeface="Century" panose="02040604050505020304" pitchFamily="18" charset="0"/>
              <a:cs typeface="Century Gothic"/>
            </a:endParaRPr>
          </a:p>
          <a:p>
            <a:pPr marL="12700"/>
            <a:r>
              <a:rPr lang="en-US" sz="1000" dirty="0">
                <a:solidFill>
                  <a:srgbClr val="363435"/>
                </a:solidFill>
                <a:latin typeface="Century" panose="02040604050505020304" pitchFamily="18" charset="0"/>
                <a:cs typeface="Century Gothic"/>
              </a:rPr>
              <a:t>=</a:t>
            </a:r>
            <a:endParaRPr lang="en-US" sz="1000" dirty="0">
              <a:latin typeface="Century" panose="02040604050505020304" pitchFamily="18" charset="0"/>
              <a:cs typeface="Century Gothic"/>
            </a:endParaRPr>
          </a:p>
          <a:p>
            <a:pPr marL="12700"/>
            <a:r>
              <a:rPr lang="en-US" sz="1000" dirty="0">
                <a:solidFill>
                  <a:srgbClr val="363435"/>
                </a:solidFill>
                <a:latin typeface="Century" panose="02040604050505020304" pitchFamily="18" charset="0"/>
                <a:cs typeface="Century Gothic"/>
              </a:rPr>
              <a:t>=</a:t>
            </a:r>
            <a:endParaRPr lang="en-US" sz="1000" dirty="0">
              <a:latin typeface="Century" panose="02040604050505020304" pitchFamily="18" charset="0"/>
              <a:cs typeface="Century Gothic"/>
            </a:endParaRPr>
          </a:p>
          <a:p>
            <a:pPr marL="12700"/>
            <a:r>
              <a:rPr lang="en-US" sz="1000" dirty="0">
                <a:solidFill>
                  <a:srgbClr val="363435"/>
                </a:solidFill>
                <a:latin typeface="Century" panose="02040604050505020304" pitchFamily="18" charset="0"/>
                <a:cs typeface="Century Gothic"/>
              </a:rPr>
              <a:t>=</a:t>
            </a:r>
            <a:endParaRPr lang="en-US" sz="1000" dirty="0">
              <a:latin typeface="Century" panose="02040604050505020304" pitchFamily="18" charset="0"/>
            </a:endParaRPr>
          </a:p>
        </p:txBody>
      </p:sp>
      <p:sp>
        <p:nvSpPr>
          <p:cNvPr id="79" name="TextBox 78">
            <a:extLst>
              <a:ext uri="{FF2B5EF4-FFF2-40B4-BE49-F238E27FC236}">
                <a16:creationId xmlns:a16="http://schemas.microsoft.com/office/drawing/2014/main" id="{CD95A2A6-C546-737A-6CE8-55F3BB524E1A}"/>
              </a:ext>
            </a:extLst>
          </p:cNvPr>
          <p:cNvSpPr txBox="1"/>
          <p:nvPr/>
        </p:nvSpPr>
        <p:spPr>
          <a:xfrm>
            <a:off x="1565747" y="2704635"/>
            <a:ext cx="575253" cy="1169551"/>
          </a:xfrm>
          <a:prstGeom prst="rect">
            <a:avLst/>
          </a:prstGeom>
          <a:noFill/>
        </p:spPr>
        <p:txBody>
          <a:bodyPr wrap="square">
            <a:spAutoFit/>
          </a:bodyPr>
          <a:lstStyle/>
          <a:p>
            <a:pPr marL="12700"/>
            <a:r>
              <a:rPr lang="en-US" sz="1000" dirty="0">
                <a:solidFill>
                  <a:srgbClr val="363435"/>
                </a:solidFill>
                <a:latin typeface="Century" panose="02040604050505020304" pitchFamily="18" charset="0"/>
                <a:cs typeface="Calibri" panose="020F0502020204030204" pitchFamily="34" charset="0"/>
              </a:rPr>
              <a:t>15%</a:t>
            </a:r>
            <a:endParaRPr lang="en-US" sz="1000" dirty="0">
              <a:latin typeface="Century" panose="02040604050505020304" pitchFamily="18" charset="0"/>
              <a:cs typeface="Calibri" panose="020F0502020204030204" pitchFamily="34" charset="0"/>
            </a:endParaRPr>
          </a:p>
          <a:p>
            <a:pPr marL="12700"/>
            <a:r>
              <a:rPr lang="en-US" sz="1000" dirty="0">
                <a:solidFill>
                  <a:srgbClr val="363435"/>
                </a:solidFill>
                <a:latin typeface="Century" panose="02040604050505020304" pitchFamily="18" charset="0"/>
                <a:cs typeface="Calibri" panose="020F0502020204030204" pitchFamily="34" charset="0"/>
              </a:rPr>
              <a:t>25%</a:t>
            </a:r>
            <a:endParaRPr lang="en-US" sz="1000" dirty="0">
              <a:latin typeface="Century" panose="02040604050505020304" pitchFamily="18" charset="0"/>
              <a:cs typeface="Calibri" panose="020F0502020204030204" pitchFamily="34" charset="0"/>
            </a:endParaRPr>
          </a:p>
          <a:p>
            <a:pPr marL="12700"/>
            <a:r>
              <a:rPr lang="en-US" sz="1000" dirty="0">
                <a:solidFill>
                  <a:srgbClr val="363435"/>
                </a:solidFill>
                <a:latin typeface="Century" panose="02040604050505020304" pitchFamily="18" charset="0"/>
                <a:cs typeface="Calibri" panose="020F0502020204030204" pitchFamily="34" charset="0"/>
              </a:rPr>
              <a:t>35%</a:t>
            </a:r>
            <a:endParaRPr lang="en-US" sz="1000" dirty="0">
              <a:latin typeface="Century" panose="02040604050505020304" pitchFamily="18" charset="0"/>
              <a:cs typeface="Calibri" panose="020F0502020204030204" pitchFamily="34" charset="0"/>
            </a:endParaRPr>
          </a:p>
          <a:p>
            <a:pPr marL="12700"/>
            <a:r>
              <a:rPr lang="en-US" sz="1000" dirty="0">
                <a:solidFill>
                  <a:srgbClr val="363435"/>
                </a:solidFill>
                <a:latin typeface="Century" panose="02040604050505020304" pitchFamily="18" charset="0"/>
                <a:cs typeface="Calibri" panose="020F0502020204030204" pitchFamily="34" charset="0"/>
              </a:rPr>
              <a:t>45%</a:t>
            </a:r>
            <a:endParaRPr lang="en-US" sz="1000" dirty="0">
              <a:latin typeface="Century" panose="02040604050505020304" pitchFamily="18" charset="0"/>
              <a:cs typeface="Calibri" panose="020F0502020204030204" pitchFamily="34" charset="0"/>
            </a:endParaRPr>
          </a:p>
          <a:p>
            <a:pPr marL="12700"/>
            <a:r>
              <a:rPr lang="en-US" sz="1000" dirty="0">
                <a:solidFill>
                  <a:srgbClr val="363435"/>
                </a:solidFill>
                <a:latin typeface="Century" panose="02040604050505020304" pitchFamily="18" charset="0"/>
                <a:cs typeface="Calibri" panose="020F0502020204030204" pitchFamily="34" charset="0"/>
              </a:rPr>
              <a:t>60%</a:t>
            </a:r>
            <a:endParaRPr lang="en-US" sz="1000" dirty="0">
              <a:latin typeface="Century" panose="02040604050505020304" pitchFamily="18" charset="0"/>
              <a:cs typeface="Calibri" panose="020F0502020204030204" pitchFamily="34" charset="0"/>
            </a:endParaRPr>
          </a:p>
          <a:p>
            <a:pPr marL="12700"/>
            <a:r>
              <a:rPr lang="en-US" sz="1000" dirty="0">
                <a:solidFill>
                  <a:srgbClr val="363435"/>
                </a:solidFill>
                <a:latin typeface="Century" panose="02040604050505020304" pitchFamily="18" charset="0"/>
                <a:cs typeface="Calibri" panose="020F0502020204030204" pitchFamily="34" charset="0"/>
              </a:rPr>
              <a:t>75%</a:t>
            </a:r>
            <a:endParaRPr lang="en-US" sz="1000" dirty="0">
              <a:latin typeface="Century" panose="02040604050505020304" pitchFamily="18" charset="0"/>
              <a:cs typeface="Calibri" panose="020F0502020204030204" pitchFamily="34" charset="0"/>
            </a:endParaRPr>
          </a:p>
          <a:p>
            <a:pPr marL="12700"/>
            <a:r>
              <a:rPr lang="en-US" sz="1000" dirty="0">
                <a:solidFill>
                  <a:srgbClr val="363435"/>
                </a:solidFill>
                <a:latin typeface="Century" panose="02040604050505020304" pitchFamily="18" charset="0"/>
                <a:cs typeface="Calibri" panose="020F0502020204030204" pitchFamily="34" charset="0"/>
              </a:rPr>
              <a:t>100%</a:t>
            </a:r>
            <a:endParaRPr lang="en-US" sz="1000" dirty="0">
              <a:latin typeface="Century" panose="02040604050505020304" pitchFamily="18" charset="0"/>
              <a:cs typeface="Calibri" panose="020F0502020204030204" pitchFamily="34" charset="0"/>
            </a:endParaRPr>
          </a:p>
        </p:txBody>
      </p:sp>
      <p:sp>
        <p:nvSpPr>
          <p:cNvPr id="81" name="TextBox 80">
            <a:extLst>
              <a:ext uri="{FF2B5EF4-FFF2-40B4-BE49-F238E27FC236}">
                <a16:creationId xmlns:a16="http://schemas.microsoft.com/office/drawing/2014/main" id="{DB9FF6A8-5512-84B3-C2D7-87C0AA982DE2}"/>
              </a:ext>
            </a:extLst>
          </p:cNvPr>
          <p:cNvSpPr txBox="1"/>
          <p:nvPr/>
        </p:nvSpPr>
        <p:spPr>
          <a:xfrm>
            <a:off x="2594465" y="3153403"/>
            <a:ext cx="5385900" cy="1447256"/>
          </a:xfrm>
          <a:prstGeom prst="rect">
            <a:avLst/>
          </a:prstGeom>
          <a:noFill/>
        </p:spPr>
        <p:txBody>
          <a:bodyPr wrap="square">
            <a:spAutoFit/>
          </a:bodyPr>
          <a:lstStyle/>
          <a:p>
            <a:pPr marL="12700" marR="2481">
              <a:lnSpc>
                <a:spcPct val="150000"/>
              </a:lnSpc>
            </a:pPr>
            <a:r>
              <a:rPr lang="en-US" sz="1000" b="1" u="sng" dirty="0">
                <a:solidFill>
                  <a:srgbClr val="363435"/>
                </a:solidFill>
                <a:latin typeface="Century" panose="02040604050505020304" pitchFamily="18" charset="0"/>
                <a:cs typeface="Century Gothic"/>
              </a:rPr>
              <a:t>Downhill Speed Control</a:t>
            </a:r>
            <a:endParaRPr lang="en-US" sz="1000" u="sng" dirty="0">
              <a:latin typeface="Century" panose="02040604050505020304" pitchFamily="18" charset="0"/>
              <a:cs typeface="Century Gothic"/>
            </a:endParaRPr>
          </a:p>
          <a:p>
            <a:pPr marL="12700">
              <a:lnSpc>
                <a:spcPct val="150000"/>
              </a:lnSpc>
              <a:spcBef>
                <a:spcPts val="3"/>
              </a:spcBef>
            </a:pPr>
            <a:r>
              <a:rPr lang="en-US" sz="1000" spc="-4" dirty="0">
                <a:solidFill>
                  <a:srgbClr val="363435"/>
                </a:solidFill>
                <a:latin typeface="Century" panose="02040604050505020304" pitchFamily="18" charset="0"/>
                <a:cs typeface="Century Gothic"/>
              </a:rPr>
              <a:t>The retarder will automatically activate at the pre-set level as soon as the operator takes their foot off the accelerator pedal… However, if the truck goes faster than the speed it was doing when the operator took their foot off the accelerator, the retardation will automatically be increased to prevent the truck from running away… This feature can be turned off…</a:t>
            </a:r>
            <a:endParaRPr lang="en-US" sz="1000" dirty="0">
              <a:latin typeface="Century" panose="02040604050505020304" pitchFamily="18" charset="0"/>
              <a:cs typeface="Century Gothic"/>
            </a:endParaRPr>
          </a:p>
        </p:txBody>
      </p:sp>
      <p:sp>
        <p:nvSpPr>
          <p:cNvPr id="82" name="Arrow: Down 81">
            <a:extLst>
              <a:ext uri="{FF2B5EF4-FFF2-40B4-BE49-F238E27FC236}">
                <a16:creationId xmlns:a16="http://schemas.microsoft.com/office/drawing/2014/main" id="{ADE50C0C-6732-6931-5E3C-1FAA20E01406}"/>
              </a:ext>
            </a:extLst>
          </p:cNvPr>
          <p:cNvSpPr/>
          <p:nvPr/>
        </p:nvSpPr>
        <p:spPr>
          <a:xfrm rot="10800000">
            <a:off x="5724128" y="1744862"/>
            <a:ext cx="45719" cy="173455"/>
          </a:xfrm>
          <a:prstGeom prst="downArrow">
            <a:avLst>
              <a:gd name="adj1" fmla="val 28738"/>
              <a:gd name="adj2" fmla="val 50000"/>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3" name="Arrow: Down 82">
            <a:extLst>
              <a:ext uri="{FF2B5EF4-FFF2-40B4-BE49-F238E27FC236}">
                <a16:creationId xmlns:a16="http://schemas.microsoft.com/office/drawing/2014/main" id="{949377B4-6F5C-77D5-4BCD-C8D62A9A165A}"/>
              </a:ext>
            </a:extLst>
          </p:cNvPr>
          <p:cNvSpPr/>
          <p:nvPr/>
        </p:nvSpPr>
        <p:spPr>
          <a:xfrm>
            <a:off x="5376960" y="1763175"/>
            <a:ext cx="45719" cy="173455"/>
          </a:xfrm>
          <a:prstGeom prst="downArrow">
            <a:avLst>
              <a:gd name="adj1" fmla="val 28738"/>
              <a:gd name="adj2" fmla="val 50000"/>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454719085"/>
      </p:ext>
    </p:extLst>
  </p:cSld>
  <p:clrMapOvr>
    <a:masterClrMapping/>
  </p:clrMapOvr>
  <mc:AlternateContent xmlns:mc="http://schemas.openxmlformats.org/markup-compatibility/2006" xmlns:p14="http://schemas.microsoft.com/office/powerpoint/2010/main">
    <mc:Choice Requires="p14">
      <p:transition spd="slow">
        <p14:prism isContent="1"/>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4">
            <a:extLst>
              <a:ext uri="{FF2B5EF4-FFF2-40B4-BE49-F238E27FC236}">
                <a16:creationId xmlns:a16="http://schemas.microsoft.com/office/drawing/2014/main" id="{6B28C914-A986-5ABA-30B2-19D75A567B23}"/>
              </a:ext>
            </a:extLst>
          </p:cNvPr>
          <p:cNvSpPr txBox="1"/>
          <p:nvPr/>
        </p:nvSpPr>
        <p:spPr>
          <a:xfrm>
            <a:off x="-324544" y="191507"/>
            <a:ext cx="4896544" cy="533400"/>
          </a:xfrm>
          <a:prstGeom prst="rect">
            <a:avLst/>
          </a:prstGeom>
        </p:spPr>
        <p:txBody>
          <a:bodyPr wrap="square" lIns="0" tIns="13525" rIns="0" bIns="0" rtlCol="0">
            <a:noAutofit/>
          </a:bodyPr>
          <a:lstStyle/>
          <a:p>
            <a:pPr algn="ctr">
              <a:lnSpc>
                <a:spcPts val="2030"/>
              </a:lnSpc>
            </a:pPr>
            <a:r>
              <a:rPr lang="en-US" spc="64" dirty="0">
                <a:latin typeface="Georgia" panose="02040502050405020303" pitchFamily="18" charset="0"/>
                <a:cs typeface="Gill Sans MT"/>
              </a:rPr>
              <a:t>E-series SSM Guide</a:t>
            </a:r>
            <a:endParaRPr dirty="0">
              <a:latin typeface="Georgia" panose="02040502050405020303" pitchFamily="18" charset="0"/>
              <a:cs typeface="Gill Sans MT"/>
            </a:endParaRPr>
          </a:p>
        </p:txBody>
      </p:sp>
      <p:sp>
        <p:nvSpPr>
          <p:cNvPr id="2" name="object 9">
            <a:extLst>
              <a:ext uri="{FF2B5EF4-FFF2-40B4-BE49-F238E27FC236}">
                <a16:creationId xmlns:a16="http://schemas.microsoft.com/office/drawing/2014/main" id="{F9E61611-EC54-42CE-0720-15C76E14FA82}"/>
              </a:ext>
            </a:extLst>
          </p:cNvPr>
          <p:cNvSpPr txBox="1"/>
          <p:nvPr/>
        </p:nvSpPr>
        <p:spPr>
          <a:xfrm>
            <a:off x="899592" y="724949"/>
            <a:ext cx="3456384" cy="216024"/>
          </a:xfrm>
          <a:prstGeom prst="rect">
            <a:avLst/>
          </a:prstGeom>
        </p:spPr>
        <p:txBody>
          <a:bodyPr wrap="square" lIns="0" tIns="7905" rIns="0" bIns="0" rtlCol="0">
            <a:noAutofit/>
          </a:bodyPr>
          <a:lstStyle/>
          <a:p>
            <a:pPr marL="12700">
              <a:lnSpc>
                <a:spcPts val="1245"/>
              </a:lnSpc>
            </a:pPr>
            <a:r>
              <a:rPr sz="1400" b="1" dirty="0">
                <a:solidFill>
                  <a:srgbClr val="363435"/>
                </a:solidFill>
                <a:latin typeface="Century" panose="02040604050505020304" pitchFamily="18" charset="0"/>
                <a:cs typeface="Century Gothic"/>
              </a:rPr>
              <a:t>Emergency Stop Button</a:t>
            </a:r>
            <a:endParaRPr sz="1400" dirty="0">
              <a:latin typeface="Century" panose="02040604050505020304" pitchFamily="18" charset="0"/>
              <a:cs typeface="Century Gothic"/>
            </a:endParaRPr>
          </a:p>
        </p:txBody>
      </p:sp>
      <p:grpSp>
        <p:nvGrpSpPr>
          <p:cNvPr id="63" name="Group 62">
            <a:extLst>
              <a:ext uri="{FF2B5EF4-FFF2-40B4-BE49-F238E27FC236}">
                <a16:creationId xmlns:a16="http://schemas.microsoft.com/office/drawing/2014/main" id="{895A25C4-17C8-2188-390C-6713309CF157}"/>
              </a:ext>
            </a:extLst>
          </p:cNvPr>
          <p:cNvGrpSpPr/>
          <p:nvPr/>
        </p:nvGrpSpPr>
        <p:grpSpPr>
          <a:xfrm>
            <a:off x="467544" y="1491630"/>
            <a:ext cx="701591" cy="679780"/>
            <a:chOff x="243660" y="3949776"/>
            <a:chExt cx="701591" cy="679780"/>
          </a:xfrm>
        </p:grpSpPr>
        <p:sp>
          <p:nvSpPr>
            <p:cNvPr id="64" name="object 20">
              <a:extLst>
                <a:ext uri="{FF2B5EF4-FFF2-40B4-BE49-F238E27FC236}">
                  <a16:creationId xmlns:a16="http://schemas.microsoft.com/office/drawing/2014/main" id="{FCAC6F9F-AB9D-3E0C-6B37-7A32FDA1B635}"/>
                </a:ext>
              </a:extLst>
            </p:cNvPr>
            <p:cNvSpPr txBox="1"/>
            <p:nvPr/>
          </p:nvSpPr>
          <p:spPr>
            <a:xfrm>
              <a:off x="254749" y="3957358"/>
              <a:ext cx="683793" cy="671830"/>
            </a:xfrm>
            <a:prstGeom prst="rect">
              <a:avLst/>
            </a:prstGeom>
          </p:spPr>
          <p:txBody>
            <a:bodyPr wrap="square" lIns="0" tIns="4538" rIns="0" bIns="0" rtlCol="0">
              <a:noAutofit/>
            </a:bodyPr>
            <a:lstStyle/>
            <a:p>
              <a:pPr>
                <a:lnSpc>
                  <a:spcPts val="900"/>
                </a:lnSpc>
              </a:pPr>
              <a:endParaRPr sz="900" dirty="0"/>
            </a:p>
            <a:p>
              <a:pPr marL="99443" marR="94098" indent="172560">
                <a:lnSpc>
                  <a:spcPts val="574"/>
                </a:lnSpc>
              </a:pPr>
              <a:r>
                <a:rPr sz="500" b="1" spc="-19" dirty="0">
                  <a:solidFill>
                    <a:srgbClr val="FDFDFD"/>
                  </a:solidFill>
                  <a:latin typeface="Arial"/>
                  <a:cs typeface="Arial"/>
                </a:rPr>
                <a:t>E</a:t>
              </a:r>
              <a:r>
                <a:rPr sz="500" b="1" spc="-50" dirty="0">
                  <a:solidFill>
                    <a:srgbClr val="FDFDFD"/>
                  </a:solidFill>
                  <a:latin typeface="Arial"/>
                  <a:cs typeface="Arial"/>
                </a:rPr>
                <a:t>N</a:t>
              </a:r>
              <a:r>
                <a:rPr sz="500" b="1" spc="-164" dirty="0">
                  <a:solidFill>
                    <a:srgbClr val="FDFDFD"/>
                  </a:solidFill>
                  <a:latin typeface="Arial"/>
                  <a:cs typeface="Arial"/>
                </a:rPr>
                <a:t>C</a:t>
              </a:r>
              <a:r>
                <a:rPr sz="500" b="1" spc="0" dirty="0">
                  <a:solidFill>
                    <a:srgbClr val="FDFDFD"/>
                  </a:solidFill>
                  <a:latin typeface="Arial"/>
                  <a:cs typeface="Arial"/>
                </a:rPr>
                <a:t>Y</a:t>
              </a:r>
              <a:r>
                <a:rPr sz="500" b="1" spc="52" dirty="0">
                  <a:solidFill>
                    <a:srgbClr val="FDFDFD"/>
                  </a:solidFill>
                  <a:latin typeface="Arial"/>
                  <a:cs typeface="Arial"/>
                </a:rPr>
                <a:t> </a:t>
              </a:r>
              <a:r>
                <a:rPr sz="750" b="1" spc="-308" baseline="-34785" dirty="0">
                  <a:solidFill>
                    <a:srgbClr val="FDFDFD"/>
                  </a:solidFill>
                  <a:latin typeface="Arial"/>
                  <a:cs typeface="Arial"/>
                </a:rPr>
                <a:t>E</a:t>
              </a:r>
              <a:r>
                <a:rPr sz="500" b="1" spc="-217" dirty="0">
                  <a:solidFill>
                    <a:srgbClr val="FDFDFD"/>
                  </a:solidFill>
                  <a:latin typeface="Arial"/>
                  <a:cs typeface="Arial"/>
                </a:rPr>
                <a:t>R</a:t>
              </a:r>
              <a:r>
                <a:rPr sz="750" b="1" spc="0" baseline="28987" dirty="0">
                  <a:solidFill>
                    <a:srgbClr val="FDFDFD"/>
                  </a:solidFill>
                  <a:latin typeface="Arial"/>
                  <a:cs typeface="Arial"/>
                </a:rPr>
                <a:t>G         </a:t>
              </a:r>
              <a:r>
                <a:rPr sz="750" b="1" spc="25" baseline="28987" dirty="0">
                  <a:solidFill>
                    <a:srgbClr val="FDFDFD"/>
                  </a:solidFill>
                  <a:latin typeface="Arial"/>
                  <a:cs typeface="Arial"/>
                </a:rPr>
                <a:t> </a:t>
              </a:r>
              <a:endParaRPr sz="500" dirty="0">
                <a:latin typeface="Arial"/>
                <a:cs typeface="Arial"/>
              </a:endParaRPr>
            </a:p>
            <a:p>
              <a:pPr marL="99443" marR="94098">
                <a:lnSpc>
                  <a:spcPts val="574"/>
                </a:lnSpc>
              </a:pPr>
              <a:r>
                <a:rPr sz="500" b="1" spc="0" dirty="0">
                  <a:solidFill>
                    <a:srgbClr val="FDFDFD"/>
                  </a:solidFill>
                  <a:latin typeface="Arial"/>
                  <a:cs typeface="Arial"/>
                </a:rPr>
                <a:t>S </a:t>
              </a:r>
              <a:r>
                <a:rPr sz="750" b="1" spc="53" baseline="-57975" dirty="0">
                  <a:solidFill>
                    <a:srgbClr val="FDFDFD"/>
                  </a:solidFill>
                  <a:latin typeface="Arial"/>
                  <a:cs typeface="Arial"/>
                </a:rPr>
                <a:t>M</a:t>
              </a:r>
              <a:r>
                <a:rPr sz="750" b="1" spc="0" baseline="-57975" dirty="0">
                  <a:solidFill>
                    <a:srgbClr val="FDFDFD"/>
                  </a:solidFill>
                  <a:latin typeface="Arial"/>
                  <a:cs typeface="Arial"/>
                </a:rPr>
                <a:t>                 </a:t>
              </a:r>
              <a:r>
                <a:rPr sz="750" b="1" spc="-44" baseline="-57975" dirty="0">
                  <a:solidFill>
                    <a:srgbClr val="FDFDFD"/>
                  </a:solidFill>
                  <a:latin typeface="Arial"/>
                  <a:cs typeface="Arial"/>
                </a:rPr>
                <a:t> </a:t>
              </a:r>
              <a:r>
                <a:rPr sz="500" b="1" spc="26" dirty="0">
                  <a:solidFill>
                    <a:srgbClr val="FDFDFD"/>
                  </a:solidFill>
                  <a:latin typeface="Arial"/>
                  <a:cs typeface="Arial"/>
                </a:rPr>
                <a:t>T</a:t>
              </a:r>
              <a:endParaRPr sz="500" dirty="0">
                <a:latin typeface="Arial"/>
                <a:cs typeface="Arial"/>
              </a:endParaRPr>
            </a:p>
            <a:p>
              <a:pPr marR="95257" algn="r">
                <a:lnSpc>
                  <a:spcPts val="620"/>
                </a:lnSpc>
              </a:pPr>
              <a:r>
                <a:rPr sz="750" b="1" spc="0" baseline="-23190" dirty="0">
                  <a:solidFill>
                    <a:srgbClr val="FDFDFD"/>
                  </a:solidFill>
                  <a:latin typeface="Arial"/>
                  <a:cs typeface="Arial"/>
                </a:rPr>
                <a:t>E                   </a:t>
              </a:r>
              <a:r>
                <a:rPr sz="750" b="1" spc="31" baseline="-23190" dirty="0">
                  <a:solidFill>
                    <a:srgbClr val="FDFDFD"/>
                  </a:solidFill>
                  <a:latin typeface="Arial"/>
                  <a:cs typeface="Arial"/>
                </a:rPr>
                <a:t> </a:t>
              </a:r>
              <a:r>
                <a:rPr sz="750" b="1" spc="6" baseline="46380" dirty="0">
                  <a:solidFill>
                    <a:srgbClr val="FDFDFD"/>
                  </a:solidFill>
                  <a:latin typeface="Arial"/>
                  <a:cs typeface="Arial"/>
                </a:rPr>
                <a:t>O</a:t>
              </a:r>
              <a:endParaRPr sz="500" dirty="0">
                <a:latin typeface="Arial"/>
                <a:cs typeface="Arial"/>
              </a:endParaRPr>
            </a:p>
            <a:p>
              <a:pPr marR="90602" algn="r">
                <a:lnSpc>
                  <a:spcPct val="95825"/>
                </a:lnSpc>
                <a:spcBef>
                  <a:spcPts val="120"/>
                </a:spcBef>
              </a:pPr>
              <a:r>
                <a:rPr sz="500" b="1" spc="15" dirty="0">
                  <a:solidFill>
                    <a:srgbClr val="FDFDFD"/>
                  </a:solidFill>
                  <a:latin typeface="Arial"/>
                  <a:cs typeface="Arial"/>
                </a:rPr>
                <a:t>P</a:t>
              </a:r>
              <a:endParaRPr sz="500" dirty="0">
                <a:latin typeface="Arial"/>
                <a:cs typeface="Arial"/>
              </a:endParaRPr>
            </a:p>
            <a:p>
              <a:pPr marL="204569" marR="214598" algn="ctr">
                <a:lnSpc>
                  <a:spcPts val="423"/>
                </a:lnSpc>
                <a:spcBef>
                  <a:spcPts val="1259"/>
                </a:spcBef>
              </a:pPr>
              <a:r>
                <a:rPr sz="750" b="1" spc="1" baseline="23190" dirty="0">
                  <a:solidFill>
                    <a:srgbClr val="FDFDFD"/>
                  </a:solidFill>
                  <a:latin typeface="Arial"/>
                  <a:cs typeface="Arial"/>
                </a:rPr>
                <a:t>P</a:t>
              </a:r>
              <a:r>
                <a:rPr sz="500" b="1" spc="1" dirty="0">
                  <a:solidFill>
                    <a:srgbClr val="FDFDFD"/>
                  </a:solidFill>
                  <a:latin typeface="Arial"/>
                  <a:cs typeface="Arial"/>
                </a:rPr>
                <a:t>USH</a:t>
              </a:r>
              <a:endParaRPr sz="500" dirty="0">
                <a:latin typeface="Arial"/>
                <a:cs typeface="Arial"/>
              </a:endParaRPr>
            </a:p>
          </p:txBody>
        </p:sp>
        <p:sp>
          <p:nvSpPr>
            <p:cNvPr id="65" name="object 12">
              <a:extLst>
                <a:ext uri="{FF2B5EF4-FFF2-40B4-BE49-F238E27FC236}">
                  <a16:creationId xmlns:a16="http://schemas.microsoft.com/office/drawing/2014/main" id="{9C4020B6-85AD-7032-57C3-6DEE7FF922A3}"/>
                </a:ext>
              </a:extLst>
            </p:cNvPr>
            <p:cNvSpPr/>
            <p:nvPr/>
          </p:nvSpPr>
          <p:spPr>
            <a:xfrm>
              <a:off x="251142" y="3957726"/>
              <a:ext cx="3606" cy="671830"/>
            </a:xfrm>
            <a:custGeom>
              <a:avLst/>
              <a:gdLst/>
              <a:ahLst/>
              <a:cxnLst/>
              <a:rect l="l" t="t" r="r" b="b"/>
              <a:pathLst>
                <a:path w="3606" h="671830">
                  <a:moveTo>
                    <a:pt x="0" y="671830"/>
                  </a:moveTo>
                  <a:lnTo>
                    <a:pt x="3606" y="671830"/>
                  </a:lnTo>
                  <a:lnTo>
                    <a:pt x="3606" y="0"/>
                  </a:lnTo>
                  <a:lnTo>
                    <a:pt x="0" y="0"/>
                  </a:lnTo>
                  <a:lnTo>
                    <a:pt x="0" y="671830"/>
                  </a:lnTo>
                  <a:close/>
                </a:path>
              </a:pathLst>
            </a:custGeom>
            <a:solidFill>
              <a:srgbClr val="363435"/>
            </a:solidFill>
          </p:spPr>
          <p:txBody>
            <a:bodyPr wrap="square" lIns="0" tIns="0" rIns="0" bIns="0" rtlCol="0">
              <a:noAutofit/>
            </a:bodyPr>
            <a:lstStyle/>
            <a:p>
              <a:endParaRPr dirty="0"/>
            </a:p>
          </p:txBody>
        </p:sp>
        <p:sp>
          <p:nvSpPr>
            <p:cNvPr id="66" name="object 13">
              <a:extLst>
                <a:ext uri="{FF2B5EF4-FFF2-40B4-BE49-F238E27FC236}">
                  <a16:creationId xmlns:a16="http://schemas.microsoft.com/office/drawing/2014/main" id="{909205AF-54C8-0396-7401-5F0C9A67DC42}"/>
                </a:ext>
              </a:extLst>
            </p:cNvPr>
            <p:cNvSpPr/>
            <p:nvPr/>
          </p:nvSpPr>
          <p:spPr>
            <a:xfrm>
              <a:off x="243660" y="3950146"/>
              <a:ext cx="697991" cy="661415"/>
            </a:xfrm>
            <a:prstGeom prst="rect">
              <a:avLst/>
            </a:prstGeom>
            <a:blipFill>
              <a:blip r:embed="rId2" cstate="print"/>
              <a:stretch>
                <a:fillRect/>
              </a:stretch>
            </a:blipFill>
          </p:spPr>
          <p:txBody>
            <a:bodyPr wrap="square" lIns="0" tIns="0" rIns="0" bIns="0" rtlCol="0">
              <a:noAutofit/>
            </a:bodyPr>
            <a:lstStyle/>
            <a:p>
              <a:endParaRPr dirty="0"/>
            </a:p>
          </p:txBody>
        </p:sp>
        <p:sp>
          <p:nvSpPr>
            <p:cNvPr id="67" name="object 14">
              <a:extLst>
                <a:ext uri="{FF2B5EF4-FFF2-40B4-BE49-F238E27FC236}">
                  <a16:creationId xmlns:a16="http://schemas.microsoft.com/office/drawing/2014/main" id="{7F8AF3AF-57D0-A341-3218-FA5DC4529735}"/>
                </a:ext>
              </a:extLst>
            </p:cNvPr>
            <p:cNvSpPr/>
            <p:nvPr/>
          </p:nvSpPr>
          <p:spPr>
            <a:xfrm>
              <a:off x="251155" y="3957726"/>
              <a:ext cx="683793" cy="671830"/>
            </a:xfrm>
            <a:custGeom>
              <a:avLst/>
              <a:gdLst/>
              <a:ahLst/>
              <a:cxnLst/>
              <a:rect l="l" t="t" r="r" b="b"/>
              <a:pathLst>
                <a:path w="683793" h="671829">
                  <a:moveTo>
                    <a:pt x="0" y="0"/>
                  </a:moveTo>
                  <a:lnTo>
                    <a:pt x="683793" y="0"/>
                  </a:lnTo>
                  <a:lnTo>
                    <a:pt x="683793" y="671830"/>
                  </a:lnTo>
                  <a:lnTo>
                    <a:pt x="0" y="671830"/>
                  </a:lnTo>
                  <a:lnTo>
                    <a:pt x="0" y="0"/>
                  </a:lnTo>
                  <a:close/>
                </a:path>
              </a:pathLst>
            </a:custGeom>
            <a:ln w="12700">
              <a:solidFill>
                <a:srgbClr val="FDFDFD"/>
              </a:solidFill>
            </a:ln>
          </p:spPr>
          <p:txBody>
            <a:bodyPr wrap="square" lIns="0" tIns="0" rIns="0" bIns="0" rtlCol="0">
              <a:noAutofit/>
            </a:bodyPr>
            <a:lstStyle/>
            <a:p>
              <a:endParaRPr dirty="0"/>
            </a:p>
          </p:txBody>
        </p:sp>
        <p:sp>
          <p:nvSpPr>
            <p:cNvPr id="68" name="object 15">
              <a:extLst>
                <a:ext uri="{FF2B5EF4-FFF2-40B4-BE49-F238E27FC236}">
                  <a16:creationId xmlns:a16="http://schemas.microsoft.com/office/drawing/2014/main" id="{6551BB3D-DF92-D49F-2D22-37EA0D4B1282}"/>
                </a:ext>
              </a:extLst>
            </p:cNvPr>
            <p:cNvSpPr/>
            <p:nvPr/>
          </p:nvSpPr>
          <p:spPr>
            <a:xfrm>
              <a:off x="254749" y="3957358"/>
              <a:ext cx="683793" cy="671830"/>
            </a:xfrm>
            <a:custGeom>
              <a:avLst/>
              <a:gdLst/>
              <a:ahLst/>
              <a:cxnLst/>
              <a:rect l="l" t="t" r="r" b="b"/>
              <a:pathLst>
                <a:path w="683793" h="671829">
                  <a:moveTo>
                    <a:pt x="0" y="671830"/>
                  </a:moveTo>
                  <a:lnTo>
                    <a:pt x="683793" y="671830"/>
                  </a:lnTo>
                  <a:lnTo>
                    <a:pt x="683793" y="0"/>
                  </a:lnTo>
                  <a:lnTo>
                    <a:pt x="0" y="0"/>
                  </a:lnTo>
                  <a:lnTo>
                    <a:pt x="0" y="671830"/>
                  </a:lnTo>
                  <a:close/>
                </a:path>
              </a:pathLst>
            </a:custGeom>
            <a:solidFill>
              <a:srgbClr val="363435"/>
            </a:solidFill>
          </p:spPr>
          <p:txBody>
            <a:bodyPr wrap="square" lIns="0" tIns="0" rIns="0" bIns="0" rtlCol="0">
              <a:noAutofit/>
            </a:bodyPr>
            <a:lstStyle/>
            <a:p>
              <a:endParaRPr dirty="0"/>
            </a:p>
          </p:txBody>
        </p:sp>
        <p:sp>
          <p:nvSpPr>
            <p:cNvPr id="69" name="object 16">
              <a:extLst>
                <a:ext uri="{FF2B5EF4-FFF2-40B4-BE49-F238E27FC236}">
                  <a16:creationId xmlns:a16="http://schemas.microsoft.com/office/drawing/2014/main" id="{78586432-804E-7FEB-4AD2-3C6A448C5A02}"/>
                </a:ext>
              </a:extLst>
            </p:cNvPr>
            <p:cNvSpPr/>
            <p:nvPr/>
          </p:nvSpPr>
          <p:spPr>
            <a:xfrm>
              <a:off x="247260" y="3949776"/>
              <a:ext cx="697991" cy="661415"/>
            </a:xfrm>
            <a:prstGeom prst="rect">
              <a:avLst/>
            </a:prstGeom>
            <a:blipFill>
              <a:blip r:embed="rId3" cstate="print"/>
              <a:stretch>
                <a:fillRect/>
              </a:stretch>
            </a:blipFill>
          </p:spPr>
          <p:txBody>
            <a:bodyPr wrap="square" lIns="0" tIns="0" rIns="0" bIns="0" rtlCol="0">
              <a:noAutofit/>
            </a:bodyPr>
            <a:lstStyle/>
            <a:p>
              <a:endParaRPr dirty="0"/>
            </a:p>
          </p:txBody>
        </p:sp>
        <p:sp>
          <p:nvSpPr>
            <p:cNvPr id="70" name="object 17">
              <a:extLst>
                <a:ext uri="{FF2B5EF4-FFF2-40B4-BE49-F238E27FC236}">
                  <a16:creationId xmlns:a16="http://schemas.microsoft.com/office/drawing/2014/main" id="{51C7E3CE-65A2-EE0D-9795-F0C6B4AE2672}"/>
                </a:ext>
              </a:extLst>
            </p:cNvPr>
            <p:cNvSpPr/>
            <p:nvPr/>
          </p:nvSpPr>
          <p:spPr>
            <a:xfrm>
              <a:off x="254749" y="3957358"/>
              <a:ext cx="683793" cy="671830"/>
            </a:xfrm>
            <a:custGeom>
              <a:avLst/>
              <a:gdLst/>
              <a:ahLst/>
              <a:cxnLst/>
              <a:rect l="l" t="t" r="r" b="b"/>
              <a:pathLst>
                <a:path w="683793" h="671829">
                  <a:moveTo>
                    <a:pt x="0" y="0"/>
                  </a:moveTo>
                  <a:lnTo>
                    <a:pt x="683793" y="0"/>
                  </a:lnTo>
                  <a:lnTo>
                    <a:pt x="683793" y="671830"/>
                  </a:lnTo>
                  <a:lnTo>
                    <a:pt x="0" y="671830"/>
                  </a:lnTo>
                  <a:lnTo>
                    <a:pt x="0" y="0"/>
                  </a:lnTo>
                  <a:close/>
                </a:path>
              </a:pathLst>
            </a:custGeom>
            <a:ln w="12700">
              <a:solidFill>
                <a:srgbClr val="FDFDFD"/>
              </a:solidFill>
            </a:ln>
          </p:spPr>
          <p:txBody>
            <a:bodyPr wrap="square" lIns="0" tIns="0" rIns="0" bIns="0" rtlCol="0">
              <a:noAutofit/>
            </a:bodyPr>
            <a:lstStyle/>
            <a:p>
              <a:endParaRPr dirty="0"/>
            </a:p>
          </p:txBody>
        </p:sp>
        <p:sp>
          <p:nvSpPr>
            <p:cNvPr id="71" name="object 5">
              <a:extLst>
                <a:ext uri="{FF2B5EF4-FFF2-40B4-BE49-F238E27FC236}">
                  <a16:creationId xmlns:a16="http://schemas.microsoft.com/office/drawing/2014/main" id="{D9AE6346-D5B7-E524-118D-D98956CBAEE8}"/>
                </a:ext>
              </a:extLst>
            </p:cNvPr>
            <p:cNvSpPr txBox="1"/>
            <p:nvPr/>
          </p:nvSpPr>
          <p:spPr>
            <a:xfrm>
              <a:off x="251155" y="3957358"/>
              <a:ext cx="683793" cy="671830"/>
            </a:xfrm>
            <a:prstGeom prst="rect">
              <a:avLst/>
            </a:prstGeom>
          </p:spPr>
          <p:txBody>
            <a:bodyPr wrap="square" lIns="0" tIns="6315" rIns="0" bIns="0" rtlCol="0">
              <a:noAutofit/>
            </a:bodyPr>
            <a:lstStyle/>
            <a:p>
              <a:pPr>
                <a:lnSpc>
                  <a:spcPts val="700"/>
                </a:lnSpc>
              </a:pPr>
              <a:endParaRPr sz="700" dirty="0"/>
            </a:p>
            <a:p>
              <a:pPr marL="126277">
                <a:lnSpc>
                  <a:spcPct val="102172"/>
                </a:lnSpc>
                <a:spcBef>
                  <a:spcPts val="1000"/>
                </a:spcBef>
              </a:pPr>
              <a:r>
                <a:rPr sz="1500" b="1" dirty="0">
                  <a:solidFill>
                    <a:srgbClr val="FDFDFD"/>
                  </a:solidFill>
                  <a:latin typeface="Century Gothic"/>
                  <a:cs typeface="Century Gothic"/>
                </a:rPr>
                <a:t>STOP</a:t>
              </a:r>
              <a:endParaRPr sz="1500" dirty="0">
                <a:latin typeface="Century Gothic"/>
                <a:cs typeface="Century Gothic"/>
              </a:endParaRPr>
            </a:p>
          </p:txBody>
        </p:sp>
      </p:grpSp>
      <p:sp>
        <p:nvSpPr>
          <p:cNvPr id="73" name="TextBox 72">
            <a:extLst>
              <a:ext uri="{FF2B5EF4-FFF2-40B4-BE49-F238E27FC236}">
                <a16:creationId xmlns:a16="http://schemas.microsoft.com/office/drawing/2014/main" id="{56B0A784-917E-77FF-26D5-6A8CE44C39DD}"/>
              </a:ext>
            </a:extLst>
          </p:cNvPr>
          <p:cNvSpPr txBox="1"/>
          <p:nvPr/>
        </p:nvSpPr>
        <p:spPr>
          <a:xfrm>
            <a:off x="1835696" y="1348362"/>
            <a:ext cx="5112568" cy="985591"/>
          </a:xfrm>
          <a:prstGeom prst="rect">
            <a:avLst/>
          </a:prstGeom>
          <a:noFill/>
        </p:spPr>
        <p:txBody>
          <a:bodyPr wrap="square">
            <a:spAutoFit/>
          </a:bodyPr>
          <a:lstStyle/>
          <a:p>
            <a:pPr marL="184150" marR="3649" indent="-171450">
              <a:lnSpc>
                <a:spcPct val="150000"/>
              </a:lnSpc>
              <a:buClr>
                <a:srgbClr val="FF0000"/>
              </a:buClr>
              <a:buFont typeface="Wingdings" panose="05000000000000000000" pitchFamily="2" charset="2"/>
              <a:buChar char="Ø"/>
            </a:pPr>
            <a:r>
              <a:rPr lang="en-US" sz="1000" spc="-9" dirty="0">
                <a:solidFill>
                  <a:srgbClr val="363435"/>
                </a:solidFill>
                <a:latin typeface="Century" panose="02040604050505020304" pitchFamily="18" charset="0"/>
                <a:cs typeface="Century Gothic"/>
              </a:rPr>
              <a:t>This button is only to be used in an emergency. When</a:t>
            </a:r>
            <a:r>
              <a:rPr lang="en-US" sz="1000" dirty="0">
                <a:latin typeface="Century" panose="02040604050505020304" pitchFamily="18" charset="0"/>
                <a:cs typeface="Century Gothic"/>
              </a:rPr>
              <a:t> </a:t>
            </a:r>
            <a:r>
              <a:rPr lang="en-US" sz="1000" spc="-13" dirty="0">
                <a:solidFill>
                  <a:srgbClr val="363435"/>
                </a:solidFill>
                <a:latin typeface="Century" panose="02040604050505020304" pitchFamily="18" charset="0"/>
                <a:cs typeface="Century Gothic"/>
              </a:rPr>
              <a:t>depressed the accelerator will be disabled. Functions will cease immediately.</a:t>
            </a:r>
            <a:r>
              <a:rPr lang="en-US" sz="1000" dirty="0">
                <a:latin typeface="Century" panose="02040604050505020304" pitchFamily="18" charset="0"/>
                <a:cs typeface="Century Gothic"/>
              </a:rPr>
              <a:t> </a:t>
            </a:r>
            <a:r>
              <a:rPr lang="en-US" sz="1000" spc="-8" dirty="0">
                <a:solidFill>
                  <a:srgbClr val="363435"/>
                </a:solidFill>
                <a:latin typeface="Century" panose="02040604050505020304" pitchFamily="18" charset="0"/>
                <a:cs typeface="Century Gothic"/>
              </a:rPr>
              <a:t>The park brake will be immediately applied. The transmission will be put into Neutral after the speed drops to below 3mph…</a:t>
            </a:r>
            <a:endParaRPr lang="en-US" sz="1000" dirty="0">
              <a:latin typeface="Century" panose="02040604050505020304" pitchFamily="18" charset="0"/>
              <a:cs typeface="Century Gothic"/>
            </a:endParaRPr>
          </a:p>
        </p:txBody>
      </p:sp>
      <p:sp>
        <p:nvSpPr>
          <p:cNvPr id="75" name="TextBox 74">
            <a:extLst>
              <a:ext uri="{FF2B5EF4-FFF2-40B4-BE49-F238E27FC236}">
                <a16:creationId xmlns:a16="http://schemas.microsoft.com/office/drawing/2014/main" id="{B2259130-E1D0-1025-02F4-4473437D8074}"/>
              </a:ext>
            </a:extLst>
          </p:cNvPr>
          <p:cNvSpPr txBox="1"/>
          <p:nvPr/>
        </p:nvSpPr>
        <p:spPr>
          <a:xfrm>
            <a:off x="795082" y="2793513"/>
            <a:ext cx="4745664" cy="754758"/>
          </a:xfrm>
          <a:prstGeom prst="rect">
            <a:avLst/>
          </a:prstGeom>
          <a:noFill/>
        </p:spPr>
        <p:txBody>
          <a:bodyPr wrap="square">
            <a:spAutoFit/>
          </a:bodyPr>
          <a:lstStyle/>
          <a:p>
            <a:pPr marL="12700" marR="3649">
              <a:lnSpc>
                <a:spcPct val="150000"/>
              </a:lnSpc>
            </a:pPr>
            <a:r>
              <a:rPr lang="en-US" sz="1000" spc="-10" dirty="0">
                <a:solidFill>
                  <a:srgbClr val="363435"/>
                </a:solidFill>
                <a:latin typeface="Century" panose="02040604050505020304" pitchFamily="18" charset="0"/>
                <a:cs typeface="Century Gothic"/>
              </a:rPr>
              <a:t>The CDU will display an “Emergency Stop” message.</a:t>
            </a:r>
            <a:endParaRPr lang="en-US" sz="1000" dirty="0">
              <a:latin typeface="Century" panose="02040604050505020304" pitchFamily="18" charset="0"/>
              <a:cs typeface="Century Gothic"/>
            </a:endParaRPr>
          </a:p>
          <a:p>
            <a:pPr marL="12700">
              <a:lnSpc>
                <a:spcPct val="150000"/>
              </a:lnSpc>
            </a:pPr>
            <a:r>
              <a:rPr lang="en-US" sz="1000" spc="-5" dirty="0">
                <a:solidFill>
                  <a:srgbClr val="363435"/>
                </a:solidFill>
                <a:latin typeface="Century" panose="02040604050505020304" pitchFamily="18" charset="0"/>
                <a:cs typeface="Century Gothic"/>
              </a:rPr>
              <a:t>To cancel the “Emergency Stop” (and regain production and driving controls) the button will have to be reset.</a:t>
            </a:r>
            <a:endParaRPr lang="en-US" sz="1000" dirty="0">
              <a:latin typeface="Century" panose="02040604050505020304" pitchFamily="18" charset="0"/>
              <a:cs typeface="Century Gothic"/>
            </a:endParaRPr>
          </a:p>
        </p:txBody>
      </p:sp>
    </p:spTree>
    <p:extLst>
      <p:ext uri="{BB962C8B-B14F-4D97-AF65-F5344CB8AC3E}">
        <p14:creationId xmlns:p14="http://schemas.microsoft.com/office/powerpoint/2010/main" val="1273596836"/>
      </p:ext>
    </p:extLst>
  </p:cSld>
  <p:clrMapOvr>
    <a:masterClrMapping/>
  </p:clrMapOvr>
  <mc:AlternateContent xmlns:mc="http://schemas.openxmlformats.org/markup-compatibility/2006" xmlns:p14="http://schemas.microsoft.com/office/powerpoint/2010/main">
    <mc:Choice Requires="p14">
      <p:transition spd="slow">
        <p14:prism isContent="1"/>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a:extLst>
              <a:ext uri="{FF2B5EF4-FFF2-40B4-BE49-F238E27FC236}">
                <a16:creationId xmlns:a16="http://schemas.microsoft.com/office/drawing/2014/main" id="{2E7D7663-655F-E761-D3EA-D4F1BBEEF5C8}"/>
              </a:ext>
            </a:extLst>
          </p:cNvPr>
          <p:cNvGrpSpPr/>
          <p:nvPr/>
        </p:nvGrpSpPr>
        <p:grpSpPr>
          <a:xfrm>
            <a:off x="6084168" y="1419622"/>
            <a:ext cx="1179576" cy="957071"/>
            <a:chOff x="2282029" y="2545139"/>
            <a:chExt cx="1179576" cy="957071"/>
          </a:xfrm>
        </p:grpSpPr>
        <p:sp>
          <p:nvSpPr>
            <p:cNvPr id="5" name="object 14">
              <a:extLst>
                <a:ext uri="{FF2B5EF4-FFF2-40B4-BE49-F238E27FC236}">
                  <a16:creationId xmlns:a16="http://schemas.microsoft.com/office/drawing/2014/main" id="{A22DFD1E-C2D1-74B8-060E-4CF3CEA6261A}"/>
                </a:ext>
              </a:extLst>
            </p:cNvPr>
            <p:cNvSpPr/>
            <p:nvPr/>
          </p:nvSpPr>
          <p:spPr>
            <a:xfrm>
              <a:off x="2282029" y="2545139"/>
              <a:ext cx="1179576" cy="957071"/>
            </a:xfrm>
            <a:prstGeom prst="rect">
              <a:avLst/>
            </a:prstGeom>
            <a:blipFill>
              <a:blip r:embed="rId2" cstate="print"/>
              <a:stretch>
                <a:fillRect/>
              </a:stretch>
            </a:blipFill>
          </p:spPr>
          <p:txBody>
            <a:bodyPr wrap="square" lIns="0" tIns="0" rIns="0" bIns="0" rtlCol="0">
              <a:noAutofit/>
            </a:bodyPr>
            <a:lstStyle/>
            <a:p>
              <a:endParaRPr dirty="0"/>
            </a:p>
          </p:txBody>
        </p:sp>
        <p:sp>
          <p:nvSpPr>
            <p:cNvPr id="6" name="object 15">
              <a:extLst>
                <a:ext uri="{FF2B5EF4-FFF2-40B4-BE49-F238E27FC236}">
                  <a16:creationId xmlns:a16="http://schemas.microsoft.com/office/drawing/2014/main" id="{D41F165E-7D95-0060-E962-66055ACD4A7B}"/>
                </a:ext>
              </a:extLst>
            </p:cNvPr>
            <p:cNvSpPr/>
            <p:nvPr/>
          </p:nvSpPr>
          <p:spPr>
            <a:xfrm>
              <a:off x="2330996" y="2594114"/>
              <a:ext cx="1030503" cy="810006"/>
            </a:xfrm>
            <a:prstGeom prst="rect">
              <a:avLst/>
            </a:prstGeom>
            <a:blipFill>
              <a:blip r:embed="rId3" cstate="print"/>
              <a:stretch>
                <a:fillRect/>
              </a:stretch>
            </a:blipFill>
          </p:spPr>
          <p:txBody>
            <a:bodyPr wrap="square" lIns="0" tIns="0" rIns="0" bIns="0" rtlCol="0">
              <a:noAutofit/>
            </a:bodyPr>
            <a:lstStyle/>
            <a:p>
              <a:endParaRPr dirty="0"/>
            </a:p>
          </p:txBody>
        </p:sp>
        <p:sp>
          <p:nvSpPr>
            <p:cNvPr id="7" name="object 16">
              <a:extLst>
                <a:ext uri="{FF2B5EF4-FFF2-40B4-BE49-F238E27FC236}">
                  <a16:creationId xmlns:a16="http://schemas.microsoft.com/office/drawing/2014/main" id="{629DB2A7-CF58-0571-2F9A-080DA8867BFD}"/>
                </a:ext>
              </a:extLst>
            </p:cNvPr>
            <p:cNvSpPr/>
            <p:nvPr/>
          </p:nvSpPr>
          <p:spPr>
            <a:xfrm>
              <a:off x="2654094" y="2722815"/>
              <a:ext cx="396011" cy="395998"/>
            </a:xfrm>
            <a:custGeom>
              <a:avLst/>
              <a:gdLst/>
              <a:ahLst/>
              <a:cxnLst/>
              <a:rect l="l" t="t" r="r" b="b"/>
              <a:pathLst>
                <a:path w="396011" h="395998">
                  <a:moveTo>
                    <a:pt x="198005" y="395998"/>
                  </a:moveTo>
                  <a:lnTo>
                    <a:pt x="214244" y="395342"/>
                  </a:lnTo>
                  <a:lnTo>
                    <a:pt x="230121" y="393407"/>
                  </a:lnTo>
                  <a:lnTo>
                    <a:pt x="245585" y="390244"/>
                  </a:lnTo>
                  <a:lnTo>
                    <a:pt x="260587" y="385904"/>
                  </a:lnTo>
                  <a:lnTo>
                    <a:pt x="275074" y="380439"/>
                  </a:lnTo>
                  <a:lnTo>
                    <a:pt x="288996" y="373898"/>
                  </a:lnTo>
                  <a:lnTo>
                    <a:pt x="302302" y="366333"/>
                  </a:lnTo>
                  <a:lnTo>
                    <a:pt x="314941" y="357796"/>
                  </a:lnTo>
                  <a:lnTo>
                    <a:pt x="326862" y="348336"/>
                  </a:lnTo>
                  <a:lnTo>
                    <a:pt x="338013" y="338005"/>
                  </a:lnTo>
                  <a:lnTo>
                    <a:pt x="348345" y="326854"/>
                  </a:lnTo>
                  <a:lnTo>
                    <a:pt x="357805" y="314934"/>
                  </a:lnTo>
                  <a:lnTo>
                    <a:pt x="366343" y="302295"/>
                  </a:lnTo>
                  <a:lnTo>
                    <a:pt x="373908" y="288989"/>
                  </a:lnTo>
                  <a:lnTo>
                    <a:pt x="380449" y="275067"/>
                  </a:lnTo>
                  <a:lnTo>
                    <a:pt x="385916" y="260579"/>
                  </a:lnTo>
                  <a:lnTo>
                    <a:pt x="390256" y="245577"/>
                  </a:lnTo>
                  <a:lnTo>
                    <a:pt x="393419" y="230111"/>
                  </a:lnTo>
                  <a:lnTo>
                    <a:pt x="395354" y="214233"/>
                  </a:lnTo>
                  <a:lnTo>
                    <a:pt x="396011" y="197993"/>
                  </a:lnTo>
                  <a:lnTo>
                    <a:pt x="395354" y="181754"/>
                  </a:lnTo>
                  <a:lnTo>
                    <a:pt x="393419" y="165877"/>
                  </a:lnTo>
                  <a:lnTo>
                    <a:pt x="390256" y="150413"/>
                  </a:lnTo>
                  <a:lnTo>
                    <a:pt x="385916" y="135412"/>
                  </a:lnTo>
                  <a:lnTo>
                    <a:pt x="380449" y="120925"/>
                  </a:lnTo>
                  <a:lnTo>
                    <a:pt x="373908" y="107004"/>
                  </a:lnTo>
                  <a:lnTo>
                    <a:pt x="366343" y="93699"/>
                  </a:lnTo>
                  <a:lnTo>
                    <a:pt x="357805" y="81061"/>
                  </a:lnTo>
                  <a:lnTo>
                    <a:pt x="348345" y="69141"/>
                  </a:lnTo>
                  <a:lnTo>
                    <a:pt x="338013" y="57991"/>
                  </a:lnTo>
                  <a:lnTo>
                    <a:pt x="326862" y="47660"/>
                  </a:lnTo>
                  <a:lnTo>
                    <a:pt x="314941" y="38201"/>
                  </a:lnTo>
                  <a:lnTo>
                    <a:pt x="302302" y="29664"/>
                  </a:lnTo>
                  <a:lnTo>
                    <a:pt x="288996" y="22099"/>
                  </a:lnTo>
                  <a:lnTo>
                    <a:pt x="275074" y="15559"/>
                  </a:lnTo>
                  <a:lnTo>
                    <a:pt x="260587" y="10093"/>
                  </a:lnTo>
                  <a:lnTo>
                    <a:pt x="245585" y="5754"/>
                  </a:lnTo>
                  <a:lnTo>
                    <a:pt x="230121" y="2591"/>
                  </a:lnTo>
                  <a:lnTo>
                    <a:pt x="214244" y="656"/>
                  </a:lnTo>
                  <a:lnTo>
                    <a:pt x="198005" y="0"/>
                  </a:lnTo>
                  <a:lnTo>
                    <a:pt x="181767" y="656"/>
                  </a:lnTo>
                  <a:lnTo>
                    <a:pt x="165890" y="2591"/>
                  </a:lnTo>
                  <a:lnTo>
                    <a:pt x="150425" y="5754"/>
                  </a:lnTo>
                  <a:lnTo>
                    <a:pt x="135423" y="10093"/>
                  </a:lnTo>
                  <a:lnTo>
                    <a:pt x="120936" y="15559"/>
                  </a:lnTo>
                  <a:lnTo>
                    <a:pt x="107014" y="22099"/>
                  </a:lnTo>
                  <a:lnTo>
                    <a:pt x="93708" y="29664"/>
                  </a:lnTo>
                  <a:lnTo>
                    <a:pt x="81069" y="38201"/>
                  </a:lnTo>
                  <a:lnTo>
                    <a:pt x="69149" y="47660"/>
                  </a:lnTo>
                  <a:lnTo>
                    <a:pt x="57997" y="57991"/>
                  </a:lnTo>
                  <a:lnTo>
                    <a:pt x="47666" y="69141"/>
                  </a:lnTo>
                  <a:lnTo>
                    <a:pt x="38206" y="81061"/>
                  </a:lnTo>
                  <a:lnTo>
                    <a:pt x="29667" y="93699"/>
                  </a:lnTo>
                  <a:lnTo>
                    <a:pt x="22102" y="107004"/>
                  </a:lnTo>
                  <a:lnTo>
                    <a:pt x="15561" y="120925"/>
                  </a:lnTo>
                  <a:lnTo>
                    <a:pt x="10095" y="135412"/>
                  </a:lnTo>
                  <a:lnTo>
                    <a:pt x="5755" y="150413"/>
                  </a:lnTo>
                  <a:lnTo>
                    <a:pt x="2591" y="165877"/>
                  </a:lnTo>
                  <a:lnTo>
                    <a:pt x="656" y="181754"/>
                  </a:lnTo>
                  <a:lnTo>
                    <a:pt x="0" y="197993"/>
                  </a:lnTo>
                  <a:lnTo>
                    <a:pt x="656" y="214233"/>
                  </a:lnTo>
                  <a:lnTo>
                    <a:pt x="2591" y="230111"/>
                  </a:lnTo>
                  <a:lnTo>
                    <a:pt x="5755" y="245577"/>
                  </a:lnTo>
                  <a:lnTo>
                    <a:pt x="10095" y="260579"/>
                  </a:lnTo>
                  <a:lnTo>
                    <a:pt x="15561" y="275067"/>
                  </a:lnTo>
                  <a:lnTo>
                    <a:pt x="22102" y="288989"/>
                  </a:lnTo>
                  <a:lnTo>
                    <a:pt x="29667" y="302295"/>
                  </a:lnTo>
                  <a:lnTo>
                    <a:pt x="38206" y="314934"/>
                  </a:lnTo>
                  <a:lnTo>
                    <a:pt x="47666" y="326854"/>
                  </a:lnTo>
                  <a:lnTo>
                    <a:pt x="57997" y="338005"/>
                  </a:lnTo>
                  <a:lnTo>
                    <a:pt x="69149" y="348336"/>
                  </a:lnTo>
                  <a:lnTo>
                    <a:pt x="81069" y="357796"/>
                  </a:lnTo>
                  <a:lnTo>
                    <a:pt x="93708" y="366333"/>
                  </a:lnTo>
                  <a:lnTo>
                    <a:pt x="107014" y="373898"/>
                  </a:lnTo>
                  <a:lnTo>
                    <a:pt x="120936" y="380439"/>
                  </a:lnTo>
                  <a:lnTo>
                    <a:pt x="135423" y="385904"/>
                  </a:lnTo>
                  <a:lnTo>
                    <a:pt x="150425" y="390244"/>
                  </a:lnTo>
                  <a:lnTo>
                    <a:pt x="165890" y="393407"/>
                  </a:lnTo>
                  <a:lnTo>
                    <a:pt x="181767" y="395342"/>
                  </a:lnTo>
                  <a:lnTo>
                    <a:pt x="198005" y="395998"/>
                  </a:lnTo>
                  <a:close/>
                </a:path>
              </a:pathLst>
            </a:custGeom>
            <a:ln w="25400">
              <a:solidFill>
                <a:srgbClr val="00A759"/>
              </a:solidFill>
            </a:ln>
          </p:spPr>
          <p:txBody>
            <a:bodyPr wrap="square" lIns="0" tIns="0" rIns="0" bIns="0" rtlCol="0">
              <a:noAutofit/>
            </a:bodyPr>
            <a:lstStyle/>
            <a:p>
              <a:endParaRPr dirty="0"/>
            </a:p>
          </p:txBody>
        </p:sp>
        <p:sp>
          <p:nvSpPr>
            <p:cNvPr id="8" name="object 17">
              <a:extLst>
                <a:ext uri="{FF2B5EF4-FFF2-40B4-BE49-F238E27FC236}">
                  <a16:creationId xmlns:a16="http://schemas.microsoft.com/office/drawing/2014/main" id="{F8F38618-543B-2798-C28B-344C1AD16FFE}"/>
                </a:ext>
              </a:extLst>
            </p:cNvPr>
            <p:cNvSpPr/>
            <p:nvPr/>
          </p:nvSpPr>
          <p:spPr>
            <a:xfrm>
              <a:off x="2594803" y="2756380"/>
              <a:ext cx="59385" cy="316382"/>
            </a:xfrm>
            <a:custGeom>
              <a:avLst/>
              <a:gdLst/>
              <a:ahLst/>
              <a:cxnLst/>
              <a:rect l="l" t="t" r="r" b="b"/>
              <a:pathLst>
                <a:path w="59385" h="316382">
                  <a:moveTo>
                    <a:pt x="59385" y="0"/>
                  </a:moveTo>
                  <a:lnTo>
                    <a:pt x="51540" y="9916"/>
                  </a:lnTo>
                  <a:lnTo>
                    <a:pt x="44180" y="20218"/>
                  </a:lnTo>
                  <a:lnTo>
                    <a:pt x="37323" y="30888"/>
                  </a:lnTo>
                  <a:lnTo>
                    <a:pt x="30986" y="41909"/>
                  </a:lnTo>
                  <a:lnTo>
                    <a:pt x="25186" y="53264"/>
                  </a:lnTo>
                  <a:lnTo>
                    <a:pt x="19941" y="64936"/>
                  </a:lnTo>
                  <a:lnTo>
                    <a:pt x="15268" y="76907"/>
                  </a:lnTo>
                  <a:lnTo>
                    <a:pt x="11184" y="89159"/>
                  </a:lnTo>
                  <a:lnTo>
                    <a:pt x="7706" y="101676"/>
                  </a:lnTo>
                  <a:lnTo>
                    <a:pt x="4852" y="114441"/>
                  </a:lnTo>
                  <a:lnTo>
                    <a:pt x="2639" y="127435"/>
                  </a:lnTo>
                  <a:lnTo>
                    <a:pt x="1084" y="140642"/>
                  </a:lnTo>
                  <a:lnTo>
                    <a:pt x="205" y="154045"/>
                  </a:lnTo>
                  <a:lnTo>
                    <a:pt x="0" y="164426"/>
                  </a:lnTo>
                  <a:lnTo>
                    <a:pt x="346" y="177890"/>
                  </a:lnTo>
                  <a:lnTo>
                    <a:pt x="1373" y="191174"/>
                  </a:lnTo>
                  <a:lnTo>
                    <a:pt x="3063" y="204261"/>
                  </a:lnTo>
                  <a:lnTo>
                    <a:pt x="5401" y="217133"/>
                  </a:lnTo>
                  <a:lnTo>
                    <a:pt x="8369" y="229774"/>
                  </a:lnTo>
                  <a:lnTo>
                    <a:pt x="11950" y="242167"/>
                  </a:lnTo>
                  <a:lnTo>
                    <a:pt x="16127" y="254295"/>
                  </a:lnTo>
                  <a:lnTo>
                    <a:pt x="20883" y="266140"/>
                  </a:lnTo>
                  <a:lnTo>
                    <a:pt x="26201" y="277686"/>
                  </a:lnTo>
                  <a:lnTo>
                    <a:pt x="32064" y="288916"/>
                  </a:lnTo>
                  <a:lnTo>
                    <a:pt x="38455" y="299812"/>
                  </a:lnTo>
                  <a:lnTo>
                    <a:pt x="45358" y="310358"/>
                  </a:lnTo>
                  <a:lnTo>
                    <a:pt x="49644" y="316382"/>
                  </a:lnTo>
                </a:path>
              </a:pathLst>
            </a:custGeom>
            <a:ln w="25400">
              <a:solidFill>
                <a:srgbClr val="00A759"/>
              </a:solidFill>
            </a:ln>
          </p:spPr>
          <p:txBody>
            <a:bodyPr wrap="square" lIns="0" tIns="0" rIns="0" bIns="0" rtlCol="0">
              <a:noAutofit/>
            </a:bodyPr>
            <a:lstStyle/>
            <a:p>
              <a:endParaRPr dirty="0"/>
            </a:p>
          </p:txBody>
        </p:sp>
        <p:sp>
          <p:nvSpPr>
            <p:cNvPr id="9" name="object 18">
              <a:extLst>
                <a:ext uri="{FF2B5EF4-FFF2-40B4-BE49-F238E27FC236}">
                  <a16:creationId xmlns:a16="http://schemas.microsoft.com/office/drawing/2014/main" id="{3C818631-B9DC-633C-A56F-4E61AE5DAA87}"/>
                </a:ext>
              </a:extLst>
            </p:cNvPr>
            <p:cNvSpPr/>
            <p:nvPr/>
          </p:nvSpPr>
          <p:spPr>
            <a:xfrm>
              <a:off x="3050011" y="2756380"/>
              <a:ext cx="59385" cy="316382"/>
            </a:xfrm>
            <a:custGeom>
              <a:avLst/>
              <a:gdLst/>
              <a:ahLst/>
              <a:cxnLst/>
              <a:rect l="l" t="t" r="r" b="b"/>
              <a:pathLst>
                <a:path w="59385" h="316382">
                  <a:moveTo>
                    <a:pt x="0" y="0"/>
                  </a:moveTo>
                  <a:lnTo>
                    <a:pt x="7845" y="9916"/>
                  </a:lnTo>
                  <a:lnTo>
                    <a:pt x="15204" y="20218"/>
                  </a:lnTo>
                  <a:lnTo>
                    <a:pt x="22061" y="30888"/>
                  </a:lnTo>
                  <a:lnTo>
                    <a:pt x="28398" y="41909"/>
                  </a:lnTo>
                  <a:lnTo>
                    <a:pt x="34198" y="53264"/>
                  </a:lnTo>
                  <a:lnTo>
                    <a:pt x="39443" y="64936"/>
                  </a:lnTo>
                  <a:lnTo>
                    <a:pt x="44116" y="76907"/>
                  </a:lnTo>
                  <a:lnTo>
                    <a:pt x="48201" y="89159"/>
                  </a:lnTo>
                  <a:lnTo>
                    <a:pt x="51678" y="101676"/>
                  </a:lnTo>
                  <a:lnTo>
                    <a:pt x="54532" y="114441"/>
                  </a:lnTo>
                  <a:lnTo>
                    <a:pt x="56745" y="127435"/>
                  </a:lnTo>
                  <a:lnTo>
                    <a:pt x="58300" y="140642"/>
                  </a:lnTo>
                  <a:lnTo>
                    <a:pt x="59179" y="154045"/>
                  </a:lnTo>
                  <a:lnTo>
                    <a:pt x="59385" y="164426"/>
                  </a:lnTo>
                  <a:lnTo>
                    <a:pt x="59039" y="177890"/>
                  </a:lnTo>
                  <a:lnTo>
                    <a:pt x="58012" y="191174"/>
                  </a:lnTo>
                  <a:lnTo>
                    <a:pt x="56321" y="204261"/>
                  </a:lnTo>
                  <a:lnTo>
                    <a:pt x="53983" y="217133"/>
                  </a:lnTo>
                  <a:lnTo>
                    <a:pt x="51015" y="229774"/>
                  </a:lnTo>
                  <a:lnTo>
                    <a:pt x="47434" y="242167"/>
                  </a:lnTo>
                  <a:lnTo>
                    <a:pt x="43258" y="254295"/>
                  </a:lnTo>
                  <a:lnTo>
                    <a:pt x="38502" y="266140"/>
                  </a:lnTo>
                  <a:lnTo>
                    <a:pt x="33183" y="277686"/>
                  </a:lnTo>
                  <a:lnTo>
                    <a:pt x="27320" y="288916"/>
                  </a:lnTo>
                  <a:lnTo>
                    <a:pt x="20929" y="299812"/>
                  </a:lnTo>
                  <a:lnTo>
                    <a:pt x="14026" y="310358"/>
                  </a:lnTo>
                  <a:lnTo>
                    <a:pt x="9740" y="316382"/>
                  </a:lnTo>
                </a:path>
              </a:pathLst>
            </a:custGeom>
            <a:ln w="25400">
              <a:solidFill>
                <a:srgbClr val="00A759"/>
              </a:solidFill>
            </a:ln>
          </p:spPr>
          <p:txBody>
            <a:bodyPr wrap="square" lIns="0" tIns="0" rIns="0" bIns="0" rtlCol="0">
              <a:noAutofit/>
            </a:bodyPr>
            <a:lstStyle/>
            <a:p>
              <a:endParaRPr dirty="0"/>
            </a:p>
          </p:txBody>
        </p:sp>
        <p:sp>
          <p:nvSpPr>
            <p:cNvPr id="10" name="object 19">
              <a:extLst>
                <a:ext uri="{FF2B5EF4-FFF2-40B4-BE49-F238E27FC236}">
                  <a16:creationId xmlns:a16="http://schemas.microsoft.com/office/drawing/2014/main" id="{5CAABF11-0950-C4BF-7F04-395D7ABF1667}"/>
                </a:ext>
              </a:extLst>
            </p:cNvPr>
            <p:cNvSpPr/>
            <p:nvPr/>
          </p:nvSpPr>
          <p:spPr>
            <a:xfrm>
              <a:off x="2783922" y="2909006"/>
              <a:ext cx="130355" cy="152743"/>
            </a:xfrm>
            <a:custGeom>
              <a:avLst/>
              <a:gdLst/>
              <a:ahLst/>
              <a:cxnLst/>
              <a:rect l="l" t="t" r="r" b="b"/>
              <a:pathLst>
                <a:path w="130355" h="152743">
                  <a:moveTo>
                    <a:pt x="117892" y="33569"/>
                  </a:moveTo>
                  <a:lnTo>
                    <a:pt x="130355" y="29761"/>
                  </a:lnTo>
                  <a:lnTo>
                    <a:pt x="119685" y="0"/>
                  </a:lnTo>
                  <a:lnTo>
                    <a:pt x="108056" y="4068"/>
                  </a:lnTo>
                  <a:lnTo>
                    <a:pt x="103472" y="35854"/>
                  </a:lnTo>
                  <a:lnTo>
                    <a:pt x="117892" y="33569"/>
                  </a:lnTo>
                  <a:close/>
                </a:path>
                <a:path w="130355" h="152743">
                  <a:moveTo>
                    <a:pt x="108056" y="4068"/>
                  </a:moveTo>
                  <a:lnTo>
                    <a:pt x="93472" y="5945"/>
                  </a:lnTo>
                  <a:lnTo>
                    <a:pt x="87553" y="6085"/>
                  </a:lnTo>
                  <a:lnTo>
                    <a:pt x="29641" y="6085"/>
                  </a:lnTo>
                  <a:lnTo>
                    <a:pt x="29641" y="-86358"/>
                  </a:lnTo>
                  <a:lnTo>
                    <a:pt x="86944" y="-86358"/>
                  </a:lnTo>
                  <a:lnTo>
                    <a:pt x="102750" y="-85879"/>
                  </a:lnTo>
                  <a:lnTo>
                    <a:pt x="113243" y="-84443"/>
                  </a:lnTo>
                  <a:lnTo>
                    <a:pt x="122351" y="-81595"/>
                  </a:lnTo>
                  <a:lnTo>
                    <a:pt x="128587" y="-76515"/>
                  </a:lnTo>
                  <a:lnTo>
                    <a:pt x="133324" y="-68806"/>
                  </a:lnTo>
                  <a:lnTo>
                    <a:pt x="138226" y="-57654"/>
                  </a:lnTo>
                  <a:lnTo>
                    <a:pt x="140343" y="-44673"/>
                  </a:lnTo>
                  <a:lnTo>
                    <a:pt x="140436" y="-41019"/>
                  </a:lnTo>
                  <a:lnTo>
                    <a:pt x="138998" y="-26750"/>
                  </a:lnTo>
                  <a:lnTo>
                    <a:pt x="134682" y="-14874"/>
                  </a:lnTo>
                  <a:lnTo>
                    <a:pt x="128358" y="-6259"/>
                  </a:lnTo>
                  <a:lnTo>
                    <a:pt x="119685" y="0"/>
                  </a:lnTo>
                  <a:lnTo>
                    <a:pt x="130355" y="29761"/>
                  </a:lnTo>
                  <a:lnTo>
                    <a:pt x="140862" y="24431"/>
                  </a:lnTo>
                  <a:lnTo>
                    <a:pt x="149412" y="17579"/>
                  </a:lnTo>
                  <a:lnTo>
                    <a:pt x="159823" y="3409"/>
                  </a:lnTo>
                  <a:lnTo>
                    <a:pt x="165137" y="-7895"/>
                  </a:lnTo>
                  <a:lnTo>
                    <a:pt x="168749" y="-20148"/>
                  </a:lnTo>
                  <a:lnTo>
                    <a:pt x="170661" y="-33349"/>
                  </a:lnTo>
                  <a:lnTo>
                    <a:pt x="170992" y="-42073"/>
                  </a:lnTo>
                  <a:lnTo>
                    <a:pt x="170145" y="-55271"/>
                  </a:lnTo>
                  <a:lnTo>
                    <a:pt x="167601" y="-67674"/>
                  </a:lnTo>
                  <a:lnTo>
                    <a:pt x="164198" y="-77366"/>
                  </a:lnTo>
                  <a:lnTo>
                    <a:pt x="157836" y="-89403"/>
                  </a:lnTo>
                  <a:lnTo>
                    <a:pt x="149990" y="-99012"/>
                  </a:lnTo>
                  <a:lnTo>
                    <a:pt x="135901" y="-108813"/>
                  </a:lnTo>
                  <a:lnTo>
                    <a:pt x="123674" y="-113265"/>
                  </a:lnTo>
                  <a:lnTo>
                    <a:pt x="108373" y="-115911"/>
                  </a:lnTo>
                  <a:lnTo>
                    <a:pt x="95256" y="-116726"/>
                  </a:lnTo>
                  <a:lnTo>
                    <a:pt x="84505" y="-116889"/>
                  </a:lnTo>
                  <a:lnTo>
                    <a:pt x="0" y="-116889"/>
                  </a:lnTo>
                  <a:lnTo>
                    <a:pt x="0" y="141771"/>
                  </a:lnTo>
                  <a:lnTo>
                    <a:pt x="29641" y="141771"/>
                  </a:lnTo>
                  <a:lnTo>
                    <a:pt x="29641" y="36615"/>
                  </a:lnTo>
                  <a:lnTo>
                    <a:pt x="87096" y="36615"/>
                  </a:lnTo>
                  <a:lnTo>
                    <a:pt x="103472" y="35854"/>
                  </a:lnTo>
                  <a:lnTo>
                    <a:pt x="108056" y="4068"/>
                  </a:lnTo>
                  <a:close/>
                </a:path>
              </a:pathLst>
            </a:custGeom>
            <a:solidFill>
              <a:srgbClr val="00A759"/>
            </a:solidFill>
          </p:spPr>
          <p:txBody>
            <a:bodyPr wrap="square" lIns="0" tIns="0" rIns="0" bIns="0" rtlCol="0">
              <a:noAutofit/>
            </a:bodyPr>
            <a:lstStyle/>
            <a:p>
              <a:endParaRPr dirty="0"/>
            </a:p>
          </p:txBody>
        </p:sp>
        <p:sp>
          <p:nvSpPr>
            <p:cNvPr id="11" name="object 3">
              <a:extLst>
                <a:ext uri="{FF2B5EF4-FFF2-40B4-BE49-F238E27FC236}">
                  <a16:creationId xmlns:a16="http://schemas.microsoft.com/office/drawing/2014/main" id="{4A012F63-6CFD-C905-540A-468BD0A87ECB}"/>
                </a:ext>
              </a:extLst>
            </p:cNvPr>
            <p:cNvSpPr txBox="1"/>
            <p:nvPr/>
          </p:nvSpPr>
          <p:spPr>
            <a:xfrm>
              <a:off x="2585125" y="3142790"/>
              <a:ext cx="552564" cy="203200"/>
            </a:xfrm>
            <a:prstGeom prst="rect">
              <a:avLst/>
            </a:prstGeom>
          </p:spPr>
          <p:txBody>
            <a:bodyPr wrap="square" lIns="0" tIns="9715" rIns="0" bIns="0" rtlCol="0">
              <a:noAutofit/>
            </a:bodyPr>
            <a:lstStyle/>
            <a:p>
              <a:pPr marL="12700">
                <a:lnSpc>
                  <a:spcPts val="1530"/>
                </a:lnSpc>
              </a:pPr>
              <a:r>
                <a:rPr sz="1400" b="1" spc="-6" dirty="0">
                  <a:solidFill>
                    <a:srgbClr val="00A759"/>
                  </a:solidFill>
                  <a:latin typeface="Arial"/>
                  <a:cs typeface="Arial"/>
                </a:rPr>
                <a:t>AUTO</a:t>
              </a:r>
              <a:endParaRPr sz="1400" dirty="0">
                <a:latin typeface="Arial"/>
                <a:cs typeface="Arial"/>
              </a:endParaRPr>
            </a:p>
          </p:txBody>
        </p:sp>
      </p:grpSp>
      <p:sp>
        <p:nvSpPr>
          <p:cNvPr id="13" name="TextBox 12">
            <a:extLst>
              <a:ext uri="{FF2B5EF4-FFF2-40B4-BE49-F238E27FC236}">
                <a16:creationId xmlns:a16="http://schemas.microsoft.com/office/drawing/2014/main" id="{31EC7B60-749F-512E-7760-F99D1E8E1995}"/>
              </a:ext>
            </a:extLst>
          </p:cNvPr>
          <p:cNvSpPr txBox="1"/>
          <p:nvPr/>
        </p:nvSpPr>
        <p:spPr>
          <a:xfrm>
            <a:off x="971600" y="1412370"/>
            <a:ext cx="4582632" cy="2178225"/>
          </a:xfrm>
          <a:prstGeom prst="rect">
            <a:avLst/>
          </a:prstGeom>
          <a:noFill/>
        </p:spPr>
        <p:txBody>
          <a:bodyPr wrap="square">
            <a:spAutoFit/>
          </a:bodyPr>
          <a:lstStyle/>
          <a:p>
            <a:pPr marL="12700" marR="3649">
              <a:lnSpc>
                <a:spcPct val="150000"/>
              </a:lnSpc>
            </a:pPr>
            <a:r>
              <a:rPr lang="en-US" sz="1000" b="1" u="sng" dirty="0">
                <a:solidFill>
                  <a:srgbClr val="363435"/>
                </a:solidFill>
                <a:latin typeface="Century" panose="02040604050505020304" pitchFamily="18" charset="0"/>
                <a:cs typeface="Century Gothic"/>
              </a:rPr>
              <a:t>Automatic Park Brake Application</a:t>
            </a:r>
            <a:endParaRPr lang="en-US" sz="1000" u="sng" dirty="0">
              <a:latin typeface="Century" panose="02040604050505020304" pitchFamily="18" charset="0"/>
              <a:cs typeface="Century Gothic"/>
            </a:endParaRPr>
          </a:p>
          <a:p>
            <a:pPr marL="12700" marR="14849">
              <a:lnSpc>
                <a:spcPct val="150000"/>
              </a:lnSpc>
              <a:spcBef>
                <a:spcPts val="295"/>
              </a:spcBef>
            </a:pPr>
            <a:r>
              <a:rPr lang="en-US" sz="1000" dirty="0">
                <a:solidFill>
                  <a:srgbClr val="363435"/>
                </a:solidFill>
                <a:latin typeface="Century" panose="02040604050505020304" pitchFamily="18" charset="0"/>
                <a:cs typeface="Century Gothic"/>
              </a:rPr>
              <a:t>When neutral is selected, automatic park is </a:t>
            </a:r>
            <a:r>
              <a:rPr lang="en-US" sz="1000" spc="-52" dirty="0">
                <a:solidFill>
                  <a:srgbClr val="363435"/>
                </a:solidFill>
                <a:latin typeface="Century" panose="02040604050505020304" pitchFamily="18" charset="0"/>
                <a:cs typeface="Century Gothic"/>
              </a:rPr>
              <a:t>activated…</a:t>
            </a:r>
            <a:r>
              <a:rPr lang="en-US" sz="1000" spc="0" dirty="0">
                <a:solidFill>
                  <a:srgbClr val="363435"/>
                </a:solidFill>
                <a:latin typeface="Century" panose="02040604050505020304" pitchFamily="18" charset="0"/>
                <a:cs typeface="Century Gothic"/>
              </a:rPr>
              <a:t> The automatic park brake helps to stop the machine’s movement and keeps it stationary even on a </a:t>
            </a:r>
            <a:r>
              <a:rPr lang="en-US" sz="1000" spc="-87" dirty="0">
                <a:solidFill>
                  <a:srgbClr val="363435"/>
                </a:solidFill>
                <a:latin typeface="Century" panose="02040604050505020304" pitchFamily="18" charset="0"/>
                <a:cs typeface="Century Gothic"/>
              </a:rPr>
              <a:t>slope…</a:t>
            </a:r>
            <a:endParaRPr lang="en-US" sz="1000" dirty="0">
              <a:latin typeface="Century" panose="02040604050505020304" pitchFamily="18" charset="0"/>
              <a:cs typeface="Century Gothic"/>
            </a:endParaRPr>
          </a:p>
          <a:p>
            <a:pPr marL="12700">
              <a:lnSpc>
                <a:spcPct val="150000"/>
              </a:lnSpc>
            </a:pPr>
            <a:r>
              <a:rPr lang="en-US" sz="1000" spc="-3" dirty="0">
                <a:solidFill>
                  <a:srgbClr val="363435"/>
                </a:solidFill>
                <a:latin typeface="Century" panose="02040604050505020304" pitchFamily="18" charset="0"/>
                <a:cs typeface="Century Gothic"/>
              </a:rPr>
              <a:t>The park brake is automatically applied when neutral is selected, and the vehicle speed is less than 5km/h… The park brake is automatically released when a gear is selected,</a:t>
            </a:r>
            <a:endParaRPr lang="en-US" sz="1000" dirty="0">
              <a:latin typeface="Century" panose="02040604050505020304" pitchFamily="18" charset="0"/>
              <a:cs typeface="Century Gothic"/>
            </a:endParaRPr>
          </a:p>
          <a:p>
            <a:pPr marL="12700" marR="54728">
              <a:lnSpc>
                <a:spcPct val="150000"/>
              </a:lnSpc>
            </a:pPr>
            <a:r>
              <a:rPr lang="en-US" sz="1000" spc="-11" dirty="0">
                <a:solidFill>
                  <a:srgbClr val="363435"/>
                </a:solidFill>
                <a:latin typeface="Century" panose="02040604050505020304" pitchFamily="18" charset="0"/>
                <a:cs typeface="Century Gothic"/>
              </a:rPr>
              <a:t>and the required engine torque is reached… It is not possible to engage neutral at high speeds…</a:t>
            </a:r>
            <a:endParaRPr lang="en-US" sz="1000" dirty="0">
              <a:latin typeface="Century" panose="02040604050505020304" pitchFamily="18" charset="0"/>
              <a:cs typeface="Century Gothic"/>
            </a:endParaRPr>
          </a:p>
        </p:txBody>
      </p:sp>
      <p:sp>
        <p:nvSpPr>
          <p:cNvPr id="14" name="object 4">
            <a:extLst>
              <a:ext uri="{FF2B5EF4-FFF2-40B4-BE49-F238E27FC236}">
                <a16:creationId xmlns:a16="http://schemas.microsoft.com/office/drawing/2014/main" id="{D5FCD20C-853B-C4C8-8F5D-3107CB6D28FB}"/>
              </a:ext>
            </a:extLst>
          </p:cNvPr>
          <p:cNvSpPr txBox="1"/>
          <p:nvPr/>
        </p:nvSpPr>
        <p:spPr>
          <a:xfrm>
            <a:off x="539552" y="191507"/>
            <a:ext cx="4032448" cy="533400"/>
          </a:xfrm>
          <a:prstGeom prst="rect">
            <a:avLst/>
          </a:prstGeom>
        </p:spPr>
        <p:txBody>
          <a:bodyPr wrap="square" lIns="0" tIns="13525" rIns="0" bIns="0" rtlCol="0">
            <a:noAutofit/>
          </a:bodyPr>
          <a:lstStyle/>
          <a:p>
            <a:pPr algn="ctr">
              <a:lnSpc>
                <a:spcPts val="2030"/>
              </a:lnSpc>
            </a:pPr>
            <a:r>
              <a:rPr lang="en-US" spc="64" dirty="0">
                <a:latin typeface="Georgia" panose="02040502050405020303" pitchFamily="18" charset="0"/>
                <a:cs typeface="Gill Sans MT"/>
              </a:rPr>
              <a:t>E-series SSM Guide</a:t>
            </a:r>
            <a:endParaRPr dirty="0">
              <a:latin typeface="Georgia" panose="02040502050405020303" pitchFamily="18" charset="0"/>
              <a:cs typeface="Gill Sans MT"/>
            </a:endParaRPr>
          </a:p>
        </p:txBody>
      </p:sp>
    </p:spTree>
    <p:extLst>
      <p:ext uri="{BB962C8B-B14F-4D97-AF65-F5344CB8AC3E}">
        <p14:creationId xmlns:p14="http://schemas.microsoft.com/office/powerpoint/2010/main" val="3753009112"/>
      </p:ext>
    </p:extLst>
  </p:cSld>
  <p:clrMapOvr>
    <a:masterClrMapping/>
  </p:clrMapOvr>
  <mc:AlternateContent xmlns:mc="http://schemas.openxmlformats.org/markup-compatibility/2006" xmlns:p14="http://schemas.microsoft.com/office/powerpoint/2010/main">
    <mc:Choice Requires="p14">
      <p:transition spd="slow">
        <p14:prism isContent="1"/>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4">
            <a:extLst>
              <a:ext uri="{FF2B5EF4-FFF2-40B4-BE49-F238E27FC236}">
                <a16:creationId xmlns:a16="http://schemas.microsoft.com/office/drawing/2014/main" id="{6B28C914-A986-5ABA-30B2-19D75A567B23}"/>
              </a:ext>
            </a:extLst>
          </p:cNvPr>
          <p:cNvSpPr txBox="1"/>
          <p:nvPr/>
        </p:nvSpPr>
        <p:spPr>
          <a:xfrm>
            <a:off x="-108780" y="158127"/>
            <a:ext cx="4320480" cy="339242"/>
          </a:xfrm>
          <a:prstGeom prst="rect">
            <a:avLst/>
          </a:prstGeom>
        </p:spPr>
        <p:txBody>
          <a:bodyPr wrap="square" lIns="0" tIns="13525" rIns="0" bIns="0" rtlCol="0">
            <a:noAutofit/>
          </a:bodyPr>
          <a:lstStyle/>
          <a:p>
            <a:pPr algn="ctr">
              <a:lnSpc>
                <a:spcPts val="2030"/>
              </a:lnSpc>
            </a:pPr>
            <a:r>
              <a:rPr lang="en-US" spc="64" dirty="0">
                <a:latin typeface="Georgia" panose="02040502050405020303" pitchFamily="18" charset="0"/>
                <a:cs typeface="Gill Sans MT"/>
              </a:rPr>
              <a:t>E-series SSM Guide</a:t>
            </a:r>
            <a:endParaRPr dirty="0">
              <a:latin typeface="Georgia" panose="02040502050405020303" pitchFamily="18" charset="0"/>
              <a:cs typeface="Gill Sans MT"/>
            </a:endParaRPr>
          </a:p>
        </p:txBody>
      </p:sp>
      <p:grpSp>
        <p:nvGrpSpPr>
          <p:cNvPr id="4" name="Group 3">
            <a:extLst>
              <a:ext uri="{FF2B5EF4-FFF2-40B4-BE49-F238E27FC236}">
                <a16:creationId xmlns:a16="http://schemas.microsoft.com/office/drawing/2014/main" id="{7672F79B-E27E-5917-6C41-EEB31CC1933C}"/>
              </a:ext>
            </a:extLst>
          </p:cNvPr>
          <p:cNvGrpSpPr/>
          <p:nvPr/>
        </p:nvGrpSpPr>
        <p:grpSpPr>
          <a:xfrm>
            <a:off x="539552" y="1131590"/>
            <a:ext cx="2713109" cy="3454226"/>
            <a:chOff x="643967" y="537855"/>
            <a:chExt cx="2713109" cy="3454226"/>
          </a:xfrm>
        </p:grpSpPr>
        <p:sp>
          <p:nvSpPr>
            <p:cNvPr id="5" name="object 43">
              <a:extLst>
                <a:ext uri="{FF2B5EF4-FFF2-40B4-BE49-F238E27FC236}">
                  <a16:creationId xmlns:a16="http://schemas.microsoft.com/office/drawing/2014/main" id="{F3A41270-1A72-6327-B60A-CD30E64852E6}"/>
                </a:ext>
              </a:extLst>
            </p:cNvPr>
            <p:cNvSpPr/>
            <p:nvPr/>
          </p:nvSpPr>
          <p:spPr>
            <a:xfrm>
              <a:off x="643967" y="3737319"/>
              <a:ext cx="165608" cy="165608"/>
            </a:xfrm>
            <a:custGeom>
              <a:avLst/>
              <a:gdLst/>
              <a:ahLst/>
              <a:cxnLst/>
              <a:rect l="l" t="t" r="r" b="b"/>
              <a:pathLst>
                <a:path w="165608" h="165608">
                  <a:moveTo>
                    <a:pt x="82803" y="165608"/>
                  </a:moveTo>
                  <a:lnTo>
                    <a:pt x="97341" y="164336"/>
                  </a:lnTo>
                  <a:lnTo>
                    <a:pt x="111050" y="160665"/>
                  </a:lnTo>
                  <a:lnTo>
                    <a:pt x="123713" y="154813"/>
                  </a:lnTo>
                  <a:lnTo>
                    <a:pt x="135112" y="146998"/>
                  </a:lnTo>
                  <a:lnTo>
                    <a:pt x="145030" y="137435"/>
                  </a:lnTo>
                  <a:lnTo>
                    <a:pt x="153250" y="126344"/>
                  </a:lnTo>
                  <a:lnTo>
                    <a:pt x="159554" y="113942"/>
                  </a:lnTo>
                  <a:lnTo>
                    <a:pt x="163724" y="100445"/>
                  </a:lnTo>
                  <a:lnTo>
                    <a:pt x="165544" y="86072"/>
                  </a:lnTo>
                  <a:lnTo>
                    <a:pt x="165607" y="82804"/>
                  </a:lnTo>
                  <a:lnTo>
                    <a:pt x="164336" y="68266"/>
                  </a:lnTo>
                  <a:lnTo>
                    <a:pt x="160665" y="54557"/>
                  </a:lnTo>
                  <a:lnTo>
                    <a:pt x="154813" y="41894"/>
                  </a:lnTo>
                  <a:lnTo>
                    <a:pt x="146998" y="30495"/>
                  </a:lnTo>
                  <a:lnTo>
                    <a:pt x="137435" y="20577"/>
                  </a:lnTo>
                  <a:lnTo>
                    <a:pt x="126344" y="12357"/>
                  </a:lnTo>
                  <a:lnTo>
                    <a:pt x="113942" y="6053"/>
                  </a:lnTo>
                  <a:lnTo>
                    <a:pt x="100445" y="1883"/>
                  </a:lnTo>
                  <a:lnTo>
                    <a:pt x="86072" y="63"/>
                  </a:lnTo>
                  <a:lnTo>
                    <a:pt x="82803" y="0"/>
                  </a:lnTo>
                  <a:lnTo>
                    <a:pt x="68266" y="1271"/>
                  </a:lnTo>
                  <a:lnTo>
                    <a:pt x="54557" y="4942"/>
                  </a:lnTo>
                  <a:lnTo>
                    <a:pt x="41894" y="10794"/>
                  </a:lnTo>
                  <a:lnTo>
                    <a:pt x="30495" y="18609"/>
                  </a:lnTo>
                  <a:lnTo>
                    <a:pt x="20577" y="28172"/>
                  </a:lnTo>
                  <a:lnTo>
                    <a:pt x="12357" y="39263"/>
                  </a:lnTo>
                  <a:lnTo>
                    <a:pt x="6053" y="51665"/>
                  </a:lnTo>
                  <a:lnTo>
                    <a:pt x="1883" y="65162"/>
                  </a:lnTo>
                  <a:lnTo>
                    <a:pt x="63" y="79535"/>
                  </a:lnTo>
                  <a:lnTo>
                    <a:pt x="0" y="82804"/>
                  </a:lnTo>
                  <a:lnTo>
                    <a:pt x="1271" y="97341"/>
                  </a:lnTo>
                  <a:lnTo>
                    <a:pt x="4942" y="111050"/>
                  </a:lnTo>
                  <a:lnTo>
                    <a:pt x="10794" y="123713"/>
                  </a:lnTo>
                  <a:lnTo>
                    <a:pt x="18609" y="135112"/>
                  </a:lnTo>
                  <a:lnTo>
                    <a:pt x="28172" y="145030"/>
                  </a:lnTo>
                  <a:lnTo>
                    <a:pt x="39263" y="153250"/>
                  </a:lnTo>
                  <a:lnTo>
                    <a:pt x="51665" y="159554"/>
                  </a:lnTo>
                  <a:lnTo>
                    <a:pt x="65162" y="163724"/>
                  </a:lnTo>
                  <a:lnTo>
                    <a:pt x="79535" y="165544"/>
                  </a:lnTo>
                  <a:lnTo>
                    <a:pt x="82803" y="165608"/>
                  </a:lnTo>
                  <a:close/>
                </a:path>
              </a:pathLst>
            </a:custGeom>
            <a:solidFill>
              <a:srgbClr val="FDFDFD"/>
            </a:solidFill>
          </p:spPr>
          <p:txBody>
            <a:bodyPr wrap="square" lIns="0" tIns="0" rIns="0" bIns="0" rtlCol="0">
              <a:noAutofit/>
            </a:bodyPr>
            <a:lstStyle/>
            <a:p>
              <a:endParaRPr dirty="0"/>
            </a:p>
          </p:txBody>
        </p:sp>
        <p:sp>
          <p:nvSpPr>
            <p:cNvPr id="6" name="object 44">
              <a:extLst>
                <a:ext uri="{FF2B5EF4-FFF2-40B4-BE49-F238E27FC236}">
                  <a16:creationId xmlns:a16="http://schemas.microsoft.com/office/drawing/2014/main" id="{340C4528-A1B2-1318-10F5-CB447F23151E}"/>
                </a:ext>
              </a:extLst>
            </p:cNvPr>
            <p:cNvSpPr/>
            <p:nvPr/>
          </p:nvSpPr>
          <p:spPr>
            <a:xfrm>
              <a:off x="643967" y="3737319"/>
              <a:ext cx="165608" cy="165608"/>
            </a:xfrm>
            <a:custGeom>
              <a:avLst/>
              <a:gdLst/>
              <a:ahLst/>
              <a:cxnLst/>
              <a:rect l="l" t="t" r="r" b="b"/>
              <a:pathLst>
                <a:path w="165608" h="165608">
                  <a:moveTo>
                    <a:pt x="82803" y="165608"/>
                  </a:moveTo>
                  <a:lnTo>
                    <a:pt x="97341" y="164336"/>
                  </a:lnTo>
                  <a:lnTo>
                    <a:pt x="111050" y="160665"/>
                  </a:lnTo>
                  <a:lnTo>
                    <a:pt x="123713" y="154813"/>
                  </a:lnTo>
                  <a:lnTo>
                    <a:pt x="135112" y="146998"/>
                  </a:lnTo>
                  <a:lnTo>
                    <a:pt x="145030" y="137435"/>
                  </a:lnTo>
                  <a:lnTo>
                    <a:pt x="153250" y="126344"/>
                  </a:lnTo>
                  <a:lnTo>
                    <a:pt x="159554" y="113942"/>
                  </a:lnTo>
                  <a:lnTo>
                    <a:pt x="163724" y="100445"/>
                  </a:lnTo>
                  <a:lnTo>
                    <a:pt x="165544" y="86072"/>
                  </a:lnTo>
                  <a:lnTo>
                    <a:pt x="165607" y="82804"/>
                  </a:lnTo>
                  <a:lnTo>
                    <a:pt x="164336" y="68266"/>
                  </a:lnTo>
                  <a:lnTo>
                    <a:pt x="160665" y="54557"/>
                  </a:lnTo>
                  <a:lnTo>
                    <a:pt x="154813" y="41894"/>
                  </a:lnTo>
                  <a:lnTo>
                    <a:pt x="146998" y="30495"/>
                  </a:lnTo>
                  <a:lnTo>
                    <a:pt x="137435" y="20577"/>
                  </a:lnTo>
                  <a:lnTo>
                    <a:pt x="126344" y="12357"/>
                  </a:lnTo>
                  <a:lnTo>
                    <a:pt x="113942" y="6053"/>
                  </a:lnTo>
                  <a:lnTo>
                    <a:pt x="100445" y="1883"/>
                  </a:lnTo>
                  <a:lnTo>
                    <a:pt x="86072" y="63"/>
                  </a:lnTo>
                  <a:lnTo>
                    <a:pt x="82803" y="0"/>
                  </a:lnTo>
                  <a:lnTo>
                    <a:pt x="68266" y="1271"/>
                  </a:lnTo>
                  <a:lnTo>
                    <a:pt x="54557" y="4942"/>
                  </a:lnTo>
                  <a:lnTo>
                    <a:pt x="41894" y="10794"/>
                  </a:lnTo>
                  <a:lnTo>
                    <a:pt x="30495" y="18609"/>
                  </a:lnTo>
                  <a:lnTo>
                    <a:pt x="20577" y="28172"/>
                  </a:lnTo>
                  <a:lnTo>
                    <a:pt x="12357" y="39263"/>
                  </a:lnTo>
                  <a:lnTo>
                    <a:pt x="6053" y="51665"/>
                  </a:lnTo>
                  <a:lnTo>
                    <a:pt x="1883" y="65162"/>
                  </a:lnTo>
                  <a:lnTo>
                    <a:pt x="63" y="79535"/>
                  </a:lnTo>
                  <a:lnTo>
                    <a:pt x="0" y="82804"/>
                  </a:lnTo>
                  <a:lnTo>
                    <a:pt x="1271" y="97341"/>
                  </a:lnTo>
                  <a:lnTo>
                    <a:pt x="4942" y="111050"/>
                  </a:lnTo>
                  <a:lnTo>
                    <a:pt x="10794" y="123713"/>
                  </a:lnTo>
                  <a:lnTo>
                    <a:pt x="18609" y="135112"/>
                  </a:lnTo>
                  <a:lnTo>
                    <a:pt x="28172" y="145030"/>
                  </a:lnTo>
                  <a:lnTo>
                    <a:pt x="39263" y="153250"/>
                  </a:lnTo>
                  <a:lnTo>
                    <a:pt x="51665" y="159554"/>
                  </a:lnTo>
                  <a:lnTo>
                    <a:pt x="65162" y="163724"/>
                  </a:lnTo>
                  <a:lnTo>
                    <a:pt x="79535" y="165544"/>
                  </a:lnTo>
                  <a:lnTo>
                    <a:pt x="82803" y="165608"/>
                  </a:lnTo>
                  <a:close/>
                </a:path>
              </a:pathLst>
            </a:custGeom>
            <a:ln w="12700">
              <a:solidFill>
                <a:srgbClr val="363435"/>
              </a:solidFill>
            </a:ln>
          </p:spPr>
          <p:txBody>
            <a:bodyPr wrap="square" lIns="0" tIns="0" rIns="0" bIns="0" rtlCol="0">
              <a:noAutofit/>
            </a:bodyPr>
            <a:lstStyle/>
            <a:p>
              <a:endParaRPr dirty="0"/>
            </a:p>
          </p:txBody>
        </p:sp>
        <p:sp>
          <p:nvSpPr>
            <p:cNvPr id="8" name="object 41">
              <a:extLst>
                <a:ext uri="{FF2B5EF4-FFF2-40B4-BE49-F238E27FC236}">
                  <a16:creationId xmlns:a16="http://schemas.microsoft.com/office/drawing/2014/main" id="{962639DD-56FC-BA26-2310-1F4825A3CC8F}"/>
                </a:ext>
              </a:extLst>
            </p:cNvPr>
            <p:cNvSpPr/>
            <p:nvPr/>
          </p:nvSpPr>
          <p:spPr>
            <a:xfrm>
              <a:off x="3186450" y="3737319"/>
              <a:ext cx="165608" cy="165608"/>
            </a:xfrm>
            <a:custGeom>
              <a:avLst/>
              <a:gdLst/>
              <a:ahLst/>
              <a:cxnLst/>
              <a:rect l="l" t="t" r="r" b="b"/>
              <a:pathLst>
                <a:path w="165607" h="165608">
                  <a:moveTo>
                    <a:pt x="82804" y="165608"/>
                  </a:moveTo>
                  <a:lnTo>
                    <a:pt x="97341" y="164336"/>
                  </a:lnTo>
                  <a:lnTo>
                    <a:pt x="111050" y="160665"/>
                  </a:lnTo>
                  <a:lnTo>
                    <a:pt x="123713" y="154813"/>
                  </a:lnTo>
                  <a:lnTo>
                    <a:pt x="135112" y="146998"/>
                  </a:lnTo>
                  <a:lnTo>
                    <a:pt x="145030" y="137435"/>
                  </a:lnTo>
                  <a:lnTo>
                    <a:pt x="153250" y="126344"/>
                  </a:lnTo>
                  <a:lnTo>
                    <a:pt x="159554" y="113942"/>
                  </a:lnTo>
                  <a:lnTo>
                    <a:pt x="163724" y="100445"/>
                  </a:lnTo>
                  <a:lnTo>
                    <a:pt x="165544" y="86072"/>
                  </a:lnTo>
                  <a:lnTo>
                    <a:pt x="165608" y="82804"/>
                  </a:lnTo>
                  <a:lnTo>
                    <a:pt x="164336" y="68266"/>
                  </a:lnTo>
                  <a:lnTo>
                    <a:pt x="160665" y="54557"/>
                  </a:lnTo>
                  <a:lnTo>
                    <a:pt x="154813" y="41894"/>
                  </a:lnTo>
                  <a:lnTo>
                    <a:pt x="146998" y="30495"/>
                  </a:lnTo>
                  <a:lnTo>
                    <a:pt x="137435" y="20577"/>
                  </a:lnTo>
                  <a:lnTo>
                    <a:pt x="126344" y="12357"/>
                  </a:lnTo>
                  <a:lnTo>
                    <a:pt x="113942" y="6053"/>
                  </a:lnTo>
                  <a:lnTo>
                    <a:pt x="100445" y="1883"/>
                  </a:lnTo>
                  <a:lnTo>
                    <a:pt x="86072" y="63"/>
                  </a:lnTo>
                  <a:lnTo>
                    <a:pt x="82804" y="0"/>
                  </a:lnTo>
                  <a:lnTo>
                    <a:pt x="68266" y="1271"/>
                  </a:lnTo>
                  <a:lnTo>
                    <a:pt x="54557" y="4942"/>
                  </a:lnTo>
                  <a:lnTo>
                    <a:pt x="41894" y="10794"/>
                  </a:lnTo>
                  <a:lnTo>
                    <a:pt x="30495" y="18609"/>
                  </a:lnTo>
                  <a:lnTo>
                    <a:pt x="20577" y="28172"/>
                  </a:lnTo>
                  <a:lnTo>
                    <a:pt x="12357" y="39263"/>
                  </a:lnTo>
                  <a:lnTo>
                    <a:pt x="6053" y="51665"/>
                  </a:lnTo>
                  <a:lnTo>
                    <a:pt x="1883" y="65162"/>
                  </a:lnTo>
                  <a:lnTo>
                    <a:pt x="63" y="79535"/>
                  </a:lnTo>
                  <a:lnTo>
                    <a:pt x="0" y="82804"/>
                  </a:lnTo>
                  <a:lnTo>
                    <a:pt x="1271" y="97341"/>
                  </a:lnTo>
                  <a:lnTo>
                    <a:pt x="4942" y="111050"/>
                  </a:lnTo>
                  <a:lnTo>
                    <a:pt x="10794" y="123713"/>
                  </a:lnTo>
                  <a:lnTo>
                    <a:pt x="18609" y="135112"/>
                  </a:lnTo>
                  <a:lnTo>
                    <a:pt x="28172" y="145030"/>
                  </a:lnTo>
                  <a:lnTo>
                    <a:pt x="39263" y="153250"/>
                  </a:lnTo>
                  <a:lnTo>
                    <a:pt x="51665" y="159554"/>
                  </a:lnTo>
                  <a:lnTo>
                    <a:pt x="65162" y="163724"/>
                  </a:lnTo>
                  <a:lnTo>
                    <a:pt x="79535" y="165544"/>
                  </a:lnTo>
                  <a:lnTo>
                    <a:pt x="82804" y="165608"/>
                  </a:lnTo>
                  <a:close/>
                </a:path>
              </a:pathLst>
            </a:custGeom>
            <a:solidFill>
              <a:srgbClr val="FDFDFD"/>
            </a:solidFill>
          </p:spPr>
          <p:txBody>
            <a:bodyPr wrap="square" lIns="0" tIns="0" rIns="0" bIns="0" rtlCol="0">
              <a:noAutofit/>
            </a:bodyPr>
            <a:lstStyle/>
            <a:p>
              <a:endParaRPr dirty="0"/>
            </a:p>
          </p:txBody>
        </p:sp>
        <p:sp>
          <p:nvSpPr>
            <p:cNvPr id="9" name="object 42">
              <a:extLst>
                <a:ext uri="{FF2B5EF4-FFF2-40B4-BE49-F238E27FC236}">
                  <a16:creationId xmlns:a16="http://schemas.microsoft.com/office/drawing/2014/main" id="{949E43E4-82F0-DB23-C4CF-33DC85A8718E}"/>
                </a:ext>
              </a:extLst>
            </p:cNvPr>
            <p:cNvSpPr/>
            <p:nvPr/>
          </p:nvSpPr>
          <p:spPr>
            <a:xfrm>
              <a:off x="3186450" y="3737319"/>
              <a:ext cx="165608" cy="165608"/>
            </a:xfrm>
            <a:custGeom>
              <a:avLst/>
              <a:gdLst/>
              <a:ahLst/>
              <a:cxnLst/>
              <a:rect l="l" t="t" r="r" b="b"/>
              <a:pathLst>
                <a:path w="165607" h="165608">
                  <a:moveTo>
                    <a:pt x="82804" y="165608"/>
                  </a:moveTo>
                  <a:lnTo>
                    <a:pt x="97341" y="164336"/>
                  </a:lnTo>
                  <a:lnTo>
                    <a:pt x="111050" y="160665"/>
                  </a:lnTo>
                  <a:lnTo>
                    <a:pt x="123713" y="154813"/>
                  </a:lnTo>
                  <a:lnTo>
                    <a:pt x="135112" y="146998"/>
                  </a:lnTo>
                  <a:lnTo>
                    <a:pt x="145030" y="137435"/>
                  </a:lnTo>
                  <a:lnTo>
                    <a:pt x="153250" y="126344"/>
                  </a:lnTo>
                  <a:lnTo>
                    <a:pt x="159554" y="113942"/>
                  </a:lnTo>
                  <a:lnTo>
                    <a:pt x="163724" y="100445"/>
                  </a:lnTo>
                  <a:lnTo>
                    <a:pt x="165544" y="86072"/>
                  </a:lnTo>
                  <a:lnTo>
                    <a:pt x="165608" y="82804"/>
                  </a:lnTo>
                  <a:lnTo>
                    <a:pt x="164336" y="68266"/>
                  </a:lnTo>
                  <a:lnTo>
                    <a:pt x="160665" y="54557"/>
                  </a:lnTo>
                  <a:lnTo>
                    <a:pt x="154813" y="41894"/>
                  </a:lnTo>
                  <a:lnTo>
                    <a:pt x="146998" y="30495"/>
                  </a:lnTo>
                  <a:lnTo>
                    <a:pt x="137435" y="20577"/>
                  </a:lnTo>
                  <a:lnTo>
                    <a:pt x="126344" y="12357"/>
                  </a:lnTo>
                  <a:lnTo>
                    <a:pt x="113942" y="6053"/>
                  </a:lnTo>
                  <a:lnTo>
                    <a:pt x="100445" y="1883"/>
                  </a:lnTo>
                  <a:lnTo>
                    <a:pt x="86072" y="63"/>
                  </a:lnTo>
                  <a:lnTo>
                    <a:pt x="82804" y="0"/>
                  </a:lnTo>
                  <a:lnTo>
                    <a:pt x="68266" y="1271"/>
                  </a:lnTo>
                  <a:lnTo>
                    <a:pt x="54557" y="4942"/>
                  </a:lnTo>
                  <a:lnTo>
                    <a:pt x="41894" y="10794"/>
                  </a:lnTo>
                  <a:lnTo>
                    <a:pt x="30495" y="18609"/>
                  </a:lnTo>
                  <a:lnTo>
                    <a:pt x="20577" y="28172"/>
                  </a:lnTo>
                  <a:lnTo>
                    <a:pt x="12357" y="39263"/>
                  </a:lnTo>
                  <a:lnTo>
                    <a:pt x="6053" y="51665"/>
                  </a:lnTo>
                  <a:lnTo>
                    <a:pt x="1883" y="65162"/>
                  </a:lnTo>
                  <a:lnTo>
                    <a:pt x="63" y="79535"/>
                  </a:lnTo>
                  <a:lnTo>
                    <a:pt x="0" y="82804"/>
                  </a:lnTo>
                  <a:lnTo>
                    <a:pt x="1271" y="97341"/>
                  </a:lnTo>
                  <a:lnTo>
                    <a:pt x="4942" y="111050"/>
                  </a:lnTo>
                  <a:lnTo>
                    <a:pt x="10794" y="123713"/>
                  </a:lnTo>
                  <a:lnTo>
                    <a:pt x="18609" y="135112"/>
                  </a:lnTo>
                  <a:lnTo>
                    <a:pt x="28172" y="145030"/>
                  </a:lnTo>
                  <a:lnTo>
                    <a:pt x="39263" y="153250"/>
                  </a:lnTo>
                  <a:lnTo>
                    <a:pt x="51665" y="159554"/>
                  </a:lnTo>
                  <a:lnTo>
                    <a:pt x="65162" y="163724"/>
                  </a:lnTo>
                  <a:lnTo>
                    <a:pt x="79535" y="165544"/>
                  </a:lnTo>
                  <a:lnTo>
                    <a:pt x="82804" y="165608"/>
                  </a:lnTo>
                  <a:close/>
                </a:path>
              </a:pathLst>
            </a:custGeom>
            <a:ln w="12700">
              <a:solidFill>
                <a:srgbClr val="363435"/>
              </a:solidFill>
            </a:ln>
          </p:spPr>
          <p:txBody>
            <a:bodyPr wrap="square" lIns="0" tIns="0" rIns="0" bIns="0" rtlCol="0">
              <a:noAutofit/>
            </a:bodyPr>
            <a:lstStyle/>
            <a:p>
              <a:endParaRPr dirty="0"/>
            </a:p>
          </p:txBody>
        </p:sp>
        <p:sp>
          <p:nvSpPr>
            <p:cNvPr id="10" name="object 39">
              <a:extLst>
                <a:ext uri="{FF2B5EF4-FFF2-40B4-BE49-F238E27FC236}">
                  <a16:creationId xmlns:a16="http://schemas.microsoft.com/office/drawing/2014/main" id="{74623CBE-6295-58EC-CAD7-5DD62AD89B30}"/>
                </a:ext>
              </a:extLst>
            </p:cNvPr>
            <p:cNvSpPr/>
            <p:nvPr/>
          </p:nvSpPr>
          <p:spPr>
            <a:xfrm>
              <a:off x="3186449" y="2148814"/>
              <a:ext cx="165608" cy="165608"/>
            </a:xfrm>
            <a:custGeom>
              <a:avLst/>
              <a:gdLst/>
              <a:ahLst/>
              <a:cxnLst/>
              <a:rect l="l" t="t" r="r" b="b"/>
              <a:pathLst>
                <a:path w="165607" h="165607">
                  <a:moveTo>
                    <a:pt x="82804" y="165607"/>
                  </a:moveTo>
                  <a:lnTo>
                    <a:pt x="97341" y="164336"/>
                  </a:lnTo>
                  <a:lnTo>
                    <a:pt x="111050" y="160665"/>
                  </a:lnTo>
                  <a:lnTo>
                    <a:pt x="123713" y="154813"/>
                  </a:lnTo>
                  <a:lnTo>
                    <a:pt x="135112" y="146998"/>
                  </a:lnTo>
                  <a:lnTo>
                    <a:pt x="145030" y="137435"/>
                  </a:lnTo>
                  <a:lnTo>
                    <a:pt x="153250" y="126344"/>
                  </a:lnTo>
                  <a:lnTo>
                    <a:pt x="159554" y="113942"/>
                  </a:lnTo>
                  <a:lnTo>
                    <a:pt x="163724" y="100445"/>
                  </a:lnTo>
                  <a:lnTo>
                    <a:pt x="165544" y="86072"/>
                  </a:lnTo>
                  <a:lnTo>
                    <a:pt x="165608" y="82803"/>
                  </a:lnTo>
                  <a:lnTo>
                    <a:pt x="164336" y="68266"/>
                  </a:lnTo>
                  <a:lnTo>
                    <a:pt x="160665" y="54557"/>
                  </a:lnTo>
                  <a:lnTo>
                    <a:pt x="154813" y="41894"/>
                  </a:lnTo>
                  <a:lnTo>
                    <a:pt x="146998" y="30495"/>
                  </a:lnTo>
                  <a:lnTo>
                    <a:pt x="137435" y="20577"/>
                  </a:lnTo>
                  <a:lnTo>
                    <a:pt x="126344" y="12357"/>
                  </a:lnTo>
                  <a:lnTo>
                    <a:pt x="113942" y="6053"/>
                  </a:lnTo>
                  <a:lnTo>
                    <a:pt x="100445" y="1883"/>
                  </a:lnTo>
                  <a:lnTo>
                    <a:pt x="86072" y="63"/>
                  </a:lnTo>
                  <a:lnTo>
                    <a:pt x="82804" y="0"/>
                  </a:lnTo>
                  <a:lnTo>
                    <a:pt x="68266" y="1271"/>
                  </a:lnTo>
                  <a:lnTo>
                    <a:pt x="54557" y="4942"/>
                  </a:lnTo>
                  <a:lnTo>
                    <a:pt x="41894" y="10794"/>
                  </a:lnTo>
                  <a:lnTo>
                    <a:pt x="30495" y="18609"/>
                  </a:lnTo>
                  <a:lnTo>
                    <a:pt x="20577" y="28172"/>
                  </a:lnTo>
                  <a:lnTo>
                    <a:pt x="12357" y="39263"/>
                  </a:lnTo>
                  <a:lnTo>
                    <a:pt x="6053" y="51665"/>
                  </a:lnTo>
                  <a:lnTo>
                    <a:pt x="1883" y="65162"/>
                  </a:lnTo>
                  <a:lnTo>
                    <a:pt x="63" y="79535"/>
                  </a:lnTo>
                  <a:lnTo>
                    <a:pt x="0" y="82803"/>
                  </a:lnTo>
                  <a:lnTo>
                    <a:pt x="1271" y="97341"/>
                  </a:lnTo>
                  <a:lnTo>
                    <a:pt x="4942" y="111050"/>
                  </a:lnTo>
                  <a:lnTo>
                    <a:pt x="10794" y="123713"/>
                  </a:lnTo>
                  <a:lnTo>
                    <a:pt x="18609" y="135112"/>
                  </a:lnTo>
                  <a:lnTo>
                    <a:pt x="28172" y="145030"/>
                  </a:lnTo>
                  <a:lnTo>
                    <a:pt x="39263" y="153250"/>
                  </a:lnTo>
                  <a:lnTo>
                    <a:pt x="51665" y="159554"/>
                  </a:lnTo>
                  <a:lnTo>
                    <a:pt x="65162" y="163724"/>
                  </a:lnTo>
                  <a:lnTo>
                    <a:pt x="79535" y="165544"/>
                  </a:lnTo>
                  <a:lnTo>
                    <a:pt x="82804" y="165607"/>
                  </a:lnTo>
                  <a:close/>
                </a:path>
              </a:pathLst>
            </a:custGeom>
            <a:solidFill>
              <a:srgbClr val="FDFDFD"/>
            </a:solidFill>
          </p:spPr>
          <p:txBody>
            <a:bodyPr wrap="square" lIns="0" tIns="0" rIns="0" bIns="0" rtlCol="0">
              <a:noAutofit/>
            </a:bodyPr>
            <a:lstStyle/>
            <a:p>
              <a:endParaRPr dirty="0"/>
            </a:p>
          </p:txBody>
        </p:sp>
        <p:sp>
          <p:nvSpPr>
            <p:cNvPr id="11" name="object 40">
              <a:extLst>
                <a:ext uri="{FF2B5EF4-FFF2-40B4-BE49-F238E27FC236}">
                  <a16:creationId xmlns:a16="http://schemas.microsoft.com/office/drawing/2014/main" id="{0834E8E1-83D7-BC95-CA15-66CE9D41989B}"/>
                </a:ext>
              </a:extLst>
            </p:cNvPr>
            <p:cNvSpPr/>
            <p:nvPr/>
          </p:nvSpPr>
          <p:spPr>
            <a:xfrm>
              <a:off x="3186449" y="2148814"/>
              <a:ext cx="165608" cy="165608"/>
            </a:xfrm>
            <a:custGeom>
              <a:avLst/>
              <a:gdLst/>
              <a:ahLst/>
              <a:cxnLst/>
              <a:rect l="l" t="t" r="r" b="b"/>
              <a:pathLst>
                <a:path w="165607" h="165607">
                  <a:moveTo>
                    <a:pt x="82804" y="165607"/>
                  </a:moveTo>
                  <a:lnTo>
                    <a:pt x="97341" y="164336"/>
                  </a:lnTo>
                  <a:lnTo>
                    <a:pt x="111050" y="160665"/>
                  </a:lnTo>
                  <a:lnTo>
                    <a:pt x="123713" y="154813"/>
                  </a:lnTo>
                  <a:lnTo>
                    <a:pt x="135112" y="146998"/>
                  </a:lnTo>
                  <a:lnTo>
                    <a:pt x="145030" y="137435"/>
                  </a:lnTo>
                  <a:lnTo>
                    <a:pt x="153250" y="126344"/>
                  </a:lnTo>
                  <a:lnTo>
                    <a:pt x="159554" y="113942"/>
                  </a:lnTo>
                  <a:lnTo>
                    <a:pt x="163724" y="100445"/>
                  </a:lnTo>
                  <a:lnTo>
                    <a:pt x="165544" y="86072"/>
                  </a:lnTo>
                  <a:lnTo>
                    <a:pt x="165608" y="82803"/>
                  </a:lnTo>
                  <a:lnTo>
                    <a:pt x="164336" y="68266"/>
                  </a:lnTo>
                  <a:lnTo>
                    <a:pt x="160665" y="54557"/>
                  </a:lnTo>
                  <a:lnTo>
                    <a:pt x="154813" y="41894"/>
                  </a:lnTo>
                  <a:lnTo>
                    <a:pt x="146998" y="30495"/>
                  </a:lnTo>
                  <a:lnTo>
                    <a:pt x="137435" y="20577"/>
                  </a:lnTo>
                  <a:lnTo>
                    <a:pt x="126344" y="12357"/>
                  </a:lnTo>
                  <a:lnTo>
                    <a:pt x="113942" y="6053"/>
                  </a:lnTo>
                  <a:lnTo>
                    <a:pt x="100445" y="1883"/>
                  </a:lnTo>
                  <a:lnTo>
                    <a:pt x="86072" y="63"/>
                  </a:lnTo>
                  <a:lnTo>
                    <a:pt x="82804" y="0"/>
                  </a:lnTo>
                  <a:lnTo>
                    <a:pt x="68266" y="1271"/>
                  </a:lnTo>
                  <a:lnTo>
                    <a:pt x="54557" y="4942"/>
                  </a:lnTo>
                  <a:lnTo>
                    <a:pt x="41894" y="10794"/>
                  </a:lnTo>
                  <a:lnTo>
                    <a:pt x="30495" y="18609"/>
                  </a:lnTo>
                  <a:lnTo>
                    <a:pt x="20577" y="28172"/>
                  </a:lnTo>
                  <a:lnTo>
                    <a:pt x="12357" y="39263"/>
                  </a:lnTo>
                  <a:lnTo>
                    <a:pt x="6053" y="51665"/>
                  </a:lnTo>
                  <a:lnTo>
                    <a:pt x="1883" y="65162"/>
                  </a:lnTo>
                  <a:lnTo>
                    <a:pt x="63" y="79535"/>
                  </a:lnTo>
                  <a:lnTo>
                    <a:pt x="0" y="82803"/>
                  </a:lnTo>
                  <a:lnTo>
                    <a:pt x="1271" y="97341"/>
                  </a:lnTo>
                  <a:lnTo>
                    <a:pt x="4942" y="111050"/>
                  </a:lnTo>
                  <a:lnTo>
                    <a:pt x="10794" y="123713"/>
                  </a:lnTo>
                  <a:lnTo>
                    <a:pt x="18609" y="135112"/>
                  </a:lnTo>
                  <a:lnTo>
                    <a:pt x="28172" y="145030"/>
                  </a:lnTo>
                  <a:lnTo>
                    <a:pt x="39263" y="153250"/>
                  </a:lnTo>
                  <a:lnTo>
                    <a:pt x="51665" y="159554"/>
                  </a:lnTo>
                  <a:lnTo>
                    <a:pt x="65162" y="163724"/>
                  </a:lnTo>
                  <a:lnTo>
                    <a:pt x="79535" y="165544"/>
                  </a:lnTo>
                  <a:lnTo>
                    <a:pt x="82804" y="165607"/>
                  </a:lnTo>
                  <a:close/>
                </a:path>
              </a:pathLst>
            </a:custGeom>
            <a:ln w="12700">
              <a:solidFill>
                <a:srgbClr val="363435"/>
              </a:solidFill>
            </a:ln>
          </p:spPr>
          <p:txBody>
            <a:bodyPr wrap="square" lIns="0" tIns="0" rIns="0" bIns="0" rtlCol="0">
              <a:noAutofit/>
            </a:bodyPr>
            <a:lstStyle/>
            <a:p>
              <a:endParaRPr dirty="0"/>
            </a:p>
          </p:txBody>
        </p:sp>
        <p:sp>
          <p:nvSpPr>
            <p:cNvPr id="12" name="object 22">
              <a:extLst>
                <a:ext uri="{FF2B5EF4-FFF2-40B4-BE49-F238E27FC236}">
                  <a16:creationId xmlns:a16="http://schemas.microsoft.com/office/drawing/2014/main" id="{D27220F4-B525-172E-E2A3-4C52112A115E}"/>
                </a:ext>
              </a:extLst>
            </p:cNvPr>
            <p:cNvSpPr/>
            <p:nvPr/>
          </p:nvSpPr>
          <p:spPr>
            <a:xfrm>
              <a:off x="989999" y="834963"/>
              <a:ext cx="1941257" cy="2830307"/>
            </a:xfrm>
            <a:prstGeom prst="rect">
              <a:avLst/>
            </a:prstGeom>
            <a:blipFill>
              <a:blip r:embed="rId2" cstate="print"/>
              <a:stretch>
                <a:fillRect/>
              </a:stretch>
            </a:blipFill>
          </p:spPr>
          <p:txBody>
            <a:bodyPr wrap="square" lIns="0" tIns="0" rIns="0" bIns="0" rtlCol="0">
              <a:noAutofit/>
            </a:bodyPr>
            <a:lstStyle/>
            <a:p>
              <a:endParaRPr dirty="0"/>
            </a:p>
          </p:txBody>
        </p:sp>
        <p:sp>
          <p:nvSpPr>
            <p:cNvPr id="13" name="object 23">
              <a:extLst>
                <a:ext uri="{FF2B5EF4-FFF2-40B4-BE49-F238E27FC236}">
                  <a16:creationId xmlns:a16="http://schemas.microsoft.com/office/drawing/2014/main" id="{103072C4-5960-5CD0-CA5D-DE6F7A7B2D3A}"/>
                </a:ext>
              </a:extLst>
            </p:cNvPr>
            <p:cNvSpPr/>
            <p:nvPr/>
          </p:nvSpPr>
          <p:spPr>
            <a:xfrm>
              <a:off x="773631" y="800783"/>
              <a:ext cx="469645" cy="547547"/>
            </a:xfrm>
            <a:custGeom>
              <a:avLst/>
              <a:gdLst/>
              <a:ahLst/>
              <a:cxnLst/>
              <a:rect l="l" t="t" r="r" b="b"/>
              <a:pathLst>
                <a:path w="469645" h="547547">
                  <a:moveTo>
                    <a:pt x="469645" y="547547"/>
                  </a:moveTo>
                  <a:lnTo>
                    <a:pt x="0" y="0"/>
                  </a:lnTo>
                </a:path>
              </a:pathLst>
            </a:custGeom>
            <a:ln w="5587">
              <a:solidFill>
                <a:srgbClr val="BCBEC0"/>
              </a:solidFill>
            </a:ln>
          </p:spPr>
          <p:txBody>
            <a:bodyPr wrap="square" lIns="0" tIns="0" rIns="0" bIns="0" rtlCol="0">
              <a:noAutofit/>
            </a:bodyPr>
            <a:lstStyle/>
            <a:p>
              <a:endParaRPr dirty="0"/>
            </a:p>
          </p:txBody>
        </p:sp>
        <p:sp>
          <p:nvSpPr>
            <p:cNvPr id="14" name="object 24">
              <a:extLst>
                <a:ext uri="{FF2B5EF4-FFF2-40B4-BE49-F238E27FC236}">
                  <a16:creationId xmlns:a16="http://schemas.microsoft.com/office/drawing/2014/main" id="{FD4C4F8E-ABBD-ED1A-1601-8515126AD34E}"/>
                </a:ext>
              </a:extLst>
            </p:cNvPr>
            <p:cNvSpPr/>
            <p:nvPr/>
          </p:nvSpPr>
          <p:spPr>
            <a:xfrm>
              <a:off x="1225885" y="1331649"/>
              <a:ext cx="39022" cy="39031"/>
            </a:xfrm>
            <a:custGeom>
              <a:avLst/>
              <a:gdLst/>
              <a:ahLst/>
              <a:cxnLst/>
              <a:rect l="l" t="t" r="r" b="b"/>
              <a:pathLst>
                <a:path w="39022" h="39031">
                  <a:moveTo>
                    <a:pt x="251" y="16123"/>
                  </a:moveTo>
                  <a:lnTo>
                    <a:pt x="0" y="20933"/>
                  </a:lnTo>
                  <a:lnTo>
                    <a:pt x="4917" y="32532"/>
                  </a:lnTo>
                  <a:lnTo>
                    <a:pt x="16126" y="38779"/>
                  </a:lnTo>
                  <a:lnTo>
                    <a:pt x="20923" y="39031"/>
                  </a:lnTo>
                  <a:lnTo>
                    <a:pt x="32520" y="34116"/>
                  </a:lnTo>
                  <a:lnTo>
                    <a:pt x="38770" y="22904"/>
                  </a:lnTo>
                  <a:lnTo>
                    <a:pt x="39022" y="18097"/>
                  </a:lnTo>
                  <a:lnTo>
                    <a:pt x="34109" y="6494"/>
                  </a:lnTo>
                  <a:lnTo>
                    <a:pt x="22908" y="248"/>
                  </a:lnTo>
                  <a:lnTo>
                    <a:pt x="18107" y="0"/>
                  </a:lnTo>
                  <a:lnTo>
                    <a:pt x="6500" y="4913"/>
                  </a:lnTo>
                  <a:lnTo>
                    <a:pt x="251" y="16123"/>
                  </a:lnTo>
                  <a:close/>
                </a:path>
              </a:pathLst>
            </a:custGeom>
            <a:solidFill>
              <a:srgbClr val="BCBEC0"/>
            </a:solidFill>
          </p:spPr>
          <p:txBody>
            <a:bodyPr wrap="square" lIns="0" tIns="0" rIns="0" bIns="0" rtlCol="0">
              <a:noAutofit/>
            </a:bodyPr>
            <a:lstStyle/>
            <a:p>
              <a:endParaRPr dirty="0"/>
            </a:p>
          </p:txBody>
        </p:sp>
        <p:sp>
          <p:nvSpPr>
            <p:cNvPr id="15" name="object 25">
              <a:extLst>
                <a:ext uri="{FF2B5EF4-FFF2-40B4-BE49-F238E27FC236}">
                  <a16:creationId xmlns:a16="http://schemas.microsoft.com/office/drawing/2014/main" id="{BA0BB769-317B-C1B0-46D4-5A2AF392CBBD}"/>
                </a:ext>
              </a:extLst>
            </p:cNvPr>
            <p:cNvSpPr/>
            <p:nvPr/>
          </p:nvSpPr>
          <p:spPr>
            <a:xfrm>
              <a:off x="2708335" y="800783"/>
              <a:ext cx="469645" cy="547547"/>
            </a:xfrm>
            <a:custGeom>
              <a:avLst/>
              <a:gdLst/>
              <a:ahLst/>
              <a:cxnLst/>
              <a:rect l="l" t="t" r="r" b="b"/>
              <a:pathLst>
                <a:path w="469645" h="547547">
                  <a:moveTo>
                    <a:pt x="0" y="547547"/>
                  </a:moveTo>
                  <a:lnTo>
                    <a:pt x="469645" y="0"/>
                  </a:lnTo>
                </a:path>
              </a:pathLst>
            </a:custGeom>
            <a:ln w="5587">
              <a:solidFill>
                <a:srgbClr val="BCBEC0"/>
              </a:solidFill>
            </a:ln>
          </p:spPr>
          <p:txBody>
            <a:bodyPr wrap="square" lIns="0" tIns="0" rIns="0" bIns="0" rtlCol="0">
              <a:noAutofit/>
            </a:bodyPr>
            <a:lstStyle/>
            <a:p>
              <a:endParaRPr dirty="0"/>
            </a:p>
          </p:txBody>
        </p:sp>
        <p:sp>
          <p:nvSpPr>
            <p:cNvPr id="16" name="object 26">
              <a:extLst>
                <a:ext uri="{FF2B5EF4-FFF2-40B4-BE49-F238E27FC236}">
                  <a16:creationId xmlns:a16="http://schemas.microsoft.com/office/drawing/2014/main" id="{2E081406-8A16-EBE0-3539-E8F8AC5659DE}"/>
                </a:ext>
              </a:extLst>
            </p:cNvPr>
            <p:cNvSpPr/>
            <p:nvPr/>
          </p:nvSpPr>
          <p:spPr>
            <a:xfrm>
              <a:off x="2686706" y="1331649"/>
              <a:ext cx="39022" cy="39031"/>
            </a:xfrm>
            <a:custGeom>
              <a:avLst/>
              <a:gdLst/>
              <a:ahLst/>
              <a:cxnLst/>
              <a:rect l="l" t="t" r="r" b="b"/>
              <a:pathLst>
                <a:path w="39022" h="39031">
                  <a:moveTo>
                    <a:pt x="38770" y="16123"/>
                  </a:moveTo>
                  <a:lnTo>
                    <a:pt x="32522" y="4913"/>
                  </a:lnTo>
                  <a:lnTo>
                    <a:pt x="20914" y="0"/>
                  </a:lnTo>
                  <a:lnTo>
                    <a:pt x="16114" y="248"/>
                  </a:lnTo>
                  <a:lnTo>
                    <a:pt x="4912" y="6494"/>
                  </a:lnTo>
                  <a:lnTo>
                    <a:pt x="0" y="18097"/>
                  </a:lnTo>
                  <a:lnTo>
                    <a:pt x="251" y="22904"/>
                  </a:lnTo>
                  <a:lnTo>
                    <a:pt x="6501" y="34116"/>
                  </a:lnTo>
                  <a:lnTo>
                    <a:pt x="18098" y="39031"/>
                  </a:lnTo>
                  <a:lnTo>
                    <a:pt x="22895" y="38779"/>
                  </a:lnTo>
                  <a:lnTo>
                    <a:pt x="34105" y="32532"/>
                  </a:lnTo>
                  <a:lnTo>
                    <a:pt x="39022" y="20933"/>
                  </a:lnTo>
                  <a:lnTo>
                    <a:pt x="38770" y="16123"/>
                  </a:lnTo>
                  <a:close/>
                </a:path>
              </a:pathLst>
            </a:custGeom>
            <a:solidFill>
              <a:srgbClr val="BCBEC0"/>
            </a:solidFill>
          </p:spPr>
          <p:txBody>
            <a:bodyPr wrap="square" lIns="0" tIns="0" rIns="0" bIns="0" rtlCol="0">
              <a:noAutofit/>
            </a:bodyPr>
            <a:lstStyle/>
            <a:p>
              <a:endParaRPr dirty="0"/>
            </a:p>
          </p:txBody>
        </p:sp>
        <p:sp>
          <p:nvSpPr>
            <p:cNvPr id="17" name="object 27">
              <a:extLst>
                <a:ext uri="{FF2B5EF4-FFF2-40B4-BE49-F238E27FC236}">
                  <a16:creationId xmlns:a16="http://schemas.microsoft.com/office/drawing/2014/main" id="{F054ED1E-A6DB-5CF8-BC6C-75C88F907E87}"/>
                </a:ext>
              </a:extLst>
            </p:cNvPr>
            <p:cNvSpPr/>
            <p:nvPr/>
          </p:nvSpPr>
          <p:spPr>
            <a:xfrm>
              <a:off x="1956793" y="747001"/>
              <a:ext cx="1714" cy="483425"/>
            </a:xfrm>
            <a:custGeom>
              <a:avLst/>
              <a:gdLst/>
              <a:ahLst/>
              <a:cxnLst/>
              <a:rect l="l" t="t" r="r" b="b"/>
              <a:pathLst>
                <a:path w="1714" h="483425">
                  <a:moveTo>
                    <a:pt x="1714" y="483425"/>
                  </a:moveTo>
                  <a:lnTo>
                    <a:pt x="0" y="0"/>
                  </a:lnTo>
                </a:path>
              </a:pathLst>
            </a:custGeom>
            <a:ln w="5588">
              <a:solidFill>
                <a:srgbClr val="BCBEC0"/>
              </a:solidFill>
            </a:ln>
          </p:spPr>
          <p:txBody>
            <a:bodyPr wrap="square" lIns="0" tIns="0" rIns="0" bIns="0" rtlCol="0">
              <a:noAutofit/>
            </a:bodyPr>
            <a:lstStyle/>
            <a:p>
              <a:endParaRPr dirty="0"/>
            </a:p>
          </p:txBody>
        </p:sp>
        <p:sp>
          <p:nvSpPr>
            <p:cNvPr id="18" name="object 28">
              <a:extLst>
                <a:ext uri="{FF2B5EF4-FFF2-40B4-BE49-F238E27FC236}">
                  <a16:creationId xmlns:a16="http://schemas.microsoft.com/office/drawing/2014/main" id="{1EB963AB-97C8-9A25-ADCA-C6B3DD0B6849}"/>
                </a:ext>
              </a:extLst>
            </p:cNvPr>
            <p:cNvSpPr/>
            <p:nvPr/>
          </p:nvSpPr>
          <p:spPr>
            <a:xfrm>
              <a:off x="1941116" y="1213746"/>
              <a:ext cx="39022" cy="39031"/>
            </a:xfrm>
            <a:custGeom>
              <a:avLst/>
              <a:gdLst/>
              <a:ahLst/>
              <a:cxnLst/>
              <a:rect l="l" t="t" r="r" b="b"/>
              <a:pathLst>
                <a:path w="39022" h="39031">
                  <a:moveTo>
                    <a:pt x="251" y="16123"/>
                  </a:moveTo>
                  <a:lnTo>
                    <a:pt x="0" y="20933"/>
                  </a:lnTo>
                  <a:lnTo>
                    <a:pt x="4917" y="32532"/>
                  </a:lnTo>
                  <a:lnTo>
                    <a:pt x="16126" y="38779"/>
                  </a:lnTo>
                  <a:lnTo>
                    <a:pt x="20923" y="39031"/>
                  </a:lnTo>
                  <a:lnTo>
                    <a:pt x="32520" y="34116"/>
                  </a:lnTo>
                  <a:lnTo>
                    <a:pt x="38770" y="22904"/>
                  </a:lnTo>
                  <a:lnTo>
                    <a:pt x="39022" y="18097"/>
                  </a:lnTo>
                  <a:lnTo>
                    <a:pt x="34109" y="6494"/>
                  </a:lnTo>
                  <a:lnTo>
                    <a:pt x="22908" y="248"/>
                  </a:lnTo>
                  <a:lnTo>
                    <a:pt x="18107" y="0"/>
                  </a:lnTo>
                  <a:lnTo>
                    <a:pt x="6500" y="4913"/>
                  </a:lnTo>
                  <a:lnTo>
                    <a:pt x="251" y="16123"/>
                  </a:lnTo>
                  <a:close/>
                </a:path>
              </a:pathLst>
            </a:custGeom>
            <a:solidFill>
              <a:srgbClr val="BCBEC0"/>
            </a:solidFill>
          </p:spPr>
          <p:txBody>
            <a:bodyPr wrap="square" lIns="0" tIns="0" rIns="0" bIns="0" rtlCol="0">
              <a:noAutofit/>
            </a:bodyPr>
            <a:lstStyle/>
            <a:p>
              <a:endParaRPr dirty="0"/>
            </a:p>
          </p:txBody>
        </p:sp>
        <p:sp>
          <p:nvSpPr>
            <p:cNvPr id="19" name="object 29">
              <a:extLst>
                <a:ext uri="{FF2B5EF4-FFF2-40B4-BE49-F238E27FC236}">
                  <a16:creationId xmlns:a16="http://schemas.microsoft.com/office/drawing/2014/main" id="{7092094C-4502-8A10-B419-DB283940CA06}"/>
                </a:ext>
              </a:extLst>
            </p:cNvPr>
            <p:cNvSpPr/>
            <p:nvPr/>
          </p:nvSpPr>
          <p:spPr>
            <a:xfrm>
              <a:off x="773631" y="3149700"/>
              <a:ext cx="469645" cy="547547"/>
            </a:xfrm>
            <a:custGeom>
              <a:avLst/>
              <a:gdLst/>
              <a:ahLst/>
              <a:cxnLst/>
              <a:rect l="l" t="t" r="r" b="b"/>
              <a:pathLst>
                <a:path w="469645" h="547547">
                  <a:moveTo>
                    <a:pt x="469645" y="0"/>
                  </a:moveTo>
                  <a:lnTo>
                    <a:pt x="0" y="547547"/>
                  </a:lnTo>
                </a:path>
              </a:pathLst>
            </a:custGeom>
            <a:ln w="5587">
              <a:solidFill>
                <a:srgbClr val="BCBEC0"/>
              </a:solidFill>
            </a:ln>
          </p:spPr>
          <p:txBody>
            <a:bodyPr wrap="square" lIns="0" tIns="0" rIns="0" bIns="0" rtlCol="0">
              <a:noAutofit/>
            </a:bodyPr>
            <a:lstStyle/>
            <a:p>
              <a:endParaRPr dirty="0"/>
            </a:p>
          </p:txBody>
        </p:sp>
        <p:sp>
          <p:nvSpPr>
            <p:cNvPr id="20" name="object 30">
              <a:extLst>
                <a:ext uri="{FF2B5EF4-FFF2-40B4-BE49-F238E27FC236}">
                  <a16:creationId xmlns:a16="http://schemas.microsoft.com/office/drawing/2014/main" id="{B32A1AD0-32C5-6D9C-C607-A86CD11750D9}"/>
                </a:ext>
              </a:extLst>
            </p:cNvPr>
            <p:cNvSpPr/>
            <p:nvPr/>
          </p:nvSpPr>
          <p:spPr>
            <a:xfrm>
              <a:off x="1225885" y="3127349"/>
              <a:ext cx="39022" cy="39031"/>
            </a:xfrm>
            <a:custGeom>
              <a:avLst/>
              <a:gdLst/>
              <a:ahLst/>
              <a:cxnLst/>
              <a:rect l="l" t="t" r="r" b="b"/>
              <a:pathLst>
                <a:path w="39022" h="39031">
                  <a:moveTo>
                    <a:pt x="251" y="22908"/>
                  </a:moveTo>
                  <a:lnTo>
                    <a:pt x="6500" y="34118"/>
                  </a:lnTo>
                  <a:lnTo>
                    <a:pt x="18107" y="39031"/>
                  </a:lnTo>
                  <a:lnTo>
                    <a:pt x="22908" y="38783"/>
                  </a:lnTo>
                  <a:lnTo>
                    <a:pt x="34109" y="32537"/>
                  </a:lnTo>
                  <a:lnTo>
                    <a:pt x="39022" y="20934"/>
                  </a:lnTo>
                  <a:lnTo>
                    <a:pt x="38770" y="16126"/>
                  </a:lnTo>
                  <a:lnTo>
                    <a:pt x="32520" y="4915"/>
                  </a:lnTo>
                  <a:lnTo>
                    <a:pt x="20923" y="0"/>
                  </a:lnTo>
                  <a:lnTo>
                    <a:pt x="16126" y="251"/>
                  </a:lnTo>
                  <a:lnTo>
                    <a:pt x="4917" y="6499"/>
                  </a:lnTo>
                  <a:lnTo>
                    <a:pt x="0" y="18098"/>
                  </a:lnTo>
                  <a:lnTo>
                    <a:pt x="251" y="22908"/>
                  </a:lnTo>
                  <a:close/>
                </a:path>
              </a:pathLst>
            </a:custGeom>
            <a:solidFill>
              <a:srgbClr val="BCBEC0"/>
            </a:solidFill>
          </p:spPr>
          <p:txBody>
            <a:bodyPr wrap="square" lIns="0" tIns="0" rIns="0" bIns="0" rtlCol="0">
              <a:noAutofit/>
            </a:bodyPr>
            <a:lstStyle/>
            <a:p>
              <a:endParaRPr dirty="0"/>
            </a:p>
          </p:txBody>
        </p:sp>
        <p:sp>
          <p:nvSpPr>
            <p:cNvPr id="21" name="object 31">
              <a:extLst>
                <a:ext uri="{FF2B5EF4-FFF2-40B4-BE49-F238E27FC236}">
                  <a16:creationId xmlns:a16="http://schemas.microsoft.com/office/drawing/2014/main" id="{341FB526-D561-AEE6-4645-DFFA554F4553}"/>
                </a:ext>
              </a:extLst>
            </p:cNvPr>
            <p:cNvSpPr/>
            <p:nvPr/>
          </p:nvSpPr>
          <p:spPr>
            <a:xfrm>
              <a:off x="2708335" y="3149700"/>
              <a:ext cx="469645" cy="547547"/>
            </a:xfrm>
            <a:custGeom>
              <a:avLst/>
              <a:gdLst/>
              <a:ahLst/>
              <a:cxnLst/>
              <a:rect l="l" t="t" r="r" b="b"/>
              <a:pathLst>
                <a:path w="469645" h="547547">
                  <a:moveTo>
                    <a:pt x="0" y="0"/>
                  </a:moveTo>
                  <a:lnTo>
                    <a:pt x="469645" y="547547"/>
                  </a:lnTo>
                </a:path>
              </a:pathLst>
            </a:custGeom>
            <a:ln w="5587">
              <a:solidFill>
                <a:srgbClr val="BCBEC0"/>
              </a:solidFill>
            </a:ln>
          </p:spPr>
          <p:txBody>
            <a:bodyPr wrap="square" lIns="0" tIns="0" rIns="0" bIns="0" rtlCol="0">
              <a:noAutofit/>
            </a:bodyPr>
            <a:lstStyle/>
            <a:p>
              <a:endParaRPr dirty="0"/>
            </a:p>
          </p:txBody>
        </p:sp>
        <p:sp>
          <p:nvSpPr>
            <p:cNvPr id="22" name="object 32">
              <a:extLst>
                <a:ext uri="{FF2B5EF4-FFF2-40B4-BE49-F238E27FC236}">
                  <a16:creationId xmlns:a16="http://schemas.microsoft.com/office/drawing/2014/main" id="{7B7C0086-47AD-5B3E-44A3-36EE1997AA8B}"/>
                </a:ext>
              </a:extLst>
            </p:cNvPr>
            <p:cNvSpPr/>
            <p:nvPr/>
          </p:nvSpPr>
          <p:spPr>
            <a:xfrm>
              <a:off x="2686706" y="3127349"/>
              <a:ext cx="39022" cy="39031"/>
            </a:xfrm>
            <a:custGeom>
              <a:avLst/>
              <a:gdLst/>
              <a:ahLst/>
              <a:cxnLst/>
              <a:rect l="l" t="t" r="r" b="b"/>
              <a:pathLst>
                <a:path w="39022" h="39031">
                  <a:moveTo>
                    <a:pt x="38770" y="22908"/>
                  </a:moveTo>
                  <a:lnTo>
                    <a:pt x="39022" y="18098"/>
                  </a:lnTo>
                  <a:lnTo>
                    <a:pt x="34105" y="6499"/>
                  </a:lnTo>
                  <a:lnTo>
                    <a:pt x="22895" y="251"/>
                  </a:lnTo>
                  <a:lnTo>
                    <a:pt x="18098" y="0"/>
                  </a:lnTo>
                  <a:lnTo>
                    <a:pt x="6501" y="4915"/>
                  </a:lnTo>
                  <a:lnTo>
                    <a:pt x="251" y="16126"/>
                  </a:lnTo>
                  <a:lnTo>
                    <a:pt x="0" y="20934"/>
                  </a:lnTo>
                  <a:lnTo>
                    <a:pt x="4912" y="32537"/>
                  </a:lnTo>
                  <a:lnTo>
                    <a:pt x="16114" y="38783"/>
                  </a:lnTo>
                  <a:lnTo>
                    <a:pt x="20914" y="39031"/>
                  </a:lnTo>
                  <a:lnTo>
                    <a:pt x="32522" y="34118"/>
                  </a:lnTo>
                  <a:lnTo>
                    <a:pt x="38770" y="22908"/>
                  </a:lnTo>
                  <a:close/>
                </a:path>
              </a:pathLst>
            </a:custGeom>
            <a:solidFill>
              <a:srgbClr val="BCBEC0"/>
            </a:solidFill>
          </p:spPr>
          <p:txBody>
            <a:bodyPr wrap="square" lIns="0" tIns="0" rIns="0" bIns="0" rtlCol="0">
              <a:noAutofit/>
            </a:bodyPr>
            <a:lstStyle/>
            <a:p>
              <a:endParaRPr dirty="0"/>
            </a:p>
          </p:txBody>
        </p:sp>
        <p:sp>
          <p:nvSpPr>
            <p:cNvPr id="23" name="object 33">
              <a:extLst>
                <a:ext uri="{FF2B5EF4-FFF2-40B4-BE49-F238E27FC236}">
                  <a16:creationId xmlns:a16="http://schemas.microsoft.com/office/drawing/2014/main" id="{C8BD9257-2595-A8FB-1D81-D91917579811}"/>
                </a:ext>
              </a:extLst>
            </p:cNvPr>
            <p:cNvSpPr/>
            <p:nvPr/>
          </p:nvSpPr>
          <p:spPr>
            <a:xfrm>
              <a:off x="1956793" y="3267603"/>
              <a:ext cx="1714" cy="515162"/>
            </a:xfrm>
            <a:custGeom>
              <a:avLst/>
              <a:gdLst/>
              <a:ahLst/>
              <a:cxnLst/>
              <a:rect l="l" t="t" r="r" b="b"/>
              <a:pathLst>
                <a:path w="1714" h="515162">
                  <a:moveTo>
                    <a:pt x="1714" y="0"/>
                  </a:moveTo>
                  <a:lnTo>
                    <a:pt x="0" y="515162"/>
                  </a:lnTo>
                </a:path>
              </a:pathLst>
            </a:custGeom>
            <a:ln w="5588">
              <a:solidFill>
                <a:srgbClr val="BCBEC0"/>
              </a:solidFill>
            </a:ln>
          </p:spPr>
          <p:txBody>
            <a:bodyPr wrap="square" lIns="0" tIns="0" rIns="0" bIns="0" rtlCol="0">
              <a:noAutofit/>
            </a:bodyPr>
            <a:lstStyle/>
            <a:p>
              <a:endParaRPr dirty="0"/>
            </a:p>
          </p:txBody>
        </p:sp>
        <p:sp>
          <p:nvSpPr>
            <p:cNvPr id="24" name="object 34">
              <a:extLst>
                <a:ext uri="{FF2B5EF4-FFF2-40B4-BE49-F238E27FC236}">
                  <a16:creationId xmlns:a16="http://schemas.microsoft.com/office/drawing/2014/main" id="{30AA6F3E-63FE-F238-0488-B8065F5736BE}"/>
                </a:ext>
              </a:extLst>
            </p:cNvPr>
            <p:cNvSpPr/>
            <p:nvPr/>
          </p:nvSpPr>
          <p:spPr>
            <a:xfrm>
              <a:off x="1941116" y="3245253"/>
              <a:ext cx="39022" cy="39031"/>
            </a:xfrm>
            <a:custGeom>
              <a:avLst/>
              <a:gdLst/>
              <a:ahLst/>
              <a:cxnLst/>
              <a:rect l="l" t="t" r="r" b="b"/>
              <a:pathLst>
                <a:path w="39022" h="39031">
                  <a:moveTo>
                    <a:pt x="251" y="22908"/>
                  </a:moveTo>
                  <a:lnTo>
                    <a:pt x="6500" y="34118"/>
                  </a:lnTo>
                  <a:lnTo>
                    <a:pt x="18107" y="39031"/>
                  </a:lnTo>
                  <a:lnTo>
                    <a:pt x="22908" y="38783"/>
                  </a:lnTo>
                  <a:lnTo>
                    <a:pt x="34109" y="32537"/>
                  </a:lnTo>
                  <a:lnTo>
                    <a:pt x="39022" y="20934"/>
                  </a:lnTo>
                  <a:lnTo>
                    <a:pt x="38770" y="16126"/>
                  </a:lnTo>
                  <a:lnTo>
                    <a:pt x="32520" y="4915"/>
                  </a:lnTo>
                  <a:lnTo>
                    <a:pt x="20923" y="0"/>
                  </a:lnTo>
                  <a:lnTo>
                    <a:pt x="16126" y="251"/>
                  </a:lnTo>
                  <a:lnTo>
                    <a:pt x="4917" y="6499"/>
                  </a:lnTo>
                  <a:lnTo>
                    <a:pt x="0" y="18098"/>
                  </a:lnTo>
                  <a:lnTo>
                    <a:pt x="251" y="22908"/>
                  </a:lnTo>
                  <a:close/>
                </a:path>
              </a:pathLst>
            </a:custGeom>
            <a:solidFill>
              <a:srgbClr val="BCBEC0"/>
            </a:solidFill>
          </p:spPr>
          <p:txBody>
            <a:bodyPr wrap="square" lIns="0" tIns="0" rIns="0" bIns="0" rtlCol="0">
              <a:noAutofit/>
            </a:bodyPr>
            <a:lstStyle/>
            <a:p>
              <a:endParaRPr dirty="0"/>
            </a:p>
          </p:txBody>
        </p:sp>
        <p:sp>
          <p:nvSpPr>
            <p:cNvPr id="25" name="object 35">
              <a:extLst>
                <a:ext uri="{FF2B5EF4-FFF2-40B4-BE49-F238E27FC236}">
                  <a16:creationId xmlns:a16="http://schemas.microsoft.com/office/drawing/2014/main" id="{1870AB42-FBC2-DF4D-BC95-C7DE58D5FFBC}"/>
                </a:ext>
              </a:extLst>
            </p:cNvPr>
            <p:cNvSpPr/>
            <p:nvPr/>
          </p:nvSpPr>
          <p:spPr>
            <a:xfrm>
              <a:off x="2138483" y="2234449"/>
              <a:ext cx="1007922" cy="2806"/>
            </a:xfrm>
            <a:custGeom>
              <a:avLst/>
              <a:gdLst/>
              <a:ahLst/>
              <a:cxnLst/>
              <a:rect l="l" t="t" r="r" b="b"/>
              <a:pathLst>
                <a:path w="1007922" h="2806">
                  <a:moveTo>
                    <a:pt x="0" y="0"/>
                  </a:moveTo>
                  <a:lnTo>
                    <a:pt x="1007922" y="2806"/>
                  </a:lnTo>
                </a:path>
              </a:pathLst>
            </a:custGeom>
            <a:ln w="5588">
              <a:solidFill>
                <a:srgbClr val="BCBEC0"/>
              </a:solidFill>
            </a:ln>
          </p:spPr>
          <p:txBody>
            <a:bodyPr wrap="square" lIns="0" tIns="0" rIns="0" bIns="0" rtlCol="0">
              <a:noAutofit/>
            </a:bodyPr>
            <a:lstStyle/>
            <a:p>
              <a:endParaRPr dirty="0"/>
            </a:p>
          </p:txBody>
        </p:sp>
        <p:sp>
          <p:nvSpPr>
            <p:cNvPr id="26" name="object 36">
              <a:extLst>
                <a:ext uri="{FF2B5EF4-FFF2-40B4-BE49-F238E27FC236}">
                  <a16:creationId xmlns:a16="http://schemas.microsoft.com/office/drawing/2014/main" id="{9BA5C1F0-60F6-B962-6783-E868D0F34B34}"/>
                </a:ext>
              </a:extLst>
            </p:cNvPr>
            <p:cNvSpPr/>
            <p:nvPr/>
          </p:nvSpPr>
          <p:spPr>
            <a:xfrm>
              <a:off x="2116853" y="2212099"/>
              <a:ext cx="39022" cy="39031"/>
            </a:xfrm>
            <a:custGeom>
              <a:avLst/>
              <a:gdLst/>
              <a:ahLst/>
              <a:cxnLst/>
              <a:rect l="l" t="t" r="r" b="b"/>
              <a:pathLst>
                <a:path w="39022" h="39031">
                  <a:moveTo>
                    <a:pt x="38770" y="22908"/>
                  </a:moveTo>
                  <a:lnTo>
                    <a:pt x="39022" y="18098"/>
                  </a:lnTo>
                  <a:lnTo>
                    <a:pt x="34105" y="6499"/>
                  </a:lnTo>
                  <a:lnTo>
                    <a:pt x="22895" y="251"/>
                  </a:lnTo>
                  <a:lnTo>
                    <a:pt x="18098" y="0"/>
                  </a:lnTo>
                  <a:lnTo>
                    <a:pt x="6501" y="4915"/>
                  </a:lnTo>
                  <a:lnTo>
                    <a:pt x="251" y="16126"/>
                  </a:lnTo>
                  <a:lnTo>
                    <a:pt x="0" y="20934"/>
                  </a:lnTo>
                  <a:lnTo>
                    <a:pt x="4912" y="32537"/>
                  </a:lnTo>
                  <a:lnTo>
                    <a:pt x="16114" y="38783"/>
                  </a:lnTo>
                  <a:lnTo>
                    <a:pt x="20914" y="39031"/>
                  </a:lnTo>
                  <a:lnTo>
                    <a:pt x="32522" y="34118"/>
                  </a:lnTo>
                  <a:lnTo>
                    <a:pt x="38770" y="22908"/>
                  </a:lnTo>
                  <a:close/>
                </a:path>
              </a:pathLst>
            </a:custGeom>
            <a:solidFill>
              <a:srgbClr val="BCBEC0"/>
            </a:solidFill>
          </p:spPr>
          <p:txBody>
            <a:bodyPr wrap="square" lIns="0" tIns="0" rIns="0" bIns="0" rtlCol="0">
              <a:noAutofit/>
            </a:bodyPr>
            <a:lstStyle/>
            <a:p>
              <a:endParaRPr dirty="0"/>
            </a:p>
          </p:txBody>
        </p:sp>
        <p:sp>
          <p:nvSpPr>
            <p:cNvPr id="27" name="object 37">
              <a:extLst>
                <a:ext uri="{FF2B5EF4-FFF2-40B4-BE49-F238E27FC236}">
                  <a16:creationId xmlns:a16="http://schemas.microsoft.com/office/drawing/2014/main" id="{0C5C4CFD-5F5B-E80C-8DF2-6ECDECB083C0}"/>
                </a:ext>
              </a:extLst>
            </p:cNvPr>
            <p:cNvSpPr/>
            <p:nvPr/>
          </p:nvSpPr>
          <p:spPr>
            <a:xfrm>
              <a:off x="643967" y="627009"/>
              <a:ext cx="165608" cy="165608"/>
            </a:xfrm>
            <a:custGeom>
              <a:avLst/>
              <a:gdLst/>
              <a:ahLst/>
              <a:cxnLst/>
              <a:rect l="l" t="t" r="r" b="b"/>
              <a:pathLst>
                <a:path w="165608" h="165608">
                  <a:moveTo>
                    <a:pt x="82803" y="165608"/>
                  </a:moveTo>
                  <a:lnTo>
                    <a:pt x="97341" y="164336"/>
                  </a:lnTo>
                  <a:lnTo>
                    <a:pt x="111050" y="160665"/>
                  </a:lnTo>
                  <a:lnTo>
                    <a:pt x="123713" y="154813"/>
                  </a:lnTo>
                  <a:lnTo>
                    <a:pt x="135112" y="146998"/>
                  </a:lnTo>
                  <a:lnTo>
                    <a:pt x="145030" y="137435"/>
                  </a:lnTo>
                  <a:lnTo>
                    <a:pt x="153250" y="126344"/>
                  </a:lnTo>
                  <a:lnTo>
                    <a:pt x="159554" y="113942"/>
                  </a:lnTo>
                  <a:lnTo>
                    <a:pt x="163724" y="100445"/>
                  </a:lnTo>
                  <a:lnTo>
                    <a:pt x="165544" y="86072"/>
                  </a:lnTo>
                  <a:lnTo>
                    <a:pt x="165607" y="82804"/>
                  </a:lnTo>
                  <a:lnTo>
                    <a:pt x="164336" y="68266"/>
                  </a:lnTo>
                  <a:lnTo>
                    <a:pt x="160665" y="54557"/>
                  </a:lnTo>
                  <a:lnTo>
                    <a:pt x="154813" y="41894"/>
                  </a:lnTo>
                  <a:lnTo>
                    <a:pt x="146998" y="30495"/>
                  </a:lnTo>
                  <a:lnTo>
                    <a:pt x="137435" y="20577"/>
                  </a:lnTo>
                  <a:lnTo>
                    <a:pt x="126344" y="12357"/>
                  </a:lnTo>
                  <a:lnTo>
                    <a:pt x="113942" y="6053"/>
                  </a:lnTo>
                  <a:lnTo>
                    <a:pt x="100445" y="1883"/>
                  </a:lnTo>
                  <a:lnTo>
                    <a:pt x="86072" y="63"/>
                  </a:lnTo>
                  <a:lnTo>
                    <a:pt x="82803" y="0"/>
                  </a:lnTo>
                  <a:lnTo>
                    <a:pt x="68266" y="1271"/>
                  </a:lnTo>
                  <a:lnTo>
                    <a:pt x="54557" y="4942"/>
                  </a:lnTo>
                  <a:lnTo>
                    <a:pt x="41894" y="10794"/>
                  </a:lnTo>
                  <a:lnTo>
                    <a:pt x="30495" y="18609"/>
                  </a:lnTo>
                  <a:lnTo>
                    <a:pt x="20577" y="28172"/>
                  </a:lnTo>
                  <a:lnTo>
                    <a:pt x="12357" y="39263"/>
                  </a:lnTo>
                  <a:lnTo>
                    <a:pt x="6053" y="51665"/>
                  </a:lnTo>
                  <a:lnTo>
                    <a:pt x="1883" y="65162"/>
                  </a:lnTo>
                  <a:lnTo>
                    <a:pt x="63" y="79535"/>
                  </a:lnTo>
                  <a:lnTo>
                    <a:pt x="0" y="82804"/>
                  </a:lnTo>
                  <a:lnTo>
                    <a:pt x="1271" y="97341"/>
                  </a:lnTo>
                  <a:lnTo>
                    <a:pt x="4942" y="111050"/>
                  </a:lnTo>
                  <a:lnTo>
                    <a:pt x="10794" y="123713"/>
                  </a:lnTo>
                  <a:lnTo>
                    <a:pt x="18609" y="135112"/>
                  </a:lnTo>
                  <a:lnTo>
                    <a:pt x="28172" y="145030"/>
                  </a:lnTo>
                  <a:lnTo>
                    <a:pt x="39263" y="153250"/>
                  </a:lnTo>
                  <a:lnTo>
                    <a:pt x="51665" y="159554"/>
                  </a:lnTo>
                  <a:lnTo>
                    <a:pt x="65162" y="163724"/>
                  </a:lnTo>
                  <a:lnTo>
                    <a:pt x="79535" y="165544"/>
                  </a:lnTo>
                  <a:lnTo>
                    <a:pt x="82803" y="165608"/>
                  </a:lnTo>
                  <a:close/>
                </a:path>
              </a:pathLst>
            </a:custGeom>
            <a:solidFill>
              <a:srgbClr val="FDFDFD"/>
            </a:solidFill>
          </p:spPr>
          <p:txBody>
            <a:bodyPr wrap="square" lIns="0" tIns="0" rIns="0" bIns="0" rtlCol="0">
              <a:noAutofit/>
            </a:bodyPr>
            <a:lstStyle/>
            <a:p>
              <a:endParaRPr dirty="0"/>
            </a:p>
          </p:txBody>
        </p:sp>
        <p:sp>
          <p:nvSpPr>
            <p:cNvPr id="28" name="object 38">
              <a:extLst>
                <a:ext uri="{FF2B5EF4-FFF2-40B4-BE49-F238E27FC236}">
                  <a16:creationId xmlns:a16="http://schemas.microsoft.com/office/drawing/2014/main" id="{E7CE628A-F165-CBE0-B640-5132693164A8}"/>
                </a:ext>
              </a:extLst>
            </p:cNvPr>
            <p:cNvSpPr/>
            <p:nvPr/>
          </p:nvSpPr>
          <p:spPr>
            <a:xfrm>
              <a:off x="643967" y="627009"/>
              <a:ext cx="165608" cy="165608"/>
            </a:xfrm>
            <a:custGeom>
              <a:avLst/>
              <a:gdLst/>
              <a:ahLst/>
              <a:cxnLst/>
              <a:rect l="l" t="t" r="r" b="b"/>
              <a:pathLst>
                <a:path w="165608" h="165608">
                  <a:moveTo>
                    <a:pt x="82803" y="165608"/>
                  </a:moveTo>
                  <a:lnTo>
                    <a:pt x="97341" y="164336"/>
                  </a:lnTo>
                  <a:lnTo>
                    <a:pt x="111050" y="160665"/>
                  </a:lnTo>
                  <a:lnTo>
                    <a:pt x="123713" y="154813"/>
                  </a:lnTo>
                  <a:lnTo>
                    <a:pt x="135112" y="146998"/>
                  </a:lnTo>
                  <a:lnTo>
                    <a:pt x="145030" y="137435"/>
                  </a:lnTo>
                  <a:lnTo>
                    <a:pt x="153250" y="126344"/>
                  </a:lnTo>
                  <a:lnTo>
                    <a:pt x="159554" y="113942"/>
                  </a:lnTo>
                  <a:lnTo>
                    <a:pt x="163724" y="100445"/>
                  </a:lnTo>
                  <a:lnTo>
                    <a:pt x="165544" y="86072"/>
                  </a:lnTo>
                  <a:lnTo>
                    <a:pt x="165607" y="82804"/>
                  </a:lnTo>
                  <a:lnTo>
                    <a:pt x="164336" y="68266"/>
                  </a:lnTo>
                  <a:lnTo>
                    <a:pt x="160665" y="54557"/>
                  </a:lnTo>
                  <a:lnTo>
                    <a:pt x="154813" y="41894"/>
                  </a:lnTo>
                  <a:lnTo>
                    <a:pt x="146998" y="30495"/>
                  </a:lnTo>
                  <a:lnTo>
                    <a:pt x="137435" y="20577"/>
                  </a:lnTo>
                  <a:lnTo>
                    <a:pt x="126344" y="12357"/>
                  </a:lnTo>
                  <a:lnTo>
                    <a:pt x="113942" y="6053"/>
                  </a:lnTo>
                  <a:lnTo>
                    <a:pt x="100445" y="1883"/>
                  </a:lnTo>
                  <a:lnTo>
                    <a:pt x="86072" y="63"/>
                  </a:lnTo>
                  <a:lnTo>
                    <a:pt x="82803" y="0"/>
                  </a:lnTo>
                  <a:lnTo>
                    <a:pt x="68266" y="1271"/>
                  </a:lnTo>
                  <a:lnTo>
                    <a:pt x="54557" y="4942"/>
                  </a:lnTo>
                  <a:lnTo>
                    <a:pt x="41894" y="10794"/>
                  </a:lnTo>
                  <a:lnTo>
                    <a:pt x="30495" y="18609"/>
                  </a:lnTo>
                  <a:lnTo>
                    <a:pt x="20577" y="28172"/>
                  </a:lnTo>
                  <a:lnTo>
                    <a:pt x="12357" y="39263"/>
                  </a:lnTo>
                  <a:lnTo>
                    <a:pt x="6053" y="51665"/>
                  </a:lnTo>
                  <a:lnTo>
                    <a:pt x="1883" y="65162"/>
                  </a:lnTo>
                  <a:lnTo>
                    <a:pt x="63" y="79535"/>
                  </a:lnTo>
                  <a:lnTo>
                    <a:pt x="0" y="82804"/>
                  </a:lnTo>
                  <a:lnTo>
                    <a:pt x="1271" y="97341"/>
                  </a:lnTo>
                  <a:lnTo>
                    <a:pt x="4942" y="111050"/>
                  </a:lnTo>
                  <a:lnTo>
                    <a:pt x="10794" y="123713"/>
                  </a:lnTo>
                  <a:lnTo>
                    <a:pt x="18609" y="135112"/>
                  </a:lnTo>
                  <a:lnTo>
                    <a:pt x="28172" y="145030"/>
                  </a:lnTo>
                  <a:lnTo>
                    <a:pt x="39263" y="153250"/>
                  </a:lnTo>
                  <a:lnTo>
                    <a:pt x="51665" y="159554"/>
                  </a:lnTo>
                  <a:lnTo>
                    <a:pt x="65162" y="163724"/>
                  </a:lnTo>
                  <a:lnTo>
                    <a:pt x="79535" y="165544"/>
                  </a:lnTo>
                  <a:lnTo>
                    <a:pt x="82803" y="165608"/>
                  </a:lnTo>
                  <a:close/>
                </a:path>
              </a:pathLst>
            </a:custGeom>
            <a:ln w="12700">
              <a:solidFill>
                <a:srgbClr val="363435"/>
              </a:solidFill>
            </a:ln>
          </p:spPr>
          <p:txBody>
            <a:bodyPr wrap="square" lIns="0" tIns="0" rIns="0" bIns="0" rtlCol="0">
              <a:noAutofit/>
            </a:bodyPr>
            <a:lstStyle/>
            <a:p>
              <a:endParaRPr dirty="0"/>
            </a:p>
          </p:txBody>
        </p:sp>
        <p:sp>
          <p:nvSpPr>
            <p:cNvPr id="29" name="object 19">
              <a:extLst>
                <a:ext uri="{FF2B5EF4-FFF2-40B4-BE49-F238E27FC236}">
                  <a16:creationId xmlns:a16="http://schemas.microsoft.com/office/drawing/2014/main" id="{BE3D0A2A-5F99-13F4-CD98-6D2B04DA4F1B}"/>
                </a:ext>
              </a:extLst>
            </p:cNvPr>
            <p:cNvSpPr/>
            <p:nvPr/>
          </p:nvSpPr>
          <p:spPr>
            <a:xfrm>
              <a:off x="1877824" y="537855"/>
              <a:ext cx="165608" cy="165608"/>
            </a:xfrm>
            <a:custGeom>
              <a:avLst/>
              <a:gdLst/>
              <a:ahLst/>
              <a:cxnLst/>
              <a:rect l="l" t="t" r="r" b="b"/>
              <a:pathLst>
                <a:path w="165607" h="165608">
                  <a:moveTo>
                    <a:pt x="82804" y="165608"/>
                  </a:moveTo>
                  <a:lnTo>
                    <a:pt x="97341" y="164336"/>
                  </a:lnTo>
                  <a:lnTo>
                    <a:pt x="111050" y="160665"/>
                  </a:lnTo>
                  <a:lnTo>
                    <a:pt x="123713" y="154813"/>
                  </a:lnTo>
                  <a:lnTo>
                    <a:pt x="135112" y="146998"/>
                  </a:lnTo>
                  <a:lnTo>
                    <a:pt x="145030" y="137435"/>
                  </a:lnTo>
                  <a:lnTo>
                    <a:pt x="153250" y="126344"/>
                  </a:lnTo>
                  <a:lnTo>
                    <a:pt x="159554" y="113942"/>
                  </a:lnTo>
                  <a:lnTo>
                    <a:pt x="163724" y="100445"/>
                  </a:lnTo>
                  <a:lnTo>
                    <a:pt x="165544" y="86072"/>
                  </a:lnTo>
                  <a:lnTo>
                    <a:pt x="165608" y="82804"/>
                  </a:lnTo>
                  <a:lnTo>
                    <a:pt x="164336" y="68266"/>
                  </a:lnTo>
                  <a:lnTo>
                    <a:pt x="160665" y="54557"/>
                  </a:lnTo>
                  <a:lnTo>
                    <a:pt x="154813" y="41894"/>
                  </a:lnTo>
                  <a:lnTo>
                    <a:pt x="146998" y="30495"/>
                  </a:lnTo>
                  <a:lnTo>
                    <a:pt x="137435" y="20577"/>
                  </a:lnTo>
                  <a:lnTo>
                    <a:pt x="126344" y="12357"/>
                  </a:lnTo>
                  <a:lnTo>
                    <a:pt x="113942" y="6053"/>
                  </a:lnTo>
                  <a:lnTo>
                    <a:pt x="100445" y="1883"/>
                  </a:lnTo>
                  <a:lnTo>
                    <a:pt x="86072" y="63"/>
                  </a:lnTo>
                  <a:lnTo>
                    <a:pt x="82804" y="0"/>
                  </a:lnTo>
                  <a:lnTo>
                    <a:pt x="68266" y="1271"/>
                  </a:lnTo>
                  <a:lnTo>
                    <a:pt x="54557" y="4942"/>
                  </a:lnTo>
                  <a:lnTo>
                    <a:pt x="41894" y="10794"/>
                  </a:lnTo>
                  <a:lnTo>
                    <a:pt x="30495" y="18609"/>
                  </a:lnTo>
                  <a:lnTo>
                    <a:pt x="20577" y="28172"/>
                  </a:lnTo>
                  <a:lnTo>
                    <a:pt x="12357" y="39263"/>
                  </a:lnTo>
                  <a:lnTo>
                    <a:pt x="6053" y="51665"/>
                  </a:lnTo>
                  <a:lnTo>
                    <a:pt x="1883" y="65162"/>
                  </a:lnTo>
                  <a:lnTo>
                    <a:pt x="63" y="79535"/>
                  </a:lnTo>
                  <a:lnTo>
                    <a:pt x="0" y="82804"/>
                  </a:lnTo>
                  <a:lnTo>
                    <a:pt x="1271" y="97341"/>
                  </a:lnTo>
                  <a:lnTo>
                    <a:pt x="4942" y="111050"/>
                  </a:lnTo>
                  <a:lnTo>
                    <a:pt x="10794" y="123713"/>
                  </a:lnTo>
                  <a:lnTo>
                    <a:pt x="18609" y="135112"/>
                  </a:lnTo>
                  <a:lnTo>
                    <a:pt x="28172" y="145030"/>
                  </a:lnTo>
                  <a:lnTo>
                    <a:pt x="39263" y="153250"/>
                  </a:lnTo>
                  <a:lnTo>
                    <a:pt x="51665" y="159554"/>
                  </a:lnTo>
                  <a:lnTo>
                    <a:pt x="65162" y="163724"/>
                  </a:lnTo>
                  <a:lnTo>
                    <a:pt x="79535" y="165544"/>
                  </a:lnTo>
                  <a:lnTo>
                    <a:pt x="82804" y="165608"/>
                  </a:lnTo>
                  <a:close/>
                </a:path>
              </a:pathLst>
            </a:custGeom>
            <a:solidFill>
              <a:srgbClr val="FDFDFD"/>
            </a:solidFill>
          </p:spPr>
          <p:txBody>
            <a:bodyPr wrap="square" lIns="0" tIns="0" rIns="0" bIns="0" rtlCol="0">
              <a:noAutofit/>
            </a:bodyPr>
            <a:lstStyle/>
            <a:p>
              <a:endParaRPr dirty="0"/>
            </a:p>
          </p:txBody>
        </p:sp>
        <p:sp>
          <p:nvSpPr>
            <p:cNvPr id="30" name="object 20">
              <a:extLst>
                <a:ext uri="{FF2B5EF4-FFF2-40B4-BE49-F238E27FC236}">
                  <a16:creationId xmlns:a16="http://schemas.microsoft.com/office/drawing/2014/main" id="{5E49F6AB-E5EF-50AE-77EC-F0E8D4A2B5EC}"/>
                </a:ext>
              </a:extLst>
            </p:cNvPr>
            <p:cNvSpPr/>
            <p:nvPr/>
          </p:nvSpPr>
          <p:spPr>
            <a:xfrm>
              <a:off x="1877824" y="537855"/>
              <a:ext cx="165608" cy="165608"/>
            </a:xfrm>
            <a:custGeom>
              <a:avLst/>
              <a:gdLst/>
              <a:ahLst/>
              <a:cxnLst/>
              <a:rect l="l" t="t" r="r" b="b"/>
              <a:pathLst>
                <a:path w="165607" h="165608">
                  <a:moveTo>
                    <a:pt x="82804" y="165608"/>
                  </a:moveTo>
                  <a:lnTo>
                    <a:pt x="97341" y="164336"/>
                  </a:lnTo>
                  <a:lnTo>
                    <a:pt x="111050" y="160665"/>
                  </a:lnTo>
                  <a:lnTo>
                    <a:pt x="123713" y="154813"/>
                  </a:lnTo>
                  <a:lnTo>
                    <a:pt x="135112" y="146998"/>
                  </a:lnTo>
                  <a:lnTo>
                    <a:pt x="145030" y="137435"/>
                  </a:lnTo>
                  <a:lnTo>
                    <a:pt x="153250" y="126344"/>
                  </a:lnTo>
                  <a:lnTo>
                    <a:pt x="159554" y="113942"/>
                  </a:lnTo>
                  <a:lnTo>
                    <a:pt x="163724" y="100445"/>
                  </a:lnTo>
                  <a:lnTo>
                    <a:pt x="165544" y="86072"/>
                  </a:lnTo>
                  <a:lnTo>
                    <a:pt x="165608" y="82804"/>
                  </a:lnTo>
                  <a:lnTo>
                    <a:pt x="164336" y="68266"/>
                  </a:lnTo>
                  <a:lnTo>
                    <a:pt x="160665" y="54557"/>
                  </a:lnTo>
                  <a:lnTo>
                    <a:pt x="154813" y="41894"/>
                  </a:lnTo>
                  <a:lnTo>
                    <a:pt x="146998" y="30495"/>
                  </a:lnTo>
                  <a:lnTo>
                    <a:pt x="137435" y="20577"/>
                  </a:lnTo>
                  <a:lnTo>
                    <a:pt x="126344" y="12357"/>
                  </a:lnTo>
                  <a:lnTo>
                    <a:pt x="113942" y="6053"/>
                  </a:lnTo>
                  <a:lnTo>
                    <a:pt x="100445" y="1883"/>
                  </a:lnTo>
                  <a:lnTo>
                    <a:pt x="86072" y="63"/>
                  </a:lnTo>
                  <a:lnTo>
                    <a:pt x="82804" y="0"/>
                  </a:lnTo>
                  <a:lnTo>
                    <a:pt x="68266" y="1271"/>
                  </a:lnTo>
                  <a:lnTo>
                    <a:pt x="54557" y="4942"/>
                  </a:lnTo>
                  <a:lnTo>
                    <a:pt x="41894" y="10794"/>
                  </a:lnTo>
                  <a:lnTo>
                    <a:pt x="30495" y="18609"/>
                  </a:lnTo>
                  <a:lnTo>
                    <a:pt x="20577" y="28172"/>
                  </a:lnTo>
                  <a:lnTo>
                    <a:pt x="12357" y="39263"/>
                  </a:lnTo>
                  <a:lnTo>
                    <a:pt x="6053" y="51665"/>
                  </a:lnTo>
                  <a:lnTo>
                    <a:pt x="1883" y="65162"/>
                  </a:lnTo>
                  <a:lnTo>
                    <a:pt x="63" y="79535"/>
                  </a:lnTo>
                  <a:lnTo>
                    <a:pt x="0" y="82804"/>
                  </a:lnTo>
                  <a:lnTo>
                    <a:pt x="1271" y="97341"/>
                  </a:lnTo>
                  <a:lnTo>
                    <a:pt x="4942" y="111050"/>
                  </a:lnTo>
                  <a:lnTo>
                    <a:pt x="10794" y="123713"/>
                  </a:lnTo>
                  <a:lnTo>
                    <a:pt x="18609" y="135112"/>
                  </a:lnTo>
                  <a:lnTo>
                    <a:pt x="28172" y="145030"/>
                  </a:lnTo>
                  <a:lnTo>
                    <a:pt x="39263" y="153250"/>
                  </a:lnTo>
                  <a:lnTo>
                    <a:pt x="51665" y="159554"/>
                  </a:lnTo>
                  <a:lnTo>
                    <a:pt x="65162" y="163724"/>
                  </a:lnTo>
                  <a:lnTo>
                    <a:pt x="79535" y="165544"/>
                  </a:lnTo>
                  <a:lnTo>
                    <a:pt x="82804" y="165608"/>
                  </a:lnTo>
                  <a:close/>
                </a:path>
              </a:pathLst>
            </a:custGeom>
            <a:ln w="12700">
              <a:solidFill>
                <a:srgbClr val="363435"/>
              </a:solidFill>
            </a:ln>
          </p:spPr>
          <p:txBody>
            <a:bodyPr wrap="square" lIns="0" tIns="0" rIns="0" bIns="0" rtlCol="0">
              <a:noAutofit/>
            </a:bodyPr>
            <a:lstStyle/>
            <a:p>
              <a:endParaRPr dirty="0"/>
            </a:p>
          </p:txBody>
        </p:sp>
        <p:sp>
          <p:nvSpPr>
            <p:cNvPr id="31" name="object 17">
              <a:extLst>
                <a:ext uri="{FF2B5EF4-FFF2-40B4-BE49-F238E27FC236}">
                  <a16:creationId xmlns:a16="http://schemas.microsoft.com/office/drawing/2014/main" id="{4F7D4DEC-FAA0-B3D6-A71F-01DB2F9D8AC0}"/>
                </a:ext>
              </a:extLst>
            </p:cNvPr>
            <p:cNvSpPr/>
            <p:nvPr/>
          </p:nvSpPr>
          <p:spPr>
            <a:xfrm>
              <a:off x="3191468" y="627009"/>
              <a:ext cx="165608" cy="165608"/>
            </a:xfrm>
            <a:custGeom>
              <a:avLst/>
              <a:gdLst/>
              <a:ahLst/>
              <a:cxnLst/>
              <a:rect l="l" t="t" r="r" b="b"/>
              <a:pathLst>
                <a:path w="165607" h="165608">
                  <a:moveTo>
                    <a:pt x="82804" y="165608"/>
                  </a:moveTo>
                  <a:lnTo>
                    <a:pt x="97341" y="164336"/>
                  </a:lnTo>
                  <a:lnTo>
                    <a:pt x="111050" y="160665"/>
                  </a:lnTo>
                  <a:lnTo>
                    <a:pt x="123713" y="154813"/>
                  </a:lnTo>
                  <a:lnTo>
                    <a:pt x="135112" y="146998"/>
                  </a:lnTo>
                  <a:lnTo>
                    <a:pt x="145030" y="137435"/>
                  </a:lnTo>
                  <a:lnTo>
                    <a:pt x="153250" y="126344"/>
                  </a:lnTo>
                  <a:lnTo>
                    <a:pt x="159554" y="113942"/>
                  </a:lnTo>
                  <a:lnTo>
                    <a:pt x="163724" y="100445"/>
                  </a:lnTo>
                  <a:lnTo>
                    <a:pt x="165544" y="86072"/>
                  </a:lnTo>
                  <a:lnTo>
                    <a:pt x="165608" y="82804"/>
                  </a:lnTo>
                  <a:lnTo>
                    <a:pt x="164336" y="68266"/>
                  </a:lnTo>
                  <a:lnTo>
                    <a:pt x="160665" y="54557"/>
                  </a:lnTo>
                  <a:lnTo>
                    <a:pt x="154813" y="41894"/>
                  </a:lnTo>
                  <a:lnTo>
                    <a:pt x="146998" y="30495"/>
                  </a:lnTo>
                  <a:lnTo>
                    <a:pt x="137435" y="20577"/>
                  </a:lnTo>
                  <a:lnTo>
                    <a:pt x="126344" y="12357"/>
                  </a:lnTo>
                  <a:lnTo>
                    <a:pt x="113942" y="6053"/>
                  </a:lnTo>
                  <a:lnTo>
                    <a:pt x="100445" y="1883"/>
                  </a:lnTo>
                  <a:lnTo>
                    <a:pt x="86072" y="63"/>
                  </a:lnTo>
                  <a:lnTo>
                    <a:pt x="82804" y="0"/>
                  </a:lnTo>
                  <a:lnTo>
                    <a:pt x="68266" y="1271"/>
                  </a:lnTo>
                  <a:lnTo>
                    <a:pt x="54557" y="4942"/>
                  </a:lnTo>
                  <a:lnTo>
                    <a:pt x="41894" y="10794"/>
                  </a:lnTo>
                  <a:lnTo>
                    <a:pt x="30495" y="18609"/>
                  </a:lnTo>
                  <a:lnTo>
                    <a:pt x="20577" y="28172"/>
                  </a:lnTo>
                  <a:lnTo>
                    <a:pt x="12357" y="39263"/>
                  </a:lnTo>
                  <a:lnTo>
                    <a:pt x="6053" y="51665"/>
                  </a:lnTo>
                  <a:lnTo>
                    <a:pt x="1883" y="65162"/>
                  </a:lnTo>
                  <a:lnTo>
                    <a:pt x="63" y="79535"/>
                  </a:lnTo>
                  <a:lnTo>
                    <a:pt x="0" y="82804"/>
                  </a:lnTo>
                  <a:lnTo>
                    <a:pt x="1271" y="97341"/>
                  </a:lnTo>
                  <a:lnTo>
                    <a:pt x="4942" y="111050"/>
                  </a:lnTo>
                  <a:lnTo>
                    <a:pt x="10794" y="123713"/>
                  </a:lnTo>
                  <a:lnTo>
                    <a:pt x="18609" y="135112"/>
                  </a:lnTo>
                  <a:lnTo>
                    <a:pt x="28172" y="145030"/>
                  </a:lnTo>
                  <a:lnTo>
                    <a:pt x="39263" y="153250"/>
                  </a:lnTo>
                  <a:lnTo>
                    <a:pt x="51665" y="159554"/>
                  </a:lnTo>
                  <a:lnTo>
                    <a:pt x="65162" y="163724"/>
                  </a:lnTo>
                  <a:lnTo>
                    <a:pt x="79535" y="165544"/>
                  </a:lnTo>
                  <a:lnTo>
                    <a:pt x="82804" y="165608"/>
                  </a:lnTo>
                  <a:close/>
                </a:path>
              </a:pathLst>
            </a:custGeom>
            <a:solidFill>
              <a:srgbClr val="FDFDFD"/>
            </a:solidFill>
          </p:spPr>
          <p:txBody>
            <a:bodyPr wrap="square" lIns="0" tIns="0" rIns="0" bIns="0" rtlCol="0">
              <a:noAutofit/>
            </a:bodyPr>
            <a:lstStyle/>
            <a:p>
              <a:endParaRPr dirty="0"/>
            </a:p>
          </p:txBody>
        </p:sp>
        <p:sp>
          <p:nvSpPr>
            <p:cNvPr id="32" name="object 18">
              <a:extLst>
                <a:ext uri="{FF2B5EF4-FFF2-40B4-BE49-F238E27FC236}">
                  <a16:creationId xmlns:a16="http://schemas.microsoft.com/office/drawing/2014/main" id="{EBD159A1-AF0C-0FE6-C1C1-612A04D4EAC0}"/>
                </a:ext>
              </a:extLst>
            </p:cNvPr>
            <p:cNvSpPr/>
            <p:nvPr/>
          </p:nvSpPr>
          <p:spPr>
            <a:xfrm>
              <a:off x="3191468" y="627009"/>
              <a:ext cx="165608" cy="165608"/>
            </a:xfrm>
            <a:custGeom>
              <a:avLst/>
              <a:gdLst/>
              <a:ahLst/>
              <a:cxnLst/>
              <a:rect l="l" t="t" r="r" b="b"/>
              <a:pathLst>
                <a:path w="165607" h="165608">
                  <a:moveTo>
                    <a:pt x="82804" y="165608"/>
                  </a:moveTo>
                  <a:lnTo>
                    <a:pt x="97341" y="164336"/>
                  </a:lnTo>
                  <a:lnTo>
                    <a:pt x="111050" y="160665"/>
                  </a:lnTo>
                  <a:lnTo>
                    <a:pt x="123713" y="154813"/>
                  </a:lnTo>
                  <a:lnTo>
                    <a:pt x="135112" y="146998"/>
                  </a:lnTo>
                  <a:lnTo>
                    <a:pt x="145030" y="137435"/>
                  </a:lnTo>
                  <a:lnTo>
                    <a:pt x="153250" y="126344"/>
                  </a:lnTo>
                  <a:lnTo>
                    <a:pt x="159554" y="113942"/>
                  </a:lnTo>
                  <a:lnTo>
                    <a:pt x="163724" y="100445"/>
                  </a:lnTo>
                  <a:lnTo>
                    <a:pt x="165544" y="86072"/>
                  </a:lnTo>
                  <a:lnTo>
                    <a:pt x="165608" y="82804"/>
                  </a:lnTo>
                  <a:lnTo>
                    <a:pt x="164336" y="68266"/>
                  </a:lnTo>
                  <a:lnTo>
                    <a:pt x="160665" y="54557"/>
                  </a:lnTo>
                  <a:lnTo>
                    <a:pt x="154813" y="41894"/>
                  </a:lnTo>
                  <a:lnTo>
                    <a:pt x="146998" y="30495"/>
                  </a:lnTo>
                  <a:lnTo>
                    <a:pt x="137435" y="20577"/>
                  </a:lnTo>
                  <a:lnTo>
                    <a:pt x="126344" y="12357"/>
                  </a:lnTo>
                  <a:lnTo>
                    <a:pt x="113942" y="6053"/>
                  </a:lnTo>
                  <a:lnTo>
                    <a:pt x="100445" y="1883"/>
                  </a:lnTo>
                  <a:lnTo>
                    <a:pt x="86072" y="63"/>
                  </a:lnTo>
                  <a:lnTo>
                    <a:pt x="82804" y="0"/>
                  </a:lnTo>
                  <a:lnTo>
                    <a:pt x="68266" y="1271"/>
                  </a:lnTo>
                  <a:lnTo>
                    <a:pt x="54557" y="4942"/>
                  </a:lnTo>
                  <a:lnTo>
                    <a:pt x="41894" y="10794"/>
                  </a:lnTo>
                  <a:lnTo>
                    <a:pt x="30495" y="18609"/>
                  </a:lnTo>
                  <a:lnTo>
                    <a:pt x="20577" y="28172"/>
                  </a:lnTo>
                  <a:lnTo>
                    <a:pt x="12357" y="39263"/>
                  </a:lnTo>
                  <a:lnTo>
                    <a:pt x="6053" y="51665"/>
                  </a:lnTo>
                  <a:lnTo>
                    <a:pt x="1883" y="65162"/>
                  </a:lnTo>
                  <a:lnTo>
                    <a:pt x="63" y="79535"/>
                  </a:lnTo>
                  <a:lnTo>
                    <a:pt x="0" y="82804"/>
                  </a:lnTo>
                  <a:lnTo>
                    <a:pt x="1271" y="97341"/>
                  </a:lnTo>
                  <a:lnTo>
                    <a:pt x="4942" y="111050"/>
                  </a:lnTo>
                  <a:lnTo>
                    <a:pt x="10794" y="123713"/>
                  </a:lnTo>
                  <a:lnTo>
                    <a:pt x="18609" y="135112"/>
                  </a:lnTo>
                  <a:lnTo>
                    <a:pt x="28172" y="145030"/>
                  </a:lnTo>
                  <a:lnTo>
                    <a:pt x="39263" y="153250"/>
                  </a:lnTo>
                  <a:lnTo>
                    <a:pt x="51665" y="159554"/>
                  </a:lnTo>
                  <a:lnTo>
                    <a:pt x="65162" y="163724"/>
                  </a:lnTo>
                  <a:lnTo>
                    <a:pt x="79535" y="165544"/>
                  </a:lnTo>
                  <a:lnTo>
                    <a:pt x="82804" y="165608"/>
                  </a:lnTo>
                  <a:close/>
                </a:path>
              </a:pathLst>
            </a:custGeom>
            <a:ln w="12700">
              <a:solidFill>
                <a:srgbClr val="363435"/>
              </a:solidFill>
            </a:ln>
          </p:spPr>
          <p:txBody>
            <a:bodyPr wrap="square" lIns="0" tIns="0" rIns="0" bIns="0" rtlCol="0">
              <a:noAutofit/>
            </a:bodyPr>
            <a:lstStyle/>
            <a:p>
              <a:endParaRPr dirty="0"/>
            </a:p>
          </p:txBody>
        </p:sp>
        <p:sp>
          <p:nvSpPr>
            <p:cNvPr id="33" name="object 15">
              <a:extLst>
                <a:ext uri="{FF2B5EF4-FFF2-40B4-BE49-F238E27FC236}">
                  <a16:creationId xmlns:a16="http://schemas.microsoft.com/office/drawing/2014/main" id="{47417D56-8CDF-5C9E-F2A5-7C1CA8167EC3}"/>
                </a:ext>
              </a:extLst>
            </p:cNvPr>
            <p:cNvSpPr/>
            <p:nvPr/>
          </p:nvSpPr>
          <p:spPr>
            <a:xfrm>
              <a:off x="1877824" y="3826473"/>
              <a:ext cx="165608" cy="165608"/>
            </a:xfrm>
            <a:custGeom>
              <a:avLst/>
              <a:gdLst/>
              <a:ahLst/>
              <a:cxnLst/>
              <a:rect l="l" t="t" r="r" b="b"/>
              <a:pathLst>
                <a:path w="165607" h="165608">
                  <a:moveTo>
                    <a:pt x="82804" y="165608"/>
                  </a:moveTo>
                  <a:lnTo>
                    <a:pt x="97341" y="164336"/>
                  </a:lnTo>
                  <a:lnTo>
                    <a:pt x="111050" y="160665"/>
                  </a:lnTo>
                  <a:lnTo>
                    <a:pt x="123713" y="154813"/>
                  </a:lnTo>
                  <a:lnTo>
                    <a:pt x="135112" y="146998"/>
                  </a:lnTo>
                  <a:lnTo>
                    <a:pt x="145030" y="137435"/>
                  </a:lnTo>
                  <a:lnTo>
                    <a:pt x="153250" y="126344"/>
                  </a:lnTo>
                  <a:lnTo>
                    <a:pt x="159554" y="113942"/>
                  </a:lnTo>
                  <a:lnTo>
                    <a:pt x="163724" y="100445"/>
                  </a:lnTo>
                  <a:lnTo>
                    <a:pt x="165544" y="86072"/>
                  </a:lnTo>
                  <a:lnTo>
                    <a:pt x="165608" y="82804"/>
                  </a:lnTo>
                  <a:lnTo>
                    <a:pt x="164336" y="68266"/>
                  </a:lnTo>
                  <a:lnTo>
                    <a:pt x="160665" y="54557"/>
                  </a:lnTo>
                  <a:lnTo>
                    <a:pt x="154813" y="41894"/>
                  </a:lnTo>
                  <a:lnTo>
                    <a:pt x="146998" y="30495"/>
                  </a:lnTo>
                  <a:lnTo>
                    <a:pt x="137435" y="20577"/>
                  </a:lnTo>
                  <a:lnTo>
                    <a:pt x="126344" y="12357"/>
                  </a:lnTo>
                  <a:lnTo>
                    <a:pt x="113942" y="6053"/>
                  </a:lnTo>
                  <a:lnTo>
                    <a:pt x="100445" y="1883"/>
                  </a:lnTo>
                  <a:lnTo>
                    <a:pt x="86072" y="63"/>
                  </a:lnTo>
                  <a:lnTo>
                    <a:pt x="82804" y="0"/>
                  </a:lnTo>
                  <a:lnTo>
                    <a:pt x="68266" y="1271"/>
                  </a:lnTo>
                  <a:lnTo>
                    <a:pt x="54557" y="4942"/>
                  </a:lnTo>
                  <a:lnTo>
                    <a:pt x="41894" y="10794"/>
                  </a:lnTo>
                  <a:lnTo>
                    <a:pt x="30495" y="18609"/>
                  </a:lnTo>
                  <a:lnTo>
                    <a:pt x="20577" y="28172"/>
                  </a:lnTo>
                  <a:lnTo>
                    <a:pt x="12357" y="39263"/>
                  </a:lnTo>
                  <a:lnTo>
                    <a:pt x="6053" y="51665"/>
                  </a:lnTo>
                  <a:lnTo>
                    <a:pt x="1883" y="65162"/>
                  </a:lnTo>
                  <a:lnTo>
                    <a:pt x="63" y="79535"/>
                  </a:lnTo>
                  <a:lnTo>
                    <a:pt x="0" y="82804"/>
                  </a:lnTo>
                  <a:lnTo>
                    <a:pt x="1271" y="97341"/>
                  </a:lnTo>
                  <a:lnTo>
                    <a:pt x="4942" y="111050"/>
                  </a:lnTo>
                  <a:lnTo>
                    <a:pt x="10794" y="123713"/>
                  </a:lnTo>
                  <a:lnTo>
                    <a:pt x="18609" y="135112"/>
                  </a:lnTo>
                  <a:lnTo>
                    <a:pt x="28172" y="145030"/>
                  </a:lnTo>
                  <a:lnTo>
                    <a:pt x="39263" y="153250"/>
                  </a:lnTo>
                  <a:lnTo>
                    <a:pt x="51665" y="159554"/>
                  </a:lnTo>
                  <a:lnTo>
                    <a:pt x="65162" y="163724"/>
                  </a:lnTo>
                  <a:lnTo>
                    <a:pt x="79535" y="165544"/>
                  </a:lnTo>
                  <a:lnTo>
                    <a:pt x="82804" y="165608"/>
                  </a:lnTo>
                  <a:close/>
                </a:path>
              </a:pathLst>
            </a:custGeom>
            <a:solidFill>
              <a:srgbClr val="FDFDFD"/>
            </a:solidFill>
          </p:spPr>
          <p:txBody>
            <a:bodyPr wrap="square" lIns="0" tIns="0" rIns="0" bIns="0" rtlCol="0">
              <a:noAutofit/>
            </a:bodyPr>
            <a:lstStyle/>
            <a:p>
              <a:endParaRPr dirty="0"/>
            </a:p>
          </p:txBody>
        </p:sp>
        <p:sp>
          <p:nvSpPr>
            <p:cNvPr id="34" name="object 16">
              <a:extLst>
                <a:ext uri="{FF2B5EF4-FFF2-40B4-BE49-F238E27FC236}">
                  <a16:creationId xmlns:a16="http://schemas.microsoft.com/office/drawing/2014/main" id="{07BE099B-AAB4-108F-9B92-FE557C64764B}"/>
                </a:ext>
              </a:extLst>
            </p:cNvPr>
            <p:cNvSpPr/>
            <p:nvPr/>
          </p:nvSpPr>
          <p:spPr>
            <a:xfrm>
              <a:off x="1877824" y="3826473"/>
              <a:ext cx="165608" cy="165608"/>
            </a:xfrm>
            <a:custGeom>
              <a:avLst/>
              <a:gdLst/>
              <a:ahLst/>
              <a:cxnLst/>
              <a:rect l="l" t="t" r="r" b="b"/>
              <a:pathLst>
                <a:path w="165607" h="165608">
                  <a:moveTo>
                    <a:pt x="82804" y="165608"/>
                  </a:moveTo>
                  <a:lnTo>
                    <a:pt x="97341" y="164336"/>
                  </a:lnTo>
                  <a:lnTo>
                    <a:pt x="111050" y="160665"/>
                  </a:lnTo>
                  <a:lnTo>
                    <a:pt x="123713" y="154813"/>
                  </a:lnTo>
                  <a:lnTo>
                    <a:pt x="135112" y="146998"/>
                  </a:lnTo>
                  <a:lnTo>
                    <a:pt x="145030" y="137435"/>
                  </a:lnTo>
                  <a:lnTo>
                    <a:pt x="153250" y="126344"/>
                  </a:lnTo>
                  <a:lnTo>
                    <a:pt x="159554" y="113942"/>
                  </a:lnTo>
                  <a:lnTo>
                    <a:pt x="163724" y="100445"/>
                  </a:lnTo>
                  <a:lnTo>
                    <a:pt x="165544" y="86072"/>
                  </a:lnTo>
                  <a:lnTo>
                    <a:pt x="165608" y="82804"/>
                  </a:lnTo>
                  <a:lnTo>
                    <a:pt x="164336" y="68266"/>
                  </a:lnTo>
                  <a:lnTo>
                    <a:pt x="160665" y="54557"/>
                  </a:lnTo>
                  <a:lnTo>
                    <a:pt x="154813" y="41894"/>
                  </a:lnTo>
                  <a:lnTo>
                    <a:pt x="146998" y="30495"/>
                  </a:lnTo>
                  <a:lnTo>
                    <a:pt x="137435" y="20577"/>
                  </a:lnTo>
                  <a:lnTo>
                    <a:pt x="126344" y="12357"/>
                  </a:lnTo>
                  <a:lnTo>
                    <a:pt x="113942" y="6053"/>
                  </a:lnTo>
                  <a:lnTo>
                    <a:pt x="100445" y="1883"/>
                  </a:lnTo>
                  <a:lnTo>
                    <a:pt x="86072" y="63"/>
                  </a:lnTo>
                  <a:lnTo>
                    <a:pt x="82804" y="0"/>
                  </a:lnTo>
                  <a:lnTo>
                    <a:pt x="68266" y="1271"/>
                  </a:lnTo>
                  <a:lnTo>
                    <a:pt x="54557" y="4942"/>
                  </a:lnTo>
                  <a:lnTo>
                    <a:pt x="41894" y="10794"/>
                  </a:lnTo>
                  <a:lnTo>
                    <a:pt x="30495" y="18609"/>
                  </a:lnTo>
                  <a:lnTo>
                    <a:pt x="20577" y="28172"/>
                  </a:lnTo>
                  <a:lnTo>
                    <a:pt x="12357" y="39263"/>
                  </a:lnTo>
                  <a:lnTo>
                    <a:pt x="6053" y="51665"/>
                  </a:lnTo>
                  <a:lnTo>
                    <a:pt x="1883" y="65162"/>
                  </a:lnTo>
                  <a:lnTo>
                    <a:pt x="63" y="79535"/>
                  </a:lnTo>
                  <a:lnTo>
                    <a:pt x="0" y="82804"/>
                  </a:lnTo>
                  <a:lnTo>
                    <a:pt x="1271" y="97341"/>
                  </a:lnTo>
                  <a:lnTo>
                    <a:pt x="4942" y="111050"/>
                  </a:lnTo>
                  <a:lnTo>
                    <a:pt x="10794" y="123713"/>
                  </a:lnTo>
                  <a:lnTo>
                    <a:pt x="18609" y="135112"/>
                  </a:lnTo>
                  <a:lnTo>
                    <a:pt x="28172" y="145030"/>
                  </a:lnTo>
                  <a:lnTo>
                    <a:pt x="39263" y="153250"/>
                  </a:lnTo>
                  <a:lnTo>
                    <a:pt x="51665" y="159554"/>
                  </a:lnTo>
                  <a:lnTo>
                    <a:pt x="65162" y="163724"/>
                  </a:lnTo>
                  <a:lnTo>
                    <a:pt x="79535" y="165544"/>
                  </a:lnTo>
                  <a:lnTo>
                    <a:pt x="82804" y="165608"/>
                  </a:lnTo>
                  <a:close/>
                </a:path>
              </a:pathLst>
            </a:custGeom>
            <a:ln w="12700">
              <a:solidFill>
                <a:srgbClr val="363435"/>
              </a:solidFill>
            </a:ln>
          </p:spPr>
          <p:txBody>
            <a:bodyPr wrap="square" lIns="0" tIns="0" rIns="0" bIns="0" rtlCol="0">
              <a:noAutofit/>
            </a:bodyPr>
            <a:lstStyle/>
            <a:p>
              <a:endParaRPr dirty="0"/>
            </a:p>
          </p:txBody>
        </p:sp>
        <p:sp>
          <p:nvSpPr>
            <p:cNvPr id="35" name="object 13">
              <a:extLst>
                <a:ext uri="{FF2B5EF4-FFF2-40B4-BE49-F238E27FC236}">
                  <a16:creationId xmlns:a16="http://schemas.microsoft.com/office/drawing/2014/main" id="{1C4C42DE-DD07-7DBB-4867-F4B50BD06298}"/>
                </a:ext>
              </a:extLst>
            </p:cNvPr>
            <p:cNvSpPr txBox="1"/>
            <p:nvPr/>
          </p:nvSpPr>
          <p:spPr>
            <a:xfrm>
              <a:off x="1903335" y="572124"/>
              <a:ext cx="114588" cy="105865"/>
            </a:xfrm>
            <a:prstGeom prst="rect">
              <a:avLst/>
            </a:prstGeom>
          </p:spPr>
          <p:txBody>
            <a:bodyPr wrap="square" lIns="0" tIns="1905" rIns="0" bIns="0" rtlCol="0">
              <a:noAutofit/>
            </a:bodyPr>
            <a:lstStyle/>
            <a:p>
              <a:pPr marL="12700">
                <a:lnSpc>
                  <a:spcPct val="102172"/>
                </a:lnSpc>
              </a:pPr>
              <a:r>
                <a:rPr sz="650" spc="17" dirty="0">
                  <a:solidFill>
                    <a:srgbClr val="363435"/>
                  </a:solidFill>
                  <a:latin typeface="Century Gothic"/>
                  <a:cs typeface="Century Gothic"/>
                </a:rPr>
                <a:t>02</a:t>
              </a:r>
              <a:endParaRPr sz="650" dirty="0">
                <a:latin typeface="Century Gothic"/>
                <a:cs typeface="Century Gothic"/>
              </a:endParaRPr>
            </a:p>
          </p:txBody>
        </p:sp>
        <p:sp>
          <p:nvSpPr>
            <p:cNvPr id="36" name="object 12">
              <a:extLst>
                <a:ext uri="{FF2B5EF4-FFF2-40B4-BE49-F238E27FC236}">
                  <a16:creationId xmlns:a16="http://schemas.microsoft.com/office/drawing/2014/main" id="{8265200E-410B-CB22-DFFE-04DBE51A6D45}"/>
                </a:ext>
              </a:extLst>
            </p:cNvPr>
            <p:cNvSpPr txBox="1"/>
            <p:nvPr/>
          </p:nvSpPr>
          <p:spPr>
            <a:xfrm>
              <a:off x="669477" y="661274"/>
              <a:ext cx="114588" cy="105865"/>
            </a:xfrm>
            <a:prstGeom prst="rect">
              <a:avLst/>
            </a:prstGeom>
          </p:spPr>
          <p:txBody>
            <a:bodyPr wrap="square" lIns="0" tIns="1905" rIns="0" bIns="0" rtlCol="0">
              <a:noAutofit/>
            </a:bodyPr>
            <a:lstStyle/>
            <a:p>
              <a:pPr marL="12700">
                <a:lnSpc>
                  <a:spcPct val="102172"/>
                </a:lnSpc>
              </a:pPr>
              <a:r>
                <a:rPr sz="650" spc="17" dirty="0">
                  <a:solidFill>
                    <a:srgbClr val="363435"/>
                  </a:solidFill>
                  <a:latin typeface="Century Gothic"/>
                  <a:cs typeface="Century Gothic"/>
                </a:rPr>
                <a:t>01</a:t>
              </a:r>
              <a:endParaRPr sz="650" dirty="0">
                <a:latin typeface="Century Gothic"/>
                <a:cs typeface="Century Gothic"/>
              </a:endParaRPr>
            </a:p>
          </p:txBody>
        </p:sp>
        <p:sp>
          <p:nvSpPr>
            <p:cNvPr id="37" name="object 11">
              <a:extLst>
                <a:ext uri="{FF2B5EF4-FFF2-40B4-BE49-F238E27FC236}">
                  <a16:creationId xmlns:a16="http://schemas.microsoft.com/office/drawing/2014/main" id="{EEE5F7D4-82F7-FDBF-EBC1-F32BCED3BDA4}"/>
                </a:ext>
              </a:extLst>
            </p:cNvPr>
            <p:cNvSpPr txBox="1"/>
            <p:nvPr/>
          </p:nvSpPr>
          <p:spPr>
            <a:xfrm>
              <a:off x="3216978" y="661274"/>
              <a:ext cx="114588" cy="105865"/>
            </a:xfrm>
            <a:prstGeom prst="rect">
              <a:avLst/>
            </a:prstGeom>
          </p:spPr>
          <p:txBody>
            <a:bodyPr wrap="square" lIns="0" tIns="1905" rIns="0" bIns="0" rtlCol="0">
              <a:noAutofit/>
            </a:bodyPr>
            <a:lstStyle/>
            <a:p>
              <a:pPr marL="12700">
                <a:lnSpc>
                  <a:spcPct val="102172"/>
                </a:lnSpc>
              </a:pPr>
              <a:r>
                <a:rPr sz="650" spc="17" dirty="0">
                  <a:solidFill>
                    <a:srgbClr val="363435"/>
                  </a:solidFill>
                  <a:latin typeface="Century Gothic"/>
                  <a:cs typeface="Century Gothic"/>
                </a:rPr>
                <a:t>03</a:t>
              </a:r>
              <a:endParaRPr sz="650" dirty="0">
                <a:latin typeface="Century Gothic"/>
                <a:cs typeface="Century Gothic"/>
              </a:endParaRPr>
            </a:p>
          </p:txBody>
        </p:sp>
        <p:sp>
          <p:nvSpPr>
            <p:cNvPr id="38" name="object 10">
              <a:extLst>
                <a:ext uri="{FF2B5EF4-FFF2-40B4-BE49-F238E27FC236}">
                  <a16:creationId xmlns:a16="http://schemas.microsoft.com/office/drawing/2014/main" id="{7A3443E8-C6CF-9025-48BD-637903A82BDF}"/>
                </a:ext>
              </a:extLst>
            </p:cNvPr>
            <p:cNvSpPr txBox="1"/>
            <p:nvPr/>
          </p:nvSpPr>
          <p:spPr>
            <a:xfrm>
              <a:off x="3211959" y="2183077"/>
              <a:ext cx="114588" cy="105865"/>
            </a:xfrm>
            <a:prstGeom prst="rect">
              <a:avLst/>
            </a:prstGeom>
          </p:spPr>
          <p:txBody>
            <a:bodyPr wrap="square" lIns="0" tIns="1905" rIns="0" bIns="0" rtlCol="0">
              <a:noAutofit/>
            </a:bodyPr>
            <a:lstStyle/>
            <a:p>
              <a:pPr marL="12700">
                <a:lnSpc>
                  <a:spcPct val="102172"/>
                </a:lnSpc>
              </a:pPr>
              <a:r>
                <a:rPr sz="650" spc="17" dirty="0">
                  <a:solidFill>
                    <a:srgbClr val="363435"/>
                  </a:solidFill>
                  <a:latin typeface="Century Gothic"/>
                  <a:cs typeface="Century Gothic"/>
                </a:rPr>
                <a:t>06</a:t>
              </a:r>
              <a:endParaRPr sz="650" dirty="0">
                <a:latin typeface="Century Gothic"/>
                <a:cs typeface="Century Gothic"/>
              </a:endParaRPr>
            </a:p>
          </p:txBody>
        </p:sp>
        <p:sp>
          <p:nvSpPr>
            <p:cNvPr id="39" name="object 9">
              <a:extLst>
                <a:ext uri="{FF2B5EF4-FFF2-40B4-BE49-F238E27FC236}">
                  <a16:creationId xmlns:a16="http://schemas.microsoft.com/office/drawing/2014/main" id="{D15E31C8-FD7C-31FF-0A93-567890152E87}"/>
                </a:ext>
              </a:extLst>
            </p:cNvPr>
            <p:cNvSpPr txBox="1"/>
            <p:nvPr/>
          </p:nvSpPr>
          <p:spPr>
            <a:xfrm>
              <a:off x="669477" y="3771587"/>
              <a:ext cx="114588" cy="105865"/>
            </a:xfrm>
            <a:prstGeom prst="rect">
              <a:avLst/>
            </a:prstGeom>
          </p:spPr>
          <p:txBody>
            <a:bodyPr wrap="square" lIns="0" tIns="1905" rIns="0" bIns="0" rtlCol="0">
              <a:noAutofit/>
            </a:bodyPr>
            <a:lstStyle/>
            <a:p>
              <a:pPr marL="12700">
                <a:lnSpc>
                  <a:spcPct val="102172"/>
                </a:lnSpc>
              </a:pPr>
              <a:r>
                <a:rPr sz="650" spc="17" dirty="0">
                  <a:solidFill>
                    <a:srgbClr val="363435"/>
                  </a:solidFill>
                  <a:latin typeface="Century Gothic"/>
                  <a:cs typeface="Century Gothic"/>
                </a:rPr>
                <a:t>04</a:t>
              </a:r>
              <a:endParaRPr sz="650" dirty="0">
                <a:latin typeface="Century Gothic"/>
                <a:cs typeface="Century Gothic"/>
              </a:endParaRPr>
            </a:p>
          </p:txBody>
        </p:sp>
        <p:sp>
          <p:nvSpPr>
            <p:cNvPr id="40" name="object 8">
              <a:extLst>
                <a:ext uri="{FF2B5EF4-FFF2-40B4-BE49-F238E27FC236}">
                  <a16:creationId xmlns:a16="http://schemas.microsoft.com/office/drawing/2014/main" id="{476662D2-1B2C-A8A9-76D3-F414DBEA91AC}"/>
                </a:ext>
              </a:extLst>
            </p:cNvPr>
            <p:cNvSpPr txBox="1"/>
            <p:nvPr/>
          </p:nvSpPr>
          <p:spPr>
            <a:xfrm>
              <a:off x="3211960" y="3771587"/>
              <a:ext cx="114588" cy="105865"/>
            </a:xfrm>
            <a:prstGeom prst="rect">
              <a:avLst/>
            </a:prstGeom>
          </p:spPr>
          <p:txBody>
            <a:bodyPr wrap="square" lIns="0" tIns="1905" rIns="0" bIns="0" rtlCol="0">
              <a:noAutofit/>
            </a:bodyPr>
            <a:lstStyle/>
            <a:p>
              <a:pPr marL="12700">
                <a:lnSpc>
                  <a:spcPct val="102172"/>
                </a:lnSpc>
              </a:pPr>
              <a:r>
                <a:rPr sz="650" spc="17" dirty="0">
                  <a:solidFill>
                    <a:srgbClr val="363435"/>
                  </a:solidFill>
                  <a:latin typeface="Century Gothic"/>
                  <a:cs typeface="Century Gothic"/>
                </a:rPr>
                <a:t>05</a:t>
              </a:r>
              <a:endParaRPr sz="650" dirty="0">
                <a:latin typeface="Century Gothic"/>
                <a:cs typeface="Century Gothic"/>
              </a:endParaRPr>
            </a:p>
          </p:txBody>
        </p:sp>
        <p:sp>
          <p:nvSpPr>
            <p:cNvPr id="41" name="object 7">
              <a:extLst>
                <a:ext uri="{FF2B5EF4-FFF2-40B4-BE49-F238E27FC236}">
                  <a16:creationId xmlns:a16="http://schemas.microsoft.com/office/drawing/2014/main" id="{879C80B4-38CE-E2E0-14BB-0D7E205EB161}"/>
                </a:ext>
              </a:extLst>
            </p:cNvPr>
            <p:cNvSpPr txBox="1"/>
            <p:nvPr/>
          </p:nvSpPr>
          <p:spPr>
            <a:xfrm>
              <a:off x="1903335" y="3860737"/>
              <a:ext cx="114588" cy="105865"/>
            </a:xfrm>
            <a:prstGeom prst="rect">
              <a:avLst/>
            </a:prstGeom>
          </p:spPr>
          <p:txBody>
            <a:bodyPr wrap="square" lIns="0" tIns="1905" rIns="0" bIns="0" rtlCol="0">
              <a:noAutofit/>
            </a:bodyPr>
            <a:lstStyle/>
            <a:p>
              <a:pPr marL="12700">
                <a:lnSpc>
                  <a:spcPct val="102172"/>
                </a:lnSpc>
              </a:pPr>
              <a:r>
                <a:rPr sz="650" spc="17" dirty="0">
                  <a:solidFill>
                    <a:srgbClr val="363435"/>
                  </a:solidFill>
                  <a:latin typeface="Century Gothic"/>
                  <a:cs typeface="Century Gothic"/>
                </a:rPr>
                <a:t>07</a:t>
              </a:r>
              <a:endParaRPr sz="650" dirty="0">
                <a:latin typeface="Century Gothic"/>
                <a:cs typeface="Century Gothic"/>
              </a:endParaRPr>
            </a:p>
          </p:txBody>
        </p:sp>
      </p:grpSp>
      <p:sp>
        <p:nvSpPr>
          <p:cNvPr id="79" name="object 5">
            <a:extLst>
              <a:ext uri="{FF2B5EF4-FFF2-40B4-BE49-F238E27FC236}">
                <a16:creationId xmlns:a16="http://schemas.microsoft.com/office/drawing/2014/main" id="{D654EC49-E30A-8534-7880-C199E47DAEA6}"/>
              </a:ext>
            </a:extLst>
          </p:cNvPr>
          <p:cNvSpPr txBox="1"/>
          <p:nvPr/>
        </p:nvSpPr>
        <p:spPr>
          <a:xfrm>
            <a:off x="4716016" y="1456780"/>
            <a:ext cx="2914642" cy="2375186"/>
          </a:xfrm>
          <a:prstGeom prst="rect">
            <a:avLst/>
          </a:prstGeom>
        </p:spPr>
        <p:txBody>
          <a:bodyPr wrap="square" lIns="0" tIns="5270" rIns="0" bIns="0" rtlCol="0">
            <a:noAutofit/>
          </a:bodyPr>
          <a:lstStyle/>
          <a:p>
            <a:pPr marL="12700" marR="13335">
              <a:lnSpc>
                <a:spcPct val="150000"/>
              </a:lnSpc>
            </a:pPr>
            <a:r>
              <a:rPr lang="en-US" sz="1200" dirty="0">
                <a:solidFill>
                  <a:srgbClr val="363435"/>
                </a:solidFill>
                <a:highlight>
                  <a:srgbClr val="00FF00"/>
                </a:highlight>
                <a:latin typeface="Century" panose="02040604050505020304" pitchFamily="18" charset="0"/>
                <a:cs typeface="Century Gothic"/>
              </a:rPr>
              <a:t>01</a:t>
            </a:r>
            <a:r>
              <a:rPr lang="en-US" sz="1200" dirty="0">
                <a:solidFill>
                  <a:srgbClr val="363435"/>
                </a:solidFill>
                <a:latin typeface="Century" panose="02040604050505020304" pitchFamily="18" charset="0"/>
                <a:cs typeface="Century Gothic"/>
              </a:rPr>
              <a:t> - </a:t>
            </a:r>
            <a:r>
              <a:rPr sz="1200" dirty="0">
                <a:solidFill>
                  <a:srgbClr val="363435"/>
                </a:solidFill>
                <a:latin typeface="Century" panose="02040604050505020304" pitchFamily="18" charset="0"/>
                <a:cs typeface="Century Gothic"/>
              </a:rPr>
              <a:t>Back and Soft Key Button</a:t>
            </a:r>
            <a:endParaRPr sz="1200" dirty="0">
              <a:latin typeface="Century" panose="02040604050505020304" pitchFamily="18" charset="0"/>
              <a:cs typeface="Century Gothic"/>
            </a:endParaRPr>
          </a:p>
          <a:p>
            <a:pPr marL="12700" marR="13335">
              <a:lnSpc>
                <a:spcPct val="150000"/>
              </a:lnSpc>
              <a:spcBef>
                <a:spcPts val="98"/>
              </a:spcBef>
            </a:pPr>
            <a:r>
              <a:rPr lang="en-US" sz="1200" dirty="0">
                <a:solidFill>
                  <a:srgbClr val="363435"/>
                </a:solidFill>
                <a:highlight>
                  <a:srgbClr val="00FF00"/>
                </a:highlight>
                <a:latin typeface="Century" panose="02040604050505020304" pitchFamily="18" charset="0"/>
                <a:cs typeface="Century Gothic"/>
              </a:rPr>
              <a:t>02 </a:t>
            </a:r>
            <a:r>
              <a:rPr lang="en-US" sz="1200" dirty="0">
                <a:solidFill>
                  <a:srgbClr val="363435"/>
                </a:solidFill>
                <a:latin typeface="Century" panose="02040604050505020304" pitchFamily="18" charset="0"/>
                <a:cs typeface="Century Gothic"/>
              </a:rPr>
              <a:t>- </a:t>
            </a:r>
            <a:r>
              <a:rPr sz="1200" dirty="0">
                <a:solidFill>
                  <a:srgbClr val="363435"/>
                </a:solidFill>
                <a:latin typeface="Century" panose="02040604050505020304" pitchFamily="18" charset="0"/>
                <a:cs typeface="Century Gothic"/>
              </a:rPr>
              <a:t>Bell Button</a:t>
            </a:r>
            <a:endParaRPr sz="1200" dirty="0">
              <a:latin typeface="Century" panose="02040604050505020304" pitchFamily="18" charset="0"/>
              <a:cs typeface="Century Gothic"/>
            </a:endParaRPr>
          </a:p>
          <a:p>
            <a:pPr marL="12700" marR="13335">
              <a:lnSpc>
                <a:spcPct val="150000"/>
              </a:lnSpc>
              <a:spcBef>
                <a:spcPts val="140"/>
              </a:spcBef>
            </a:pPr>
            <a:r>
              <a:rPr lang="en-US" sz="1200" spc="0" dirty="0">
                <a:solidFill>
                  <a:srgbClr val="363435"/>
                </a:solidFill>
                <a:highlight>
                  <a:srgbClr val="00FF00"/>
                </a:highlight>
                <a:latin typeface="Century" panose="02040604050505020304" pitchFamily="18" charset="0"/>
                <a:cs typeface="Century Gothic"/>
              </a:rPr>
              <a:t>03</a:t>
            </a:r>
            <a:r>
              <a:rPr lang="en-US" sz="1200" spc="0" dirty="0">
                <a:solidFill>
                  <a:srgbClr val="363435"/>
                </a:solidFill>
                <a:latin typeface="Century" panose="02040604050505020304" pitchFamily="18" charset="0"/>
                <a:cs typeface="Century Gothic"/>
              </a:rPr>
              <a:t> - </a:t>
            </a:r>
            <a:r>
              <a:rPr sz="1200" spc="0" dirty="0">
                <a:solidFill>
                  <a:srgbClr val="363435"/>
                </a:solidFill>
                <a:latin typeface="Century" panose="02040604050505020304" pitchFamily="18" charset="0"/>
                <a:cs typeface="Century Gothic"/>
              </a:rPr>
              <a:t>Forward and</a:t>
            </a:r>
            <a:r>
              <a:rPr lang="en-US" sz="1200" dirty="0">
                <a:solidFill>
                  <a:srgbClr val="363435"/>
                </a:solidFill>
                <a:latin typeface="Century" panose="02040604050505020304" pitchFamily="18" charset="0"/>
                <a:cs typeface="Century Gothic"/>
              </a:rPr>
              <a:t> </a:t>
            </a:r>
            <a:r>
              <a:rPr sz="1200" spc="0" dirty="0">
                <a:solidFill>
                  <a:srgbClr val="363435"/>
                </a:solidFill>
                <a:latin typeface="Century" panose="02040604050505020304" pitchFamily="18" charset="0"/>
                <a:cs typeface="Century Gothic"/>
              </a:rPr>
              <a:t>Soft Key Button</a:t>
            </a:r>
            <a:endParaRPr sz="1200" dirty="0">
              <a:latin typeface="Century" panose="02040604050505020304" pitchFamily="18" charset="0"/>
              <a:cs typeface="Century Gothic"/>
            </a:endParaRPr>
          </a:p>
          <a:p>
            <a:pPr marL="12700" marR="885553">
              <a:lnSpc>
                <a:spcPct val="150000"/>
              </a:lnSpc>
              <a:spcBef>
                <a:spcPts val="140"/>
              </a:spcBef>
            </a:pPr>
            <a:r>
              <a:rPr lang="en-US" sz="1200" dirty="0">
                <a:solidFill>
                  <a:srgbClr val="363435"/>
                </a:solidFill>
                <a:highlight>
                  <a:srgbClr val="00FF00"/>
                </a:highlight>
                <a:latin typeface="Century" panose="02040604050505020304" pitchFamily="18" charset="0"/>
                <a:cs typeface="Century Gothic"/>
              </a:rPr>
              <a:t>04</a:t>
            </a:r>
            <a:r>
              <a:rPr lang="en-US" sz="1200" dirty="0">
                <a:solidFill>
                  <a:srgbClr val="363435"/>
                </a:solidFill>
                <a:latin typeface="Century" panose="02040604050505020304" pitchFamily="18" charset="0"/>
                <a:cs typeface="Century Gothic"/>
              </a:rPr>
              <a:t> - </a:t>
            </a:r>
            <a:r>
              <a:rPr sz="1200" dirty="0">
                <a:solidFill>
                  <a:srgbClr val="363435"/>
                </a:solidFill>
                <a:latin typeface="Century" panose="02040604050505020304" pitchFamily="18" charset="0"/>
                <a:cs typeface="Century Gothic"/>
              </a:rPr>
              <a:t>Back Button </a:t>
            </a:r>
            <a:endParaRPr sz="1200" dirty="0">
              <a:latin typeface="Century" panose="02040604050505020304" pitchFamily="18" charset="0"/>
              <a:cs typeface="Century Gothic"/>
            </a:endParaRPr>
          </a:p>
          <a:p>
            <a:pPr marL="12700" marR="885553">
              <a:lnSpc>
                <a:spcPct val="150000"/>
              </a:lnSpc>
              <a:spcBef>
                <a:spcPts val="142"/>
              </a:spcBef>
            </a:pPr>
            <a:r>
              <a:rPr lang="en-US" sz="1200" dirty="0">
                <a:solidFill>
                  <a:srgbClr val="363435"/>
                </a:solidFill>
                <a:highlight>
                  <a:srgbClr val="00FF00"/>
                </a:highlight>
                <a:latin typeface="Century" panose="02040604050505020304" pitchFamily="18" charset="0"/>
                <a:cs typeface="Century Gothic"/>
              </a:rPr>
              <a:t>05</a:t>
            </a:r>
            <a:r>
              <a:rPr lang="en-US" sz="1200" dirty="0">
                <a:solidFill>
                  <a:srgbClr val="363435"/>
                </a:solidFill>
                <a:latin typeface="Century" panose="02040604050505020304" pitchFamily="18" charset="0"/>
                <a:cs typeface="Century Gothic"/>
              </a:rPr>
              <a:t> - </a:t>
            </a:r>
            <a:r>
              <a:rPr sz="1200" dirty="0">
                <a:solidFill>
                  <a:srgbClr val="363435"/>
                </a:solidFill>
                <a:latin typeface="Century" panose="02040604050505020304" pitchFamily="18" charset="0"/>
                <a:cs typeface="Century Gothic"/>
              </a:rPr>
              <a:t>Menu Button </a:t>
            </a:r>
            <a:endParaRPr sz="1200" dirty="0">
              <a:latin typeface="Century" panose="02040604050505020304" pitchFamily="18" charset="0"/>
              <a:cs typeface="Century Gothic"/>
            </a:endParaRPr>
          </a:p>
          <a:p>
            <a:pPr marL="12700" marR="885553">
              <a:lnSpc>
                <a:spcPct val="150000"/>
              </a:lnSpc>
              <a:spcBef>
                <a:spcPts val="142"/>
              </a:spcBef>
            </a:pPr>
            <a:r>
              <a:rPr lang="en-US" sz="1200" dirty="0">
                <a:solidFill>
                  <a:srgbClr val="363435"/>
                </a:solidFill>
                <a:highlight>
                  <a:srgbClr val="00FF00"/>
                </a:highlight>
                <a:latin typeface="Century" panose="02040604050505020304" pitchFamily="18" charset="0"/>
                <a:cs typeface="Century Gothic"/>
              </a:rPr>
              <a:t>06</a:t>
            </a:r>
            <a:r>
              <a:rPr lang="en-US" sz="1200" dirty="0">
                <a:solidFill>
                  <a:srgbClr val="363435"/>
                </a:solidFill>
                <a:latin typeface="Century" panose="02040604050505020304" pitchFamily="18" charset="0"/>
                <a:cs typeface="Century Gothic"/>
              </a:rPr>
              <a:t> - </a:t>
            </a:r>
            <a:r>
              <a:rPr sz="1200" dirty="0">
                <a:solidFill>
                  <a:srgbClr val="363435"/>
                </a:solidFill>
                <a:latin typeface="Century" panose="02040604050505020304" pitchFamily="18" charset="0"/>
                <a:cs typeface="Century Gothic"/>
              </a:rPr>
              <a:t>Rotary Knob</a:t>
            </a:r>
            <a:endParaRPr sz="1200" dirty="0">
              <a:latin typeface="Century" panose="02040604050505020304" pitchFamily="18" charset="0"/>
              <a:cs typeface="Century Gothic"/>
            </a:endParaRPr>
          </a:p>
          <a:p>
            <a:pPr marL="12700">
              <a:lnSpc>
                <a:spcPct val="150000"/>
              </a:lnSpc>
              <a:spcBef>
                <a:spcPts val="142"/>
              </a:spcBef>
            </a:pPr>
            <a:r>
              <a:rPr lang="en-US" sz="1200" spc="0" dirty="0">
                <a:solidFill>
                  <a:srgbClr val="363435"/>
                </a:solidFill>
                <a:highlight>
                  <a:srgbClr val="00FF00"/>
                </a:highlight>
                <a:latin typeface="Century" panose="02040604050505020304" pitchFamily="18" charset="0"/>
                <a:cs typeface="Century Gothic"/>
              </a:rPr>
              <a:t>07</a:t>
            </a:r>
            <a:r>
              <a:rPr lang="en-US" sz="1200" spc="0" dirty="0">
                <a:solidFill>
                  <a:srgbClr val="363435"/>
                </a:solidFill>
                <a:latin typeface="Century" panose="02040604050505020304" pitchFamily="18" charset="0"/>
                <a:cs typeface="Century Gothic"/>
              </a:rPr>
              <a:t> - </a:t>
            </a:r>
            <a:r>
              <a:rPr sz="1200" spc="0" dirty="0">
                <a:solidFill>
                  <a:srgbClr val="363435"/>
                </a:solidFill>
                <a:latin typeface="Century" panose="02040604050505020304" pitchFamily="18" charset="0"/>
                <a:cs typeface="Century Gothic"/>
              </a:rPr>
              <a:t>F1 Button: Reserved for future use</a:t>
            </a:r>
            <a:endParaRPr sz="1200" dirty="0">
              <a:latin typeface="Century" panose="02040604050505020304" pitchFamily="18" charset="0"/>
              <a:cs typeface="Century Gothic"/>
            </a:endParaRPr>
          </a:p>
        </p:txBody>
      </p:sp>
      <p:sp>
        <p:nvSpPr>
          <p:cNvPr id="82" name="TextBox 81">
            <a:extLst>
              <a:ext uri="{FF2B5EF4-FFF2-40B4-BE49-F238E27FC236}">
                <a16:creationId xmlns:a16="http://schemas.microsoft.com/office/drawing/2014/main" id="{EE65F5C5-719D-5C41-5917-A90ADF540B05}"/>
              </a:ext>
            </a:extLst>
          </p:cNvPr>
          <p:cNvSpPr txBox="1"/>
          <p:nvPr/>
        </p:nvSpPr>
        <p:spPr>
          <a:xfrm>
            <a:off x="4932040" y="716990"/>
            <a:ext cx="1440160" cy="369332"/>
          </a:xfrm>
          <a:prstGeom prst="rect">
            <a:avLst/>
          </a:prstGeom>
          <a:noFill/>
        </p:spPr>
        <p:txBody>
          <a:bodyPr wrap="square">
            <a:spAutoFit/>
          </a:bodyPr>
          <a:lstStyle/>
          <a:p>
            <a:r>
              <a:rPr lang="en-US" sz="1800" b="1" u="sng" spc="16" dirty="0">
                <a:solidFill>
                  <a:srgbClr val="363435"/>
                </a:solidFill>
                <a:latin typeface="Century Gothic"/>
                <a:cs typeface="Century Gothic"/>
              </a:rPr>
              <a:t> B-DRIVE </a:t>
            </a:r>
            <a:endParaRPr lang="en-US" dirty="0"/>
          </a:p>
        </p:txBody>
      </p:sp>
    </p:spTree>
    <p:extLst>
      <p:ext uri="{BB962C8B-B14F-4D97-AF65-F5344CB8AC3E}">
        <p14:creationId xmlns:p14="http://schemas.microsoft.com/office/powerpoint/2010/main" val="1411512380"/>
      </p:ext>
    </p:extLst>
  </p:cSld>
  <p:clrMapOvr>
    <a:masterClrMapping/>
  </p:clrMapOvr>
  <mc:AlternateContent xmlns:mc="http://schemas.openxmlformats.org/markup-compatibility/2006" xmlns:p14="http://schemas.microsoft.com/office/powerpoint/2010/main">
    <mc:Choice Requires="p14">
      <p:transition spd="slow">
        <p14:prism isContent="1"/>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475E9AD5-9414-CFB1-B79F-402859F4513C}"/>
              </a:ext>
            </a:extLst>
          </p:cNvPr>
          <p:cNvGrpSpPr/>
          <p:nvPr/>
        </p:nvGrpSpPr>
        <p:grpSpPr>
          <a:xfrm>
            <a:off x="6804248" y="891772"/>
            <a:ext cx="1909646" cy="1656184"/>
            <a:chOff x="2183601" y="251306"/>
            <a:chExt cx="1347797" cy="1161195"/>
          </a:xfrm>
        </p:grpSpPr>
        <p:sp>
          <p:nvSpPr>
            <p:cNvPr id="7" name="object 11">
              <a:extLst>
                <a:ext uri="{FF2B5EF4-FFF2-40B4-BE49-F238E27FC236}">
                  <a16:creationId xmlns:a16="http://schemas.microsoft.com/office/drawing/2014/main" id="{31C968D5-BCCE-C686-A095-A1C44D5F8518}"/>
                </a:ext>
              </a:extLst>
            </p:cNvPr>
            <p:cNvSpPr/>
            <p:nvPr/>
          </p:nvSpPr>
          <p:spPr>
            <a:xfrm>
              <a:off x="2345397" y="403212"/>
              <a:ext cx="1025994" cy="759599"/>
            </a:xfrm>
            <a:custGeom>
              <a:avLst/>
              <a:gdLst/>
              <a:ahLst/>
              <a:cxnLst/>
              <a:rect l="l" t="t" r="r" b="b"/>
              <a:pathLst>
                <a:path w="1025994" h="759599">
                  <a:moveTo>
                    <a:pt x="0" y="759599"/>
                  </a:moveTo>
                  <a:lnTo>
                    <a:pt x="1025994" y="759599"/>
                  </a:lnTo>
                  <a:lnTo>
                    <a:pt x="1025994" y="0"/>
                  </a:lnTo>
                  <a:lnTo>
                    <a:pt x="0" y="0"/>
                  </a:lnTo>
                  <a:lnTo>
                    <a:pt x="0" y="759599"/>
                  </a:lnTo>
                  <a:close/>
                </a:path>
              </a:pathLst>
            </a:custGeom>
            <a:solidFill>
              <a:srgbClr val="272424"/>
            </a:solidFill>
          </p:spPr>
          <p:txBody>
            <a:bodyPr wrap="square" lIns="0" tIns="0" rIns="0" bIns="0" rtlCol="0">
              <a:noAutofit/>
            </a:bodyPr>
            <a:lstStyle/>
            <a:p>
              <a:endParaRPr dirty="0"/>
            </a:p>
          </p:txBody>
        </p:sp>
        <p:sp>
          <p:nvSpPr>
            <p:cNvPr id="8" name="object 12">
              <a:extLst>
                <a:ext uri="{FF2B5EF4-FFF2-40B4-BE49-F238E27FC236}">
                  <a16:creationId xmlns:a16="http://schemas.microsoft.com/office/drawing/2014/main" id="{76F1EC34-9C02-2354-0311-F7FF67FA6FF2}"/>
                </a:ext>
              </a:extLst>
            </p:cNvPr>
            <p:cNvSpPr/>
            <p:nvPr/>
          </p:nvSpPr>
          <p:spPr>
            <a:xfrm>
              <a:off x="2183601" y="251306"/>
              <a:ext cx="449731" cy="387531"/>
            </a:xfrm>
            <a:prstGeom prst="rect">
              <a:avLst/>
            </a:prstGeom>
            <a:blipFill>
              <a:blip r:embed="rId2" cstate="print"/>
              <a:stretch>
                <a:fillRect/>
              </a:stretch>
            </a:blipFill>
          </p:spPr>
          <p:txBody>
            <a:bodyPr wrap="square" lIns="0" tIns="0" rIns="0" bIns="0" rtlCol="0">
              <a:noAutofit/>
            </a:bodyPr>
            <a:lstStyle/>
            <a:p>
              <a:endParaRPr dirty="0"/>
            </a:p>
          </p:txBody>
        </p:sp>
        <p:sp>
          <p:nvSpPr>
            <p:cNvPr id="9" name="object 13">
              <a:extLst>
                <a:ext uri="{FF2B5EF4-FFF2-40B4-BE49-F238E27FC236}">
                  <a16:creationId xmlns:a16="http://schemas.microsoft.com/office/drawing/2014/main" id="{692407AC-5B05-2E52-7AB0-2089AFBB8513}"/>
                </a:ext>
              </a:extLst>
            </p:cNvPr>
            <p:cNvSpPr/>
            <p:nvPr/>
          </p:nvSpPr>
          <p:spPr>
            <a:xfrm>
              <a:off x="3081667" y="251306"/>
              <a:ext cx="449731" cy="387531"/>
            </a:xfrm>
            <a:prstGeom prst="rect">
              <a:avLst/>
            </a:prstGeom>
            <a:blipFill>
              <a:blip r:embed="rId3" cstate="print"/>
              <a:stretch>
                <a:fillRect/>
              </a:stretch>
            </a:blipFill>
          </p:spPr>
          <p:txBody>
            <a:bodyPr wrap="square" lIns="0" tIns="0" rIns="0" bIns="0" rtlCol="0">
              <a:noAutofit/>
            </a:bodyPr>
            <a:lstStyle/>
            <a:p>
              <a:endParaRPr dirty="0"/>
            </a:p>
          </p:txBody>
        </p:sp>
        <p:sp>
          <p:nvSpPr>
            <p:cNvPr id="10" name="object 14">
              <a:extLst>
                <a:ext uri="{FF2B5EF4-FFF2-40B4-BE49-F238E27FC236}">
                  <a16:creationId xmlns:a16="http://schemas.microsoft.com/office/drawing/2014/main" id="{9871A9B5-7FDA-BAF0-4C31-1125796BDFC4}"/>
                </a:ext>
              </a:extLst>
            </p:cNvPr>
            <p:cNvSpPr/>
            <p:nvPr/>
          </p:nvSpPr>
          <p:spPr>
            <a:xfrm>
              <a:off x="2184298" y="638149"/>
              <a:ext cx="161112" cy="387520"/>
            </a:xfrm>
            <a:prstGeom prst="rect">
              <a:avLst/>
            </a:prstGeom>
            <a:blipFill>
              <a:blip r:embed="rId4" cstate="print"/>
              <a:stretch>
                <a:fillRect/>
              </a:stretch>
            </a:blipFill>
          </p:spPr>
          <p:txBody>
            <a:bodyPr wrap="square" lIns="0" tIns="0" rIns="0" bIns="0" rtlCol="0">
              <a:noAutofit/>
            </a:bodyPr>
            <a:lstStyle/>
            <a:p>
              <a:endParaRPr dirty="0"/>
            </a:p>
          </p:txBody>
        </p:sp>
        <p:sp>
          <p:nvSpPr>
            <p:cNvPr id="11" name="object 15">
              <a:extLst>
                <a:ext uri="{FF2B5EF4-FFF2-40B4-BE49-F238E27FC236}">
                  <a16:creationId xmlns:a16="http://schemas.microsoft.com/office/drawing/2014/main" id="{346C8D9A-BA51-5848-E193-BE37C9C335B3}"/>
                </a:ext>
              </a:extLst>
            </p:cNvPr>
            <p:cNvSpPr/>
            <p:nvPr/>
          </p:nvSpPr>
          <p:spPr>
            <a:xfrm>
              <a:off x="3371405" y="638149"/>
              <a:ext cx="159296" cy="387520"/>
            </a:xfrm>
            <a:prstGeom prst="rect">
              <a:avLst/>
            </a:prstGeom>
            <a:blipFill>
              <a:blip r:embed="rId5" cstate="print"/>
              <a:stretch>
                <a:fillRect/>
              </a:stretch>
            </a:blipFill>
          </p:spPr>
          <p:txBody>
            <a:bodyPr wrap="square" lIns="0" tIns="0" rIns="0" bIns="0" rtlCol="0">
              <a:noAutofit/>
            </a:bodyPr>
            <a:lstStyle/>
            <a:p>
              <a:endParaRPr dirty="0"/>
            </a:p>
          </p:txBody>
        </p:sp>
        <p:sp>
          <p:nvSpPr>
            <p:cNvPr id="12" name="object 16">
              <a:extLst>
                <a:ext uri="{FF2B5EF4-FFF2-40B4-BE49-F238E27FC236}">
                  <a16:creationId xmlns:a16="http://schemas.microsoft.com/office/drawing/2014/main" id="{FFCC54CE-F188-96C4-715F-37CAFA69C363}"/>
                </a:ext>
              </a:extLst>
            </p:cNvPr>
            <p:cNvSpPr/>
            <p:nvPr/>
          </p:nvSpPr>
          <p:spPr>
            <a:xfrm>
              <a:off x="2183601" y="1024970"/>
              <a:ext cx="449731" cy="387531"/>
            </a:xfrm>
            <a:prstGeom prst="rect">
              <a:avLst/>
            </a:prstGeom>
            <a:blipFill>
              <a:blip r:embed="rId6" cstate="print"/>
              <a:stretch>
                <a:fillRect/>
              </a:stretch>
            </a:blipFill>
          </p:spPr>
          <p:txBody>
            <a:bodyPr wrap="square" lIns="0" tIns="0" rIns="0" bIns="0" rtlCol="0">
              <a:noAutofit/>
            </a:bodyPr>
            <a:lstStyle/>
            <a:p>
              <a:endParaRPr dirty="0"/>
            </a:p>
          </p:txBody>
        </p:sp>
        <p:sp>
          <p:nvSpPr>
            <p:cNvPr id="13" name="object 17">
              <a:extLst>
                <a:ext uri="{FF2B5EF4-FFF2-40B4-BE49-F238E27FC236}">
                  <a16:creationId xmlns:a16="http://schemas.microsoft.com/office/drawing/2014/main" id="{B83C17EF-D521-FE89-1456-47FA38CB19DE}"/>
                </a:ext>
              </a:extLst>
            </p:cNvPr>
            <p:cNvSpPr/>
            <p:nvPr/>
          </p:nvSpPr>
          <p:spPr>
            <a:xfrm>
              <a:off x="3081667" y="1024970"/>
              <a:ext cx="449731" cy="387531"/>
            </a:xfrm>
            <a:prstGeom prst="rect">
              <a:avLst/>
            </a:prstGeom>
            <a:blipFill>
              <a:blip r:embed="rId7" cstate="print"/>
              <a:stretch>
                <a:fillRect/>
              </a:stretch>
            </a:blipFill>
          </p:spPr>
          <p:txBody>
            <a:bodyPr wrap="square" lIns="0" tIns="0" rIns="0" bIns="0" rtlCol="0">
              <a:noAutofit/>
            </a:bodyPr>
            <a:lstStyle/>
            <a:p>
              <a:endParaRPr dirty="0"/>
            </a:p>
          </p:txBody>
        </p:sp>
        <p:sp>
          <p:nvSpPr>
            <p:cNvPr id="14" name="object 18">
              <a:extLst>
                <a:ext uri="{FF2B5EF4-FFF2-40B4-BE49-F238E27FC236}">
                  <a16:creationId xmlns:a16="http://schemas.microsoft.com/office/drawing/2014/main" id="{17906D52-D46F-F342-D6FD-BE55D4B084CA}"/>
                </a:ext>
              </a:extLst>
            </p:cNvPr>
            <p:cNvSpPr/>
            <p:nvPr/>
          </p:nvSpPr>
          <p:spPr>
            <a:xfrm>
              <a:off x="2344694" y="252018"/>
              <a:ext cx="737658" cy="1159789"/>
            </a:xfrm>
            <a:prstGeom prst="rect">
              <a:avLst/>
            </a:prstGeom>
            <a:blipFill>
              <a:blip r:embed="rId8" cstate="print"/>
              <a:stretch>
                <a:fillRect/>
              </a:stretch>
            </a:blipFill>
          </p:spPr>
          <p:txBody>
            <a:bodyPr wrap="square" lIns="0" tIns="0" rIns="0" bIns="0" rtlCol="0">
              <a:noAutofit/>
            </a:bodyPr>
            <a:lstStyle/>
            <a:p>
              <a:endParaRPr dirty="0"/>
            </a:p>
          </p:txBody>
        </p:sp>
        <p:sp>
          <p:nvSpPr>
            <p:cNvPr id="15" name="object 19">
              <a:extLst>
                <a:ext uri="{FF2B5EF4-FFF2-40B4-BE49-F238E27FC236}">
                  <a16:creationId xmlns:a16="http://schemas.microsoft.com/office/drawing/2014/main" id="{24DA159E-AC68-82D9-88D3-258CC23C448B}"/>
                </a:ext>
              </a:extLst>
            </p:cNvPr>
            <p:cNvSpPr/>
            <p:nvPr/>
          </p:nvSpPr>
          <p:spPr>
            <a:xfrm>
              <a:off x="3029251" y="402614"/>
              <a:ext cx="342802" cy="760735"/>
            </a:xfrm>
            <a:prstGeom prst="rect">
              <a:avLst/>
            </a:prstGeom>
            <a:blipFill>
              <a:blip r:embed="rId9" cstate="print"/>
              <a:stretch>
                <a:fillRect/>
              </a:stretch>
            </a:blipFill>
          </p:spPr>
          <p:txBody>
            <a:bodyPr wrap="square" lIns="0" tIns="0" rIns="0" bIns="0" rtlCol="0">
              <a:noAutofit/>
            </a:bodyPr>
            <a:lstStyle/>
            <a:p>
              <a:endParaRPr dirty="0"/>
            </a:p>
          </p:txBody>
        </p:sp>
        <p:sp>
          <p:nvSpPr>
            <p:cNvPr id="16" name="object 20">
              <a:extLst>
                <a:ext uri="{FF2B5EF4-FFF2-40B4-BE49-F238E27FC236}">
                  <a16:creationId xmlns:a16="http://schemas.microsoft.com/office/drawing/2014/main" id="{75034765-74DD-349D-2F6C-3D80862CBF2D}"/>
                </a:ext>
              </a:extLst>
            </p:cNvPr>
            <p:cNvSpPr/>
            <p:nvPr/>
          </p:nvSpPr>
          <p:spPr>
            <a:xfrm>
              <a:off x="2378285" y="409602"/>
              <a:ext cx="1007091" cy="746757"/>
            </a:xfrm>
            <a:prstGeom prst="rect">
              <a:avLst/>
            </a:prstGeom>
            <a:blipFill>
              <a:blip r:embed="rId10" cstate="print"/>
              <a:stretch>
                <a:fillRect/>
              </a:stretch>
            </a:blipFill>
          </p:spPr>
          <p:txBody>
            <a:bodyPr wrap="square" lIns="0" tIns="0" rIns="0" bIns="0" rtlCol="0">
              <a:noAutofit/>
            </a:bodyPr>
            <a:lstStyle/>
            <a:p>
              <a:endParaRPr dirty="0"/>
            </a:p>
          </p:txBody>
        </p:sp>
        <p:sp>
          <p:nvSpPr>
            <p:cNvPr id="17" name="object 2">
              <a:extLst>
                <a:ext uri="{FF2B5EF4-FFF2-40B4-BE49-F238E27FC236}">
                  <a16:creationId xmlns:a16="http://schemas.microsoft.com/office/drawing/2014/main" id="{EE856E55-C2A9-F24E-33F6-6C8856920BF7}"/>
                </a:ext>
              </a:extLst>
            </p:cNvPr>
            <p:cNvSpPr txBox="1"/>
            <p:nvPr/>
          </p:nvSpPr>
          <p:spPr>
            <a:xfrm>
              <a:off x="2345397" y="403212"/>
              <a:ext cx="1025994" cy="759599"/>
            </a:xfrm>
            <a:prstGeom prst="rect">
              <a:avLst/>
            </a:prstGeom>
          </p:spPr>
          <p:txBody>
            <a:bodyPr wrap="square" lIns="0" tIns="0" rIns="0" bIns="0" rtlCol="0">
              <a:noAutofit/>
            </a:bodyPr>
            <a:lstStyle/>
            <a:p>
              <a:pPr marL="25400">
                <a:lnSpc>
                  <a:spcPts val="1000"/>
                </a:lnSpc>
              </a:pPr>
              <a:endParaRPr sz="1000" dirty="0"/>
            </a:p>
          </p:txBody>
        </p:sp>
      </p:grpSp>
      <p:sp>
        <p:nvSpPr>
          <p:cNvPr id="19" name="TextBox 18">
            <a:extLst>
              <a:ext uri="{FF2B5EF4-FFF2-40B4-BE49-F238E27FC236}">
                <a16:creationId xmlns:a16="http://schemas.microsoft.com/office/drawing/2014/main" id="{37B3F7B2-07C6-52C8-73A7-740E2293092B}"/>
              </a:ext>
            </a:extLst>
          </p:cNvPr>
          <p:cNvSpPr txBox="1"/>
          <p:nvPr/>
        </p:nvSpPr>
        <p:spPr>
          <a:xfrm>
            <a:off x="646130" y="891772"/>
            <a:ext cx="4724397" cy="3378554"/>
          </a:xfrm>
          <a:prstGeom prst="rect">
            <a:avLst/>
          </a:prstGeom>
          <a:noFill/>
        </p:spPr>
        <p:txBody>
          <a:bodyPr wrap="square">
            <a:spAutoFit/>
          </a:bodyPr>
          <a:lstStyle/>
          <a:p>
            <a:pPr marL="12700" marR="3649">
              <a:lnSpc>
                <a:spcPct val="150000"/>
              </a:lnSpc>
            </a:pPr>
            <a:r>
              <a:rPr lang="en-US" sz="1200" b="1" u="sng" dirty="0">
                <a:solidFill>
                  <a:srgbClr val="363435"/>
                </a:solidFill>
                <a:latin typeface="Century" panose="02040604050505020304" pitchFamily="18" charset="0"/>
                <a:cs typeface="Century Gothic"/>
              </a:rPr>
              <a:t>On Board weighing</a:t>
            </a:r>
            <a:endParaRPr lang="en-US" sz="1200" u="sng" dirty="0">
              <a:latin typeface="Century" panose="02040604050505020304" pitchFamily="18" charset="0"/>
              <a:cs typeface="Century Gothic"/>
            </a:endParaRPr>
          </a:p>
          <a:p>
            <a:pPr marL="184150" indent="-171450">
              <a:lnSpc>
                <a:spcPct val="150000"/>
              </a:lnSpc>
              <a:spcBef>
                <a:spcPts val="295"/>
              </a:spcBef>
              <a:buClr>
                <a:srgbClr val="FF0000"/>
              </a:buClr>
              <a:buFont typeface="Wingdings" panose="05000000000000000000" pitchFamily="2" charset="2"/>
              <a:buChar char="Ø"/>
            </a:pPr>
            <a:r>
              <a:rPr lang="en-US" sz="1000" spc="-2" dirty="0">
                <a:solidFill>
                  <a:srgbClr val="363435"/>
                </a:solidFill>
                <a:latin typeface="Century" panose="02040604050505020304" pitchFamily="18" charset="0"/>
                <a:cs typeface="Century Gothic"/>
              </a:rPr>
              <a:t>Overloading a dump truck exceeds the load rating of its tires and braking system, extending the vehicle’s total stopping distance. The vehicle also becomes unstable and is prone to tipping over.</a:t>
            </a:r>
            <a:br>
              <a:rPr lang="en-US" sz="1000" spc="-2" dirty="0">
                <a:solidFill>
                  <a:srgbClr val="363435"/>
                </a:solidFill>
                <a:latin typeface="Century" panose="02040604050505020304" pitchFamily="18" charset="0"/>
                <a:cs typeface="Century Gothic"/>
              </a:rPr>
            </a:br>
            <a:endParaRPr lang="en-US" sz="1000" dirty="0">
              <a:latin typeface="Century" panose="02040604050505020304" pitchFamily="18" charset="0"/>
              <a:cs typeface="Century Gothic"/>
            </a:endParaRPr>
          </a:p>
          <a:p>
            <a:pPr marL="184150" marR="121633" indent="-171450">
              <a:lnSpc>
                <a:spcPct val="150000"/>
              </a:lnSpc>
              <a:buClr>
                <a:srgbClr val="FF0000"/>
              </a:buClr>
              <a:buFont typeface="Wingdings" panose="05000000000000000000" pitchFamily="2" charset="2"/>
              <a:buChar char="Ø"/>
            </a:pPr>
            <a:r>
              <a:rPr lang="en-US" sz="1000" spc="-3" dirty="0">
                <a:solidFill>
                  <a:srgbClr val="363435"/>
                </a:solidFill>
                <a:latin typeface="Century" panose="02040604050505020304" pitchFamily="18" charset="0"/>
                <a:cs typeface="Century Gothic"/>
              </a:rPr>
              <a:t>To prevent overloading, Bell ADTs come standard with real-time load information. Load lights communicate with the loading tool operator to indicate when</a:t>
            </a:r>
            <a:r>
              <a:rPr lang="en-US" sz="1000" spc="-3" dirty="0">
                <a:latin typeface="Century" panose="02040604050505020304" pitchFamily="18" charset="0"/>
                <a:cs typeface="Century Gothic"/>
              </a:rPr>
              <a:t> </a:t>
            </a:r>
            <a:r>
              <a:rPr lang="en-US" sz="1000" dirty="0">
                <a:solidFill>
                  <a:srgbClr val="363435"/>
                </a:solidFill>
                <a:latin typeface="Century" panose="02040604050505020304" pitchFamily="18" charset="0"/>
                <a:cs typeface="Century Gothic"/>
              </a:rPr>
              <a:t>a vehicle is fully loaded, and overloaded vehicles a</a:t>
            </a:r>
            <a:r>
              <a:rPr lang="en-US" sz="1000" spc="-4" dirty="0">
                <a:solidFill>
                  <a:srgbClr val="363435"/>
                </a:solidFill>
                <a:latin typeface="Century" panose="02040604050505020304" pitchFamily="18" charset="0"/>
                <a:cs typeface="Century Gothic"/>
              </a:rPr>
              <a:t>r</a:t>
            </a:r>
            <a:r>
              <a:rPr lang="en-US" sz="1000" spc="0" dirty="0">
                <a:solidFill>
                  <a:srgbClr val="363435"/>
                </a:solidFill>
                <a:latin typeface="Century" panose="02040604050505020304" pitchFamily="18" charset="0"/>
                <a:cs typeface="Century Gothic"/>
              </a:rPr>
              <a:t>e made visible by load </a:t>
            </a:r>
            <a:r>
              <a:rPr lang="en-US" sz="1000" spc="-75" dirty="0">
                <a:solidFill>
                  <a:srgbClr val="363435"/>
                </a:solidFill>
                <a:latin typeface="Century" panose="02040604050505020304" pitchFamily="18" charset="0"/>
                <a:cs typeface="Century Gothic"/>
              </a:rPr>
              <a:t>lights. </a:t>
            </a:r>
          </a:p>
          <a:p>
            <a:pPr marL="184150" marR="121633" indent="-171450">
              <a:lnSpc>
                <a:spcPct val="150000"/>
              </a:lnSpc>
              <a:buClr>
                <a:srgbClr val="FF0000"/>
              </a:buClr>
              <a:buFont typeface="Wingdings" panose="05000000000000000000" pitchFamily="2" charset="2"/>
              <a:buChar char="Ø"/>
            </a:pPr>
            <a:endParaRPr lang="en-US" sz="1000" spc="-75" dirty="0">
              <a:solidFill>
                <a:srgbClr val="363435"/>
              </a:solidFill>
              <a:latin typeface="Century" panose="02040604050505020304" pitchFamily="18" charset="0"/>
              <a:cs typeface="Century Gothic"/>
            </a:endParaRPr>
          </a:p>
          <a:p>
            <a:pPr marL="184150" marR="121633" indent="-171450">
              <a:lnSpc>
                <a:spcPct val="150000"/>
              </a:lnSpc>
              <a:buClr>
                <a:srgbClr val="FF0000"/>
              </a:buClr>
              <a:buFont typeface="Wingdings" panose="05000000000000000000" pitchFamily="2" charset="2"/>
              <a:buChar char="Ø"/>
            </a:pPr>
            <a:r>
              <a:rPr lang="en-US" sz="1000" spc="0" dirty="0">
                <a:solidFill>
                  <a:srgbClr val="363435"/>
                </a:solidFill>
                <a:latin typeface="Century" panose="02040604050505020304" pitchFamily="18" charset="0"/>
                <a:cs typeface="Century Gothic"/>
              </a:rPr>
              <a:t>If the vehicle is overloaded, the</a:t>
            </a:r>
            <a:r>
              <a:rPr lang="en-US" sz="1000" spc="-4" dirty="0">
                <a:solidFill>
                  <a:srgbClr val="363435"/>
                </a:solidFill>
                <a:latin typeface="Century" panose="02040604050505020304" pitchFamily="18" charset="0"/>
                <a:cs typeface="Century Gothic"/>
              </a:rPr>
              <a:t>r</a:t>
            </a:r>
            <a:r>
              <a:rPr lang="en-US" sz="1000" spc="0" dirty="0">
                <a:solidFill>
                  <a:srgbClr val="363435"/>
                </a:solidFill>
                <a:latin typeface="Century" panose="02040604050505020304" pitchFamily="18" charset="0"/>
                <a:cs typeface="Century Gothic"/>
              </a:rPr>
              <a:t>e is an option to </a:t>
            </a:r>
            <a:r>
              <a:rPr lang="en-US" sz="1000" spc="-4" dirty="0">
                <a:solidFill>
                  <a:srgbClr val="363435"/>
                </a:solidFill>
                <a:latin typeface="Century" panose="02040604050505020304" pitchFamily="18" charset="0"/>
                <a:cs typeface="Century Gothic"/>
              </a:rPr>
              <a:t>r</a:t>
            </a:r>
            <a:r>
              <a:rPr lang="en-US" sz="1000" spc="0" dirty="0">
                <a:solidFill>
                  <a:srgbClr val="363435"/>
                </a:solidFill>
                <a:latin typeface="Century" panose="02040604050505020304" pitchFamily="18" charset="0"/>
                <a:cs typeface="Century Gothic"/>
              </a:rPr>
              <a:t>educe speed, and the driving parameters will automatically</a:t>
            </a:r>
            <a:r>
              <a:rPr lang="en-US" sz="1000" dirty="0">
                <a:latin typeface="Century" panose="02040604050505020304" pitchFamily="18" charset="0"/>
                <a:cs typeface="Century Gothic"/>
              </a:rPr>
              <a:t> </a:t>
            </a:r>
            <a:r>
              <a:rPr lang="en-US" sz="1000" spc="-11" dirty="0">
                <a:solidFill>
                  <a:srgbClr val="363435"/>
                </a:solidFill>
                <a:latin typeface="Century" panose="02040604050505020304" pitchFamily="18" charset="0"/>
                <a:cs typeface="Century Gothic"/>
              </a:rPr>
              <a:t>adjust to compensate for the load.</a:t>
            </a:r>
          </a:p>
          <a:p>
            <a:pPr marL="12700" marR="28071" algn="just">
              <a:lnSpc>
                <a:spcPct val="150000"/>
              </a:lnSpc>
            </a:pPr>
            <a:endParaRPr lang="en-US" sz="1000" spc="-11" dirty="0">
              <a:solidFill>
                <a:srgbClr val="363435"/>
              </a:solidFill>
              <a:latin typeface="Century" panose="02040604050505020304" pitchFamily="18" charset="0"/>
              <a:cs typeface="Century Gothic"/>
            </a:endParaRPr>
          </a:p>
          <a:p>
            <a:pPr marL="12700" marR="28071" algn="just">
              <a:lnSpc>
                <a:spcPct val="150000"/>
              </a:lnSpc>
            </a:pPr>
            <a:r>
              <a:rPr lang="en-US" sz="1000" spc="-11" dirty="0">
                <a:solidFill>
                  <a:srgbClr val="363435"/>
                </a:solidFill>
                <a:latin typeface="Century" panose="02040604050505020304" pitchFamily="18" charset="0"/>
                <a:cs typeface="Century Gothic"/>
              </a:rPr>
              <a:t> </a:t>
            </a:r>
            <a:r>
              <a:rPr lang="en-US" sz="1000" spc="-11" dirty="0">
                <a:solidFill>
                  <a:srgbClr val="363435"/>
                </a:solidFill>
                <a:latin typeface="Century" panose="02040604050505020304" pitchFamily="18" charset="0"/>
                <a:cs typeface="Century Gothic"/>
                <a:hlinkClick r:id="rId11"/>
              </a:rPr>
              <a:t>Fleetm@tic</a:t>
            </a:r>
            <a:r>
              <a:rPr lang="en-US" sz="1000" spc="-11" baseline="33983" dirty="0">
                <a:solidFill>
                  <a:srgbClr val="363435"/>
                </a:solidFill>
                <a:latin typeface="Century" panose="02040604050505020304" pitchFamily="18" charset="0"/>
                <a:cs typeface="Century Gothic"/>
              </a:rPr>
              <a:t>® </a:t>
            </a:r>
            <a:r>
              <a:rPr lang="en-US" sz="1000" spc="-11" dirty="0">
                <a:solidFill>
                  <a:srgbClr val="363435"/>
                </a:solidFill>
                <a:latin typeface="Century" panose="02040604050505020304" pitchFamily="18" charset="0"/>
                <a:cs typeface="Century Gothic"/>
              </a:rPr>
              <a:t> sends load data to the machine’s owner…</a:t>
            </a:r>
            <a:endParaRPr lang="en-US" sz="1000" dirty="0">
              <a:latin typeface="Century" panose="02040604050505020304" pitchFamily="18" charset="0"/>
              <a:cs typeface="Century Gothic"/>
            </a:endParaRPr>
          </a:p>
        </p:txBody>
      </p:sp>
      <p:sp>
        <p:nvSpPr>
          <p:cNvPr id="20" name="object 4">
            <a:extLst>
              <a:ext uri="{FF2B5EF4-FFF2-40B4-BE49-F238E27FC236}">
                <a16:creationId xmlns:a16="http://schemas.microsoft.com/office/drawing/2014/main" id="{E0675F56-882A-8DE9-1A57-D8F56D9D24D7}"/>
              </a:ext>
            </a:extLst>
          </p:cNvPr>
          <p:cNvSpPr txBox="1"/>
          <p:nvPr/>
        </p:nvSpPr>
        <p:spPr>
          <a:xfrm>
            <a:off x="-180528" y="123478"/>
            <a:ext cx="4104456" cy="364019"/>
          </a:xfrm>
          <a:prstGeom prst="rect">
            <a:avLst/>
          </a:prstGeom>
        </p:spPr>
        <p:txBody>
          <a:bodyPr wrap="square" lIns="0" tIns="13525" rIns="0" bIns="0" rtlCol="0">
            <a:noAutofit/>
          </a:bodyPr>
          <a:lstStyle/>
          <a:p>
            <a:pPr algn="ctr">
              <a:lnSpc>
                <a:spcPts val="2030"/>
              </a:lnSpc>
            </a:pPr>
            <a:r>
              <a:rPr lang="en-US" spc="64" dirty="0">
                <a:latin typeface="Georgia" panose="02040502050405020303" pitchFamily="18" charset="0"/>
                <a:cs typeface="Gill Sans MT"/>
              </a:rPr>
              <a:t>E-series SSM Guide</a:t>
            </a:r>
            <a:endParaRPr dirty="0">
              <a:latin typeface="Georgia" panose="02040502050405020303" pitchFamily="18" charset="0"/>
              <a:cs typeface="Gill Sans MT"/>
            </a:endParaRPr>
          </a:p>
        </p:txBody>
      </p:sp>
    </p:spTree>
    <p:extLst>
      <p:ext uri="{BB962C8B-B14F-4D97-AF65-F5344CB8AC3E}">
        <p14:creationId xmlns:p14="http://schemas.microsoft.com/office/powerpoint/2010/main" val="3842039622"/>
      </p:ext>
    </p:extLst>
  </p:cSld>
  <p:clrMapOvr>
    <a:masterClrMapping/>
  </p:clrMapOvr>
  <mc:AlternateContent xmlns:mc="http://schemas.openxmlformats.org/markup-compatibility/2006" xmlns:p14="http://schemas.microsoft.com/office/powerpoint/2010/main">
    <mc:Choice Requires="p14">
      <p:transition spd="slow">
        <p14:prism isContent="1"/>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BC30D98-3D2D-D2B9-1139-35EE1E862CEA}"/>
              </a:ext>
            </a:extLst>
          </p:cNvPr>
          <p:cNvSpPr txBox="1"/>
          <p:nvPr/>
        </p:nvSpPr>
        <p:spPr>
          <a:xfrm>
            <a:off x="696866" y="758257"/>
            <a:ext cx="7488832" cy="793230"/>
          </a:xfrm>
          <a:prstGeom prst="rect">
            <a:avLst/>
          </a:prstGeom>
          <a:noFill/>
        </p:spPr>
        <p:txBody>
          <a:bodyPr wrap="square">
            <a:spAutoFit/>
          </a:bodyPr>
          <a:lstStyle/>
          <a:p>
            <a:pPr marL="184150" marR="3649" indent="-171450">
              <a:lnSpc>
                <a:spcPct val="150000"/>
              </a:lnSpc>
              <a:buClr>
                <a:srgbClr val="FF0000"/>
              </a:buClr>
              <a:buFont typeface="Wingdings" panose="05000000000000000000" pitchFamily="2" charset="2"/>
              <a:buChar char="v"/>
            </a:pPr>
            <a:r>
              <a:rPr lang="en-US" sz="1000" b="1" u="sng" dirty="0">
                <a:solidFill>
                  <a:srgbClr val="363435"/>
                </a:solidFill>
                <a:latin typeface="Century" panose="02040604050505020304" pitchFamily="18" charset="0"/>
                <a:cs typeface="Century Gothic"/>
              </a:rPr>
              <a:t>Automatic Hill Descent Control</a:t>
            </a:r>
            <a:endParaRPr lang="en-US" sz="1000" u="sng" dirty="0">
              <a:latin typeface="Century" panose="02040604050505020304" pitchFamily="18" charset="0"/>
              <a:cs typeface="Century Gothic"/>
            </a:endParaRPr>
          </a:p>
          <a:p>
            <a:pPr marL="12700">
              <a:lnSpc>
                <a:spcPct val="150000"/>
              </a:lnSpc>
              <a:spcBef>
                <a:spcPts val="295"/>
              </a:spcBef>
            </a:pPr>
            <a:r>
              <a:rPr lang="en-US" sz="1000" dirty="0">
                <a:solidFill>
                  <a:srgbClr val="363435"/>
                </a:solidFill>
                <a:latin typeface="Century" panose="02040604050505020304" pitchFamily="18" charset="0"/>
                <a:cs typeface="Century Gothic"/>
              </a:rPr>
              <a:t>Engine braking and </a:t>
            </a:r>
            <a:r>
              <a:rPr lang="en-US" sz="1000" spc="-4" dirty="0">
                <a:solidFill>
                  <a:srgbClr val="363435"/>
                </a:solidFill>
                <a:latin typeface="Century" panose="02040604050505020304" pitchFamily="18" charset="0"/>
                <a:cs typeface="Century Gothic"/>
              </a:rPr>
              <a:t>r</a:t>
            </a:r>
            <a:r>
              <a:rPr lang="en-US" sz="1000" spc="0" dirty="0">
                <a:solidFill>
                  <a:srgbClr val="363435"/>
                </a:solidFill>
                <a:latin typeface="Century" panose="02040604050505020304" pitchFamily="18" charset="0"/>
                <a:cs typeface="Century Gothic"/>
              </a:rPr>
              <a:t>eta</a:t>
            </a:r>
            <a:r>
              <a:rPr lang="en-US" sz="1000" spc="-4" dirty="0">
                <a:solidFill>
                  <a:srgbClr val="363435"/>
                </a:solidFill>
                <a:latin typeface="Century" panose="02040604050505020304" pitchFamily="18" charset="0"/>
                <a:cs typeface="Century Gothic"/>
              </a:rPr>
              <a:t>r</a:t>
            </a:r>
            <a:r>
              <a:rPr lang="en-US" sz="1000" spc="0" dirty="0">
                <a:solidFill>
                  <a:srgbClr val="363435"/>
                </a:solidFill>
                <a:latin typeface="Century" panose="02040604050505020304" pitchFamily="18" charset="0"/>
                <a:cs typeface="Century Gothic"/>
              </a:rPr>
              <a:t>dation is varied automatically to maintain the speed at which the operator takes their foot off the accelerato</a:t>
            </a:r>
            <a:r>
              <a:rPr lang="en-US" sz="1000" spc="-50" dirty="0">
                <a:solidFill>
                  <a:srgbClr val="363435"/>
                </a:solidFill>
                <a:latin typeface="Century" panose="02040604050505020304" pitchFamily="18" charset="0"/>
                <a:cs typeface="Century Gothic"/>
              </a:rPr>
              <a:t>r</a:t>
            </a:r>
            <a:r>
              <a:rPr lang="en-US" sz="1000" spc="-511" dirty="0">
                <a:solidFill>
                  <a:srgbClr val="363435"/>
                </a:solidFill>
                <a:latin typeface="Century" panose="02040604050505020304" pitchFamily="18" charset="0"/>
                <a:cs typeface="Century Gothic"/>
              </a:rPr>
              <a:t>. </a:t>
            </a:r>
            <a:r>
              <a:rPr lang="en-US" sz="1000" spc="0" dirty="0">
                <a:solidFill>
                  <a:srgbClr val="363435"/>
                </a:solidFill>
                <a:latin typeface="Century" panose="02040604050505020304" pitchFamily="18" charset="0"/>
                <a:cs typeface="Century Gothic"/>
              </a:rPr>
              <a:t>This will p</a:t>
            </a:r>
            <a:r>
              <a:rPr lang="en-US" sz="1000" spc="-4" dirty="0">
                <a:solidFill>
                  <a:srgbClr val="363435"/>
                </a:solidFill>
                <a:latin typeface="Century" panose="02040604050505020304" pitchFamily="18" charset="0"/>
                <a:cs typeface="Century Gothic"/>
              </a:rPr>
              <a:t>r</a:t>
            </a:r>
            <a:r>
              <a:rPr lang="en-US" sz="1000" spc="0" dirty="0">
                <a:solidFill>
                  <a:srgbClr val="363435"/>
                </a:solidFill>
                <a:latin typeface="Century" panose="02040604050505020304" pitchFamily="18" charset="0"/>
                <a:cs typeface="Century Gothic"/>
              </a:rPr>
              <a:t>event the machine f</a:t>
            </a:r>
            <a:r>
              <a:rPr lang="en-US" sz="1000" spc="-4" dirty="0">
                <a:solidFill>
                  <a:srgbClr val="363435"/>
                </a:solidFill>
                <a:latin typeface="Century" panose="02040604050505020304" pitchFamily="18" charset="0"/>
                <a:cs typeface="Century Gothic"/>
              </a:rPr>
              <a:t>r</a:t>
            </a:r>
            <a:r>
              <a:rPr lang="en-US" sz="1000" spc="0" dirty="0">
                <a:solidFill>
                  <a:srgbClr val="363435"/>
                </a:solidFill>
                <a:latin typeface="Century" panose="02040604050505020304" pitchFamily="18" charset="0"/>
                <a:cs typeface="Century Gothic"/>
              </a:rPr>
              <a:t>om accelerating downhill.</a:t>
            </a:r>
            <a:endParaRPr lang="en-US" sz="1000" dirty="0">
              <a:latin typeface="Century" panose="02040604050505020304" pitchFamily="18" charset="0"/>
              <a:cs typeface="Century Gothic"/>
            </a:endParaRPr>
          </a:p>
        </p:txBody>
      </p:sp>
      <p:sp>
        <p:nvSpPr>
          <p:cNvPr id="5" name="TextBox 4">
            <a:extLst>
              <a:ext uri="{FF2B5EF4-FFF2-40B4-BE49-F238E27FC236}">
                <a16:creationId xmlns:a16="http://schemas.microsoft.com/office/drawing/2014/main" id="{AB2DCB90-26E4-ECEA-EFDD-415E2907F366}"/>
              </a:ext>
            </a:extLst>
          </p:cNvPr>
          <p:cNvSpPr txBox="1"/>
          <p:nvPr/>
        </p:nvSpPr>
        <p:spPr>
          <a:xfrm>
            <a:off x="669787" y="1673261"/>
            <a:ext cx="6552728" cy="780406"/>
          </a:xfrm>
          <a:prstGeom prst="rect">
            <a:avLst/>
          </a:prstGeom>
          <a:noFill/>
        </p:spPr>
        <p:txBody>
          <a:bodyPr wrap="square">
            <a:spAutoFit/>
          </a:bodyPr>
          <a:lstStyle/>
          <a:p>
            <a:pPr marL="184150" marR="13335" indent="-171450">
              <a:lnSpc>
                <a:spcPct val="150000"/>
              </a:lnSpc>
              <a:buClr>
                <a:srgbClr val="FF0000"/>
              </a:buClr>
              <a:buFont typeface="Wingdings" panose="05000000000000000000" pitchFamily="2" charset="2"/>
              <a:buChar char="v"/>
            </a:pPr>
            <a:r>
              <a:rPr lang="en-US" sz="1000" b="1" u="sng" dirty="0">
                <a:solidFill>
                  <a:srgbClr val="363435"/>
                </a:solidFill>
                <a:latin typeface="Century" panose="02040604050505020304" pitchFamily="18" charset="0"/>
                <a:cs typeface="Century Gothic"/>
              </a:rPr>
              <a:t>Hill Hold (B30E to B60E)</a:t>
            </a:r>
            <a:endParaRPr lang="en-US" sz="1000" u="sng" dirty="0">
              <a:latin typeface="Century" panose="02040604050505020304" pitchFamily="18" charset="0"/>
              <a:cs typeface="Century Gothic"/>
            </a:endParaRPr>
          </a:p>
          <a:p>
            <a:pPr marL="12700" marR="13335">
              <a:lnSpc>
                <a:spcPct val="150000"/>
              </a:lnSpc>
              <a:spcBef>
                <a:spcPts val="223"/>
              </a:spcBef>
            </a:pPr>
            <a:r>
              <a:rPr lang="en-US" sz="1000" dirty="0">
                <a:solidFill>
                  <a:srgbClr val="363435"/>
                </a:solidFill>
                <a:latin typeface="Century" panose="02040604050505020304" pitchFamily="18" charset="0"/>
                <a:cs typeface="Century Gothic"/>
              </a:rPr>
              <a:t>If the operator releases the accelerator pedal while driving uphill, the</a:t>
            </a:r>
            <a:r>
              <a:rPr lang="en-US" sz="1000" dirty="0">
                <a:latin typeface="Century" panose="02040604050505020304" pitchFamily="18" charset="0"/>
                <a:cs typeface="Century Gothic"/>
              </a:rPr>
              <a:t> </a:t>
            </a:r>
            <a:r>
              <a:rPr lang="en-US" sz="1000" spc="-7" dirty="0">
                <a:solidFill>
                  <a:srgbClr val="363435"/>
                </a:solidFill>
                <a:latin typeface="Century" panose="02040604050505020304" pitchFamily="18" charset="0"/>
                <a:cs typeface="Century Gothic"/>
              </a:rPr>
              <a:t>brakes will automatically apply to prevent an unsafe roll back. When</a:t>
            </a:r>
            <a:r>
              <a:rPr lang="en-US" sz="1000" dirty="0">
                <a:latin typeface="Century" panose="02040604050505020304" pitchFamily="18" charset="0"/>
                <a:cs typeface="Century Gothic"/>
              </a:rPr>
              <a:t> </a:t>
            </a:r>
            <a:r>
              <a:rPr lang="en-US" sz="1000" spc="0" dirty="0">
                <a:solidFill>
                  <a:srgbClr val="363435"/>
                </a:solidFill>
                <a:latin typeface="Century" panose="02040604050505020304" pitchFamily="18" charset="0"/>
                <a:cs typeface="Century Gothic"/>
              </a:rPr>
              <a:t>the operator accelerates again, the brakes are automatically released.</a:t>
            </a:r>
            <a:endParaRPr lang="en-US" sz="1000" dirty="0">
              <a:latin typeface="Century" panose="02040604050505020304" pitchFamily="18" charset="0"/>
              <a:cs typeface="Century Gothic"/>
            </a:endParaRPr>
          </a:p>
        </p:txBody>
      </p:sp>
      <p:sp>
        <p:nvSpPr>
          <p:cNvPr id="7" name="TextBox 6">
            <a:extLst>
              <a:ext uri="{FF2B5EF4-FFF2-40B4-BE49-F238E27FC236}">
                <a16:creationId xmlns:a16="http://schemas.microsoft.com/office/drawing/2014/main" id="{CC7F2DBA-2C35-5638-27AE-FAB241F0D30E}"/>
              </a:ext>
            </a:extLst>
          </p:cNvPr>
          <p:cNvSpPr txBox="1"/>
          <p:nvPr/>
        </p:nvSpPr>
        <p:spPr>
          <a:xfrm>
            <a:off x="696866" y="2687038"/>
            <a:ext cx="6971478" cy="780406"/>
          </a:xfrm>
          <a:prstGeom prst="rect">
            <a:avLst/>
          </a:prstGeom>
          <a:noFill/>
        </p:spPr>
        <p:txBody>
          <a:bodyPr wrap="square">
            <a:spAutoFit/>
          </a:bodyPr>
          <a:lstStyle/>
          <a:p>
            <a:pPr marL="184150" marR="16349" indent="-171450">
              <a:lnSpc>
                <a:spcPct val="150000"/>
              </a:lnSpc>
              <a:buClr>
                <a:srgbClr val="FF0000"/>
              </a:buClr>
              <a:buFont typeface="Wingdings" panose="05000000000000000000" pitchFamily="2" charset="2"/>
              <a:buChar char="v"/>
            </a:pPr>
            <a:r>
              <a:rPr lang="en-US" sz="1000" b="1" u="sng" dirty="0">
                <a:solidFill>
                  <a:srgbClr val="363435"/>
                </a:solidFill>
                <a:latin typeface="Century" panose="02040604050505020304" pitchFamily="18" charset="0"/>
                <a:cs typeface="Century Gothic"/>
              </a:rPr>
              <a:t>Site specific Geofencing</a:t>
            </a:r>
            <a:endParaRPr lang="en-US" sz="1000" u="sng" dirty="0">
              <a:latin typeface="Century" panose="02040604050505020304" pitchFamily="18" charset="0"/>
              <a:cs typeface="Century Gothic"/>
            </a:endParaRPr>
          </a:p>
          <a:p>
            <a:pPr marL="12700">
              <a:lnSpc>
                <a:spcPct val="150000"/>
              </a:lnSpc>
              <a:spcBef>
                <a:spcPts val="223"/>
              </a:spcBef>
            </a:pPr>
            <a:r>
              <a:rPr lang="en-US" sz="1000" spc="-8" dirty="0">
                <a:solidFill>
                  <a:srgbClr val="363435"/>
                </a:solidFill>
                <a:latin typeface="Century" panose="02040604050505020304" pitchFamily="18" charset="0"/>
                <a:cs typeface="Century Gothic"/>
              </a:rPr>
              <a:t>A circular geofence can be manually setup on the machine. When the</a:t>
            </a:r>
            <a:r>
              <a:rPr lang="en-US" sz="1000" spc="-8" dirty="0">
                <a:latin typeface="Century" panose="02040604050505020304" pitchFamily="18" charset="0"/>
                <a:cs typeface="Century Gothic"/>
              </a:rPr>
              <a:t> </a:t>
            </a:r>
            <a:r>
              <a:rPr lang="en-US" sz="1000" dirty="0">
                <a:solidFill>
                  <a:srgbClr val="363435"/>
                </a:solidFill>
                <a:latin typeface="Century" panose="02040604050505020304" pitchFamily="18" charset="0"/>
                <a:cs typeface="Century Gothic"/>
              </a:rPr>
              <a:t>machine enters or leave this area, a speed limit can be activated.</a:t>
            </a:r>
            <a:endParaRPr lang="en-US" sz="1000" dirty="0">
              <a:latin typeface="Century" panose="02040604050505020304" pitchFamily="18" charset="0"/>
              <a:cs typeface="Century Gothic"/>
            </a:endParaRPr>
          </a:p>
        </p:txBody>
      </p:sp>
      <p:sp>
        <p:nvSpPr>
          <p:cNvPr id="11" name="TextBox 10">
            <a:extLst>
              <a:ext uri="{FF2B5EF4-FFF2-40B4-BE49-F238E27FC236}">
                <a16:creationId xmlns:a16="http://schemas.microsoft.com/office/drawing/2014/main" id="{197A1AC8-4CFB-5AED-C851-908C738219FD}"/>
              </a:ext>
            </a:extLst>
          </p:cNvPr>
          <p:cNvSpPr txBox="1"/>
          <p:nvPr/>
        </p:nvSpPr>
        <p:spPr>
          <a:xfrm>
            <a:off x="669787" y="3589218"/>
            <a:ext cx="7992888" cy="1024063"/>
          </a:xfrm>
          <a:prstGeom prst="rect">
            <a:avLst/>
          </a:prstGeom>
          <a:noFill/>
        </p:spPr>
        <p:txBody>
          <a:bodyPr wrap="square">
            <a:spAutoFit/>
          </a:bodyPr>
          <a:lstStyle/>
          <a:p>
            <a:pPr marL="184150" marR="3649" indent="-171450">
              <a:lnSpc>
                <a:spcPct val="150000"/>
              </a:lnSpc>
              <a:buClr>
                <a:srgbClr val="FF0000"/>
              </a:buClr>
              <a:buFont typeface="Wingdings" panose="05000000000000000000" pitchFamily="2" charset="2"/>
              <a:buChar char="v"/>
            </a:pPr>
            <a:r>
              <a:rPr lang="en-US" sz="1000" b="1" u="sng" dirty="0">
                <a:solidFill>
                  <a:srgbClr val="363435"/>
                </a:solidFill>
                <a:latin typeface="Century" panose="02040604050505020304" pitchFamily="18" charset="0"/>
                <a:cs typeface="Century Gothic"/>
              </a:rPr>
              <a:t>Effective Retardation</a:t>
            </a:r>
            <a:endParaRPr lang="en-US" sz="1000" u="sng" dirty="0">
              <a:latin typeface="Century" panose="02040604050505020304" pitchFamily="18" charset="0"/>
              <a:cs typeface="Century Gothic"/>
            </a:endParaRPr>
          </a:p>
          <a:p>
            <a:pPr marL="12700">
              <a:lnSpc>
                <a:spcPct val="150000"/>
              </a:lnSpc>
              <a:spcBef>
                <a:spcPts val="295"/>
              </a:spcBef>
            </a:pPr>
            <a:r>
              <a:rPr lang="en-US" sz="1000" dirty="0">
                <a:solidFill>
                  <a:srgbClr val="363435"/>
                </a:solidFill>
                <a:latin typeface="Century" panose="02040604050505020304" pitchFamily="18" charset="0"/>
                <a:cs typeface="Century Gothic"/>
              </a:rPr>
              <a:t>A constant six-wheel drive system ensu</a:t>
            </a:r>
            <a:r>
              <a:rPr lang="en-US" sz="1000" spc="-4" dirty="0">
                <a:solidFill>
                  <a:srgbClr val="363435"/>
                </a:solidFill>
                <a:latin typeface="Century" panose="02040604050505020304" pitchFamily="18" charset="0"/>
                <a:cs typeface="Century Gothic"/>
              </a:rPr>
              <a:t>r</a:t>
            </a:r>
            <a:r>
              <a:rPr lang="en-US" sz="1000" spc="0" dirty="0">
                <a:solidFill>
                  <a:srgbClr val="363435"/>
                </a:solidFill>
                <a:latin typeface="Century" panose="02040604050505020304" pitchFamily="18" charset="0"/>
                <a:cs typeface="Century Gothic"/>
              </a:rPr>
              <a:t>es the safest </a:t>
            </a:r>
            <a:r>
              <a:rPr lang="en-US" sz="1000" spc="-4" dirty="0">
                <a:solidFill>
                  <a:srgbClr val="363435"/>
                </a:solidFill>
                <a:latin typeface="Century" panose="02040604050505020304" pitchFamily="18" charset="0"/>
                <a:cs typeface="Century Gothic"/>
              </a:rPr>
              <a:t>r</a:t>
            </a:r>
            <a:r>
              <a:rPr lang="en-US" sz="1000" spc="0" dirty="0">
                <a:solidFill>
                  <a:srgbClr val="363435"/>
                </a:solidFill>
                <a:latin typeface="Century" panose="02040604050505020304" pitchFamily="18" charset="0"/>
                <a:cs typeface="Century Gothic"/>
              </a:rPr>
              <a:t>eta</a:t>
            </a:r>
            <a:r>
              <a:rPr lang="en-US" sz="1000" spc="-4" dirty="0">
                <a:solidFill>
                  <a:srgbClr val="363435"/>
                </a:solidFill>
                <a:latin typeface="Century" panose="02040604050505020304" pitchFamily="18" charset="0"/>
                <a:cs typeface="Century Gothic"/>
              </a:rPr>
              <a:t>r</a:t>
            </a:r>
            <a:r>
              <a:rPr lang="en-US" sz="1000" spc="0" dirty="0">
                <a:solidFill>
                  <a:srgbClr val="363435"/>
                </a:solidFill>
                <a:latin typeface="Century" panose="02040604050505020304" pitchFamily="18" charset="0"/>
                <a:cs typeface="Century Gothic"/>
              </a:rPr>
              <a:t>dation possible without </a:t>
            </a:r>
            <a:r>
              <a:rPr lang="en-US" sz="1000" spc="-4" dirty="0">
                <a:solidFill>
                  <a:srgbClr val="363435"/>
                </a:solidFill>
                <a:latin typeface="Century" panose="02040604050505020304" pitchFamily="18" charset="0"/>
                <a:cs typeface="Century Gothic"/>
              </a:rPr>
              <a:t>r</a:t>
            </a:r>
            <a:r>
              <a:rPr lang="en-US" sz="1000" spc="0" dirty="0">
                <a:solidFill>
                  <a:srgbClr val="363435"/>
                </a:solidFill>
                <a:latin typeface="Century" panose="02040604050505020304" pitchFamily="18" charset="0"/>
                <a:cs typeface="Century Gothic"/>
              </a:rPr>
              <a:t>elying on driver </a:t>
            </a:r>
            <a:r>
              <a:rPr lang="en-US" sz="1000" spc="-57" dirty="0">
                <a:solidFill>
                  <a:srgbClr val="363435"/>
                </a:solidFill>
                <a:latin typeface="Century" panose="02040604050505020304" pitchFamily="18" charset="0"/>
                <a:cs typeface="Century Gothic"/>
              </a:rPr>
              <a:t>judgment. </a:t>
            </a:r>
            <a:r>
              <a:rPr lang="en-US" sz="1000" spc="0" dirty="0">
                <a:solidFill>
                  <a:srgbClr val="363435"/>
                </a:solidFill>
                <a:latin typeface="Century" panose="02040604050505020304" pitchFamily="18" charset="0"/>
                <a:cs typeface="Century Gothic"/>
              </a:rPr>
              <a:t>Excess capacity to safely cont</a:t>
            </a:r>
            <a:r>
              <a:rPr lang="en-US" sz="1000" spc="-4" dirty="0">
                <a:solidFill>
                  <a:srgbClr val="363435"/>
                </a:solidFill>
                <a:latin typeface="Century" panose="02040604050505020304" pitchFamily="18" charset="0"/>
                <a:cs typeface="Century Gothic"/>
              </a:rPr>
              <a:t>r</a:t>
            </a:r>
            <a:r>
              <a:rPr lang="en-US" sz="1000" spc="0" dirty="0">
                <a:solidFill>
                  <a:srgbClr val="363435"/>
                </a:solidFill>
                <a:latin typeface="Century" panose="02040604050505020304" pitchFamily="18" charset="0"/>
                <a:cs typeface="Century Gothic"/>
              </a:rPr>
              <a:t>ol load is ensu</a:t>
            </a:r>
            <a:r>
              <a:rPr lang="en-US" sz="1000" spc="-4" dirty="0">
                <a:solidFill>
                  <a:srgbClr val="363435"/>
                </a:solidFill>
                <a:latin typeface="Century" panose="02040604050505020304" pitchFamily="18" charset="0"/>
                <a:cs typeface="Century Gothic"/>
              </a:rPr>
              <a:t>r</a:t>
            </a:r>
            <a:r>
              <a:rPr lang="en-US" sz="1000" spc="0" dirty="0">
                <a:solidFill>
                  <a:srgbClr val="363435"/>
                </a:solidFill>
                <a:latin typeface="Century" panose="02040604050505020304" pitchFamily="18" charset="0"/>
                <a:cs typeface="Century Gothic"/>
              </a:rPr>
              <a:t>ed by engine and brake </a:t>
            </a:r>
            <a:r>
              <a:rPr lang="en-US" sz="1000" spc="-30" dirty="0">
                <a:solidFill>
                  <a:srgbClr val="363435"/>
                </a:solidFill>
                <a:latin typeface="Century" panose="02040604050505020304" pitchFamily="18" charset="0"/>
                <a:cs typeface="Century Gothic"/>
              </a:rPr>
              <a:t>r</a:t>
            </a:r>
            <a:r>
              <a:rPr lang="en-US" sz="1000" spc="-46" dirty="0">
                <a:solidFill>
                  <a:srgbClr val="363435"/>
                </a:solidFill>
                <a:latin typeface="Century" panose="02040604050505020304" pitchFamily="18" charset="0"/>
                <a:cs typeface="Century Gothic"/>
              </a:rPr>
              <a:t>eta</a:t>
            </a:r>
            <a:r>
              <a:rPr lang="en-US" sz="1000" spc="-30" dirty="0">
                <a:solidFill>
                  <a:srgbClr val="363435"/>
                </a:solidFill>
                <a:latin typeface="Century" panose="02040604050505020304" pitchFamily="18" charset="0"/>
                <a:cs typeface="Century Gothic"/>
              </a:rPr>
              <a:t>r</a:t>
            </a:r>
            <a:r>
              <a:rPr lang="en-US" sz="1000" spc="-50" dirty="0">
                <a:solidFill>
                  <a:srgbClr val="363435"/>
                </a:solidFill>
                <a:latin typeface="Century" panose="02040604050505020304" pitchFamily="18" charset="0"/>
                <a:cs typeface="Century Gothic"/>
              </a:rPr>
              <a:t>dation. </a:t>
            </a:r>
            <a:r>
              <a:rPr lang="en-US" sz="1000" spc="0" dirty="0">
                <a:solidFill>
                  <a:srgbClr val="363435"/>
                </a:solidFill>
                <a:latin typeface="Century" panose="02040604050505020304" pitchFamily="18" charset="0"/>
                <a:cs typeface="Century Gothic"/>
              </a:rPr>
              <a:t>Even on the steepest slopes, a loaded vehicle can be easily cont</a:t>
            </a:r>
            <a:r>
              <a:rPr lang="en-US" sz="1000" spc="-4" dirty="0">
                <a:solidFill>
                  <a:srgbClr val="363435"/>
                </a:solidFill>
                <a:latin typeface="Century" panose="02040604050505020304" pitchFamily="18" charset="0"/>
                <a:cs typeface="Century Gothic"/>
              </a:rPr>
              <a:t>r</a:t>
            </a:r>
            <a:r>
              <a:rPr lang="en-US" sz="1000" spc="0" dirty="0">
                <a:solidFill>
                  <a:srgbClr val="363435"/>
                </a:solidFill>
                <a:latin typeface="Century" panose="02040604050505020304" pitchFamily="18" charset="0"/>
                <a:cs typeface="Century Gothic"/>
              </a:rPr>
              <a:t>olled using the </a:t>
            </a:r>
            <a:r>
              <a:rPr lang="en-US" sz="1000" spc="-4" dirty="0">
                <a:solidFill>
                  <a:srgbClr val="363435"/>
                </a:solidFill>
                <a:latin typeface="Century" panose="02040604050505020304" pitchFamily="18" charset="0"/>
                <a:cs typeface="Century Gothic"/>
              </a:rPr>
              <a:t>r</a:t>
            </a:r>
            <a:r>
              <a:rPr lang="en-US" sz="1000" spc="0" dirty="0">
                <a:solidFill>
                  <a:srgbClr val="363435"/>
                </a:solidFill>
                <a:latin typeface="Century" panose="02040604050505020304" pitchFamily="18" charset="0"/>
                <a:cs typeface="Century Gothic"/>
              </a:rPr>
              <a:t>eta</a:t>
            </a:r>
            <a:r>
              <a:rPr lang="en-US" sz="1000" spc="-4" dirty="0">
                <a:solidFill>
                  <a:srgbClr val="363435"/>
                </a:solidFill>
                <a:latin typeface="Century" panose="02040604050505020304" pitchFamily="18" charset="0"/>
                <a:cs typeface="Century Gothic"/>
              </a:rPr>
              <a:t>r</a:t>
            </a:r>
            <a:r>
              <a:rPr lang="en-US" sz="1000" spc="0" dirty="0">
                <a:solidFill>
                  <a:srgbClr val="363435"/>
                </a:solidFill>
                <a:latin typeface="Century" panose="02040604050505020304" pitchFamily="18" charset="0"/>
                <a:cs typeface="Century Gothic"/>
              </a:rPr>
              <a:t>de</a:t>
            </a:r>
            <a:r>
              <a:rPr lang="en-US" sz="1000" spc="-50" dirty="0">
                <a:solidFill>
                  <a:srgbClr val="363435"/>
                </a:solidFill>
                <a:latin typeface="Century" panose="02040604050505020304" pitchFamily="18" charset="0"/>
                <a:cs typeface="Century Gothic"/>
              </a:rPr>
              <a:t>r</a:t>
            </a:r>
            <a:r>
              <a:rPr lang="en-US" sz="1000" spc="-511" dirty="0">
                <a:solidFill>
                  <a:srgbClr val="363435"/>
                </a:solidFill>
                <a:latin typeface="Century" panose="02040604050505020304" pitchFamily="18" charset="0"/>
                <a:cs typeface="Century Gothic"/>
              </a:rPr>
              <a:t>.</a:t>
            </a:r>
            <a:endParaRPr lang="en-US" sz="1000" dirty="0">
              <a:latin typeface="Century" panose="02040604050505020304" pitchFamily="18" charset="0"/>
              <a:cs typeface="Century Gothic"/>
            </a:endParaRPr>
          </a:p>
        </p:txBody>
      </p:sp>
      <p:sp>
        <p:nvSpPr>
          <p:cNvPr id="12" name="object 4">
            <a:extLst>
              <a:ext uri="{FF2B5EF4-FFF2-40B4-BE49-F238E27FC236}">
                <a16:creationId xmlns:a16="http://schemas.microsoft.com/office/drawing/2014/main" id="{8DB3F83D-4945-17DD-B211-C6BB71B41FD8}"/>
              </a:ext>
            </a:extLst>
          </p:cNvPr>
          <p:cNvSpPr txBox="1"/>
          <p:nvPr/>
        </p:nvSpPr>
        <p:spPr>
          <a:xfrm>
            <a:off x="251520" y="178066"/>
            <a:ext cx="3816424" cy="346203"/>
          </a:xfrm>
          <a:prstGeom prst="rect">
            <a:avLst/>
          </a:prstGeom>
        </p:spPr>
        <p:txBody>
          <a:bodyPr wrap="square" lIns="0" tIns="13525" rIns="0" bIns="0" rtlCol="0">
            <a:noAutofit/>
          </a:bodyPr>
          <a:lstStyle/>
          <a:p>
            <a:pPr algn="ctr">
              <a:lnSpc>
                <a:spcPts val="2030"/>
              </a:lnSpc>
            </a:pPr>
            <a:r>
              <a:rPr lang="en-US" spc="64" dirty="0">
                <a:latin typeface="Georgia" panose="02040502050405020303" pitchFamily="18" charset="0"/>
                <a:cs typeface="Gill Sans MT"/>
              </a:rPr>
              <a:t>E-series SSM Guide</a:t>
            </a:r>
            <a:endParaRPr dirty="0">
              <a:latin typeface="Georgia" panose="02040502050405020303" pitchFamily="18" charset="0"/>
              <a:cs typeface="Gill Sans MT"/>
            </a:endParaRPr>
          </a:p>
        </p:txBody>
      </p:sp>
    </p:spTree>
    <p:extLst>
      <p:ext uri="{BB962C8B-B14F-4D97-AF65-F5344CB8AC3E}">
        <p14:creationId xmlns:p14="http://schemas.microsoft.com/office/powerpoint/2010/main" val="3202334182"/>
      </p:ext>
    </p:extLst>
  </p:cSld>
  <p:clrMapOvr>
    <a:masterClrMapping/>
  </p:clrMapOvr>
  <mc:AlternateContent xmlns:mc="http://schemas.openxmlformats.org/markup-compatibility/2006" xmlns:p14="http://schemas.microsoft.com/office/powerpoint/2010/main">
    <mc:Choice Requires="p14">
      <p:transition spd="slow">
        <p14:prism isContent="1"/>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9C80DBF-08DB-7B25-DE49-3232170809B4}"/>
              </a:ext>
            </a:extLst>
          </p:cNvPr>
          <p:cNvSpPr txBox="1"/>
          <p:nvPr/>
        </p:nvSpPr>
        <p:spPr>
          <a:xfrm>
            <a:off x="467544" y="1005322"/>
            <a:ext cx="5086688" cy="1254895"/>
          </a:xfrm>
          <a:prstGeom prst="rect">
            <a:avLst/>
          </a:prstGeom>
          <a:noFill/>
        </p:spPr>
        <p:txBody>
          <a:bodyPr wrap="square">
            <a:spAutoFit/>
          </a:bodyPr>
          <a:lstStyle/>
          <a:p>
            <a:pPr marL="184150" marR="3649" indent="-171450">
              <a:lnSpc>
                <a:spcPct val="150000"/>
              </a:lnSpc>
              <a:buClr>
                <a:srgbClr val="FF0000"/>
              </a:buClr>
              <a:buFont typeface="Wingdings" panose="05000000000000000000" pitchFamily="2" charset="2"/>
              <a:buChar char="v"/>
            </a:pPr>
            <a:r>
              <a:rPr lang="en-US" sz="1000" b="1" u="sng" dirty="0">
                <a:solidFill>
                  <a:srgbClr val="363435"/>
                </a:solidFill>
                <a:latin typeface="Century" panose="02040604050505020304" pitchFamily="18" charset="0"/>
                <a:cs typeface="Century Gothic"/>
              </a:rPr>
              <a:t>Effective Retardation</a:t>
            </a:r>
            <a:endParaRPr lang="en-US" sz="1000" u="sng" dirty="0">
              <a:latin typeface="Century" panose="02040604050505020304" pitchFamily="18" charset="0"/>
              <a:cs typeface="Century Gothic"/>
            </a:endParaRPr>
          </a:p>
          <a:p>
            <a:pPr marL="12700">
              <a:lnSpc>
                <a:spcPct val="150000"/>
              </a:lnSpc>
              <a:spcBef>
                <a:spcPts val="295"/>
              </a:spcBef>
            </a:pPr>
            <a:r>
              <a:rPr lang="en-US" sz="1000" dirty="0">
                <a:solidFill>
                  <a:srgbClr val="363435"/>
                </a:solidFill>
                <a:latin typeface="Century" panose="02040604050505020304" pitchFamily="18" charset="0"/>
                <a:cs typeface="Century Gothic"/>
              </a:rPr>
              <a:t>A constant six-wheel drive system ensu</a:t>
            </a:r>
            <a:r>
              <a:rPr lang="en-US" sz="1000" spc="-4" dirty="0">
                <a:solidFill>
                  <a:srgbClr val="363435"/>
                </a:solidFill>
                <a:latin typeface="Century" panose="02040604050505020304" pitchFamily="18" charset="0"/>
                <a:cs typeface="Century Gothic"/>
              </a:rPr>
              <a:t>r</a:t>
            </a:r>
            <a:r>
              <a:rPr lang="en-US" sz="1000" spc="0" dirty="0">
                <a:solidFill>
                  <a:srgbClr val="363435"/>
                </a:solidFill>
                <a:latin typeface="Century" panose="02040604050505020304" pitchFamily="18" charset="0"/>
                <a:cs typeface="Century Gothic"/>
              </a:rPr>
              <a:t>es the safest </a:t>
            </a:r>
            <a:r>
              <a:rPr lang="en-US" sz="1000" spc="-4" dirty="0">
                <a:solidFill>
                  <a:srgbClr val="363435"/>
                </a:solidFill>
                <a:latin typeface="Century" panose="02040604050505020304" pitchFamily="18" charset="0"/>
                <a:cs typeface="Century Gothic"/>
              </a:rPr>
              <a:t>r</a:t>
            </a:r>
            <a:r>
              <a:rPr lang="en-US" sz="1000" spc="0" dirty="0">
                <a:solidFill>
                  <a:srgbClr val="363435"/>
                </a:solidFill>
                <a:latin typeface="Century" panose="02040604050505020304" pitchFamily="18" charset="0"/>
                <a:cs typeface="Century Gothic"/>
              </a:rPr>
              <a:t>eta</a:t>
            </a:r>
            <a:r>
              <a:rPr lang="en-US" sz="1000" spc="-4" dirty="0">
                <a:solidFill>
                  <a:srgbClr val="363435"/>
                </a:solidFill>
                <a:latin typeface="Century" panose="02040604050505020304" pitchFamily="18" charset="0"/>
                <a:cs typeface="Century Gothic"/>
              </a:rPr>
              <a:t>r</a:t>
            </a:r>
            <a:r>
              <a:rPr lang="en-US" sz="1000" spc="0" dirty="0">
                <a:solidFill>
                  <a:srgbClr val="363435"/>
                </a:solidFill>
                <a:latin typeface="Century" panose="02040604050505020304" pitchFamily="18" charset="0"/>
                <a:cs typeface="Century Gothic"/>
              </a:rPr>
              <a:t>dation possible without </a:t>
            </a:r>
            <a:r>
              <a:rPr lang="en-US" sz="1000" spc="-4" dirty="0">
                <a:solidFill>
                  <a:srgbClr val="363435"/>
                </a:solidFill>
                <a:latin typeface="Century" panose="02040604050505020304" pitchFamily="18" charset="0"/>
                <a:cs typeface="Century Gothic"/>
              </a:rPr>
              <a:t>r</a:t>
            </a:r>
            <a:r>
              <a:rPr lang="en-US" sz="1000" spc="0" dirty="0">
                <a:solidFill>
                  <a:srgbClr val="363435"/>
                </a:solidFill>
                <a:latin typeface="Century" panose="02040604050505020304" pitchFamily="18" charset="0"/>
                <a:cs typeface="Century Gothic"/>
              </a:rPr>
              <a:t>elying on driver </a:t>
            </a:r>
            <a:r>
              <a:rPr lang="en-US" sz="1000" spc="-57" dirty="0">
                <a:solidFill>
                  <a:srgbClr val="363435"/>
                </a:solidFill>
                <a:latin typeface="Century" panose="02040604050505020304" pitchFamily="18" charset="0"/>
                <a:cs typeface="Century Gothic"/>
              </a:rPr>
              <a:t>judgment. </a:t>
            </a:r>
            <a:r>
              <a:rPr lang="en-US" sz="1000" spc="0" dirty="0">
                <a:solidFill>
                  <a:srgbClr val="363435"/>
                </a:solidFill>
                <a:latin typeface="Century" panose="02040604050505020304" pitchFamily="18" charset="0"/>
                <a:cs typeface="Century Gothic"/>
              </a:rPr>
              <a:t>Excess capacity to safely cont</a:t>
            </a:r>
            <a:r>
              <a:rPr lang="en-US" sz="1000" spc="-4" dirty="0">
                <a:solidFill>
                  <a:srgbClr val="363435"/>
                </a:solidFill>
                <a:latin typeface="Century" panose="02040604050505020304" pitchFamily="18" charset="0"/>
                <a:cs typeface="Century Gothic"/>
              </a:rPr>
              <a:t>r</a:t>
            </a:r>
            <a:r>
              <a:rPr lang="en-US" sz="1000" spc="0" dirty="0">
                <a:solidFill>
                  <a:srgbClr val="363435"/>
                </a:solidFill>
                <a:latin typeface="Century" panose="02040604050505020304" pitchFamily="18" charset="0"/>
                <a:cs typeface="Century Gothic"/>
              </a:rPr>
              <a:t>ol load is ensu</a:t>
            </a:r>
            <a:r>
              <a:rPr lang="en-US" sz="1000" spc="-4" dirty="0">
                <a:solidFill>
                  <a:srgbClr val="363435"/>
                </a:solidFill>
                <a:latin typeface="Century" panose="02040604050505020304" pitchFamily="18" charset="0"/>
                <a:cs typeface="Century Gothic"/>
              </a:rPr>
              <a:t>r</a:t>
            </a:r>
            <a:r>
              <a:rPr lang="en-US" sz="1000" spc="0" dirty="0">
                <a:solidFill>
                  <a:srgbClr val="363435"/>
                </a:solidFill>
                <a:latin typeface="Century" panose="02040604050505020304" pitchFamily="18" charset="0"/>
                <a:cs typeface="Century Gothic"/>
              </a:rPr>
              <a:t>ed by engine and brake </a:t>
            </a:r>
            <a:r>
              <a:rPr lang="en-US" sz="1000" spc="-30" dirty="0">
                <a:solidFill>
                  <a:srgbClr val="363435"/>
                </a:solidFill>
                <a:latin typeface="Century" panose="02040604050505020304" pitchFamily="18" charset="0"/>
                <a:cs typeface="Century Gothic"/>
              </a:rPr>
              <a:t>r</a:t>
            </a:r>
            <a:r>
              <a:rPr lang="en-US" sz="1000" spc="-46" dirty="0">
                <a:solidFill>
                  <a:srgbClr val="363435"/>
                </a:solidFill>
                <a:latin typeface="Century" panose="02040604050505020304" pitchFamily="18" charset="0"/>
                <a:cs typeface="Century Gothic"/>
              </a:rPr>
              <a:t>eta</a:t>
            </a:r>
            <a:r>
              <a:rPr lang="en-US" sz="1000" spc="-30" dirty="0">
                <a:solidFill>
                  <a:srgbClr val="363435"/>
                </a:solidFill>
                <a:latin typeface="Century" panose="02040604050505020304" pitchFamily="18" charset="0"/>
                <a:cs typeface="Century Gothic"/>
              </a:rPr>
              <a:t>r</a:t>
            </a:r>
            <a:r>
              <a:rPr lang="en-US" sz="1000" spc="-50" dirty="0">
                <a:solidFill>
                  <a:srgbClr val="363435"/>
                </a:solidFill>
                <a:latin typeface="Century" panose="02040604050505020304" pitchFamily="18" charset="0"/>
                <a:cs typeface="Century Gothic"/>
              </a:rPr>
              <a:t>dation.</a:t>
            </a:r>
            <a:r>
              <a:rPr lang="en-US" sz="1000" spc="13" dirty="0">
                <a:solidFill>
                  <a:srgbClr val="363435"/>
                </a:solidFill>
                <a:latin typeface="Century" panose="02040604050505020304" pitchFamily="18" charset="0"/>
                <a:cs typeface="Century Gothic"/>
              </a:rPr>
              <a:t> </a:t>
            </a:r>
            <a:r>
              <a:rPr lang="en-US" sz="1000" spc="0" dirty="0">
                <a:solidFill>
                  <a:srgbClr val="363435"/>
                </a:solidFill>
                <a:latin typeface="Century" panose="02040604050505020304" pitchFamily="18" charset="0"/>
                <a:cs typeface="Century Gothic"/>
              </a:rPr>
              <a:t>Even on the steepest slopes, a loaded vehicle can be easily cont</a:t>
            </a:r>
            <a:r>
              <a:rPr lang="en-US" sz="1000" spc="-4" dirty="0">
                <a:solidFill>
                  <a:srgbClr val="363435"/>
                </a:solidFill>
                <a:latin typeface="Century" panose="02040604050505020304" pitchFamily="18" charset="0"/>
                <a:cs typeface="Century Gothic"/>
              </a:rPr>
              <a:t>r</a:t>
            </a:r>
            <a:r>
              <a:rPr lang="en-US" sz="1000" spc="0" dirty="0">
                <a:solidFill>
                  <a:srgbClr val="363435"/>
                </a:solidFill>
                <a:latin typeface="Century" panose="02040604050505020304" pitchFamily="18" charset="0"/>
                <a:cs typeface="Century Gothic"/>
              </a:rPr>
              <a:t>olled using the </a:t>
            </a:r>
            <a:r>
              <a:rPr lang="en-US" sz="1000" spc="-4" dirty="0">
                <a:solidFill>
                  <a:srgbClr val="363435"/>
                </a:solidFill>
                <a:latin typeface="Century" panose="02040604050505020304" pitchFamily="18" charset="0"/>
                <a:cs typeface="Century Gothic"/>
              </a:rPr>
              <a:t>r</a:t>
            </a:r>
            <a:r>
              <a:rPr lang="en-US" sz="1000" spc="0" dirty="0">
                <a:solidFill>
                  <a:srgbClr val="363435"/>
                </a:solidFill>
                <a:latin typeface="Century" panose="02040604050505020304" pitchFamily="18" charset="0"/>
                <a:cs typeface="Century Gothic"/>
              </a:rPr>
              <a:t>eta</a:t>
            </a:r>
            <a:r>
              <a:rPr lang="en-US" sz="1000" spc="-4" dirty="0">
                <a:solidFill>
                  <a:srgbClr val="363435"/>
                </a:solidFill>
                <a:latin typeface="Century" panose="02040604050505020304" pitchFamily="18" charset="0"/>
                <a:cs typeface="Century Gothic"/>
              </a:rPr>
              <a:t>r</a:t>
            </a:r>
            <a:r>
              <a:rPr lang="en-US" sz="1000" spc="0" dirty="0">
                <a:solidFill>
                  <a:srgbClr val="363435"/>
                </a:solidFill>
                <a:latin typeface="Century" panose="02040604050505020304" pitchFamily="18" charset="0"/>
                <a:cs typeface="Century Gothic"/>
              </a:rPr>
              <a:t>de</a:t>
            </a:r>
            <a:r>
              <a:rPr lang="en-US" sz="1000" spc="-50" dirty="0">
                <a:solidFill>
                  <a:srgbClr val="363435"/>
                </a:solidFill>
                <a:latin typeface="Century" panose="02040604050505020304" pitchFamily="18" charset="0"/>
                <a:cs typeface="Century Gothic"/>
              </a:rPr>
              <a:t>r</a:t>
            </a:r>
            <a:r>
              <a:rPr lang="en-US" sz="1000" spc="-511" dirty="0">
                <a:solidFill>
                  <a:srgbClr val="363435"/>
                </a:solidFill>
                <a:latin typeface="Century" panose="02040604050505020304" pitchFamily="18" charset="0"/>
                <a:cs typeface="Century Gothic"/>
              </a:rPr>
              <a:t>…</a:t>
            </a:r>
            <a:endParaRPr lang="en-US" sz="1000" dirty="0">
              <a:latin typeface="Century" panose="02040604050505020304" pitchFamily="18" charset="0"/>
              <a:cs typeface="Century Gothic"/>
            </a:endParaRPr>
          </a:p>
        </p:txBody>
      </p:sp>
      <p:sp>
        <p:nvSpPr>
          <p:cNvPr id="6" name="object 11">
            <a:extLst>
              <a:ext uri="{FF2B5EF4-FFF2-40B4-BE49-F238E27FC236}">
                <a16:creationId xmlns:a16="http://schemas.microsoft.com/office/drawing/2014/main" id="{7FE68257-0A5E-0236-AFBF-2B10F93BA354}"/>
              </a:ext>
            </a:extLst>
          </p:cNvPr>
          <p:cNvSpPr/>
          <p:nvPr/>
        </p:nvSpPr>
        <p:spPr>
          <a:xfrm>
            <a:off x="5868144" y="1275606"/>
            <a:ext cx="1959839" cy="1152128"/>
          </a:xfrm>
          <a:prstGeom prst="rect">
            <a:avLst/>
          </a:prstGeom>
          <a:blipFill>
            <a:blip r:embed="rId2" cstate="print"/>
            <a:stretch>
              <a:fillRect/>
            </a:stretch>
          </a:blipFill>
        </p:spPr>
        <p:txBody>
          <a:bodyPr wrap="square" lIns="0" tIns="0" rIns="0" bIns="0" rtlCol="0">
            <a:noAutofit/>
          </a:bodyPr>
          <a:lstStyle/>
          <a:p>
            <a:endParaRPr dirty="0"/>
          </a:p>
        </p:txBody>
      </p:sp>
      <p:grpSp>
        <p:nvGrpSpPr>
          <p:cNvPr id="7" name="Group 6">
            <a:extLst>
              <a:ext uri="{FF2B5EF4-FFF2-40B4-BE49-F238E27FC236}">
                <a16:creationId xmlns:a16="http://schemas.microsoft.com/office/drawing/2014/main" id="{7E950323-7957-349F-8CFA-2A8B8099959F}"/>
              </a:ext>
            </a:extLst>
          </p:cNvPr>
          <p:cNvGrpSpPr/>
          <p:nvPr/>
        </p:nvGrpSpPr>
        <p:grpSpPr>
          <a:xfrm>
            <a:off x="7668344" y="3363838"/>
            <a:ext cx="1296144" cy="936104"/>
            <a:chOff x="2282029" y="1715024"/>
            <a:chExt cx="1179576" cy="896111"/>
          </a:xfrm>
        </p:grpSpPr>
        <p:sp>
          <p:nvSpPr>
            <p:cNvPr id="8" name="object 14">
              <a:extLst>
                <a:ext uri="{FF2B5EF4-FFF2-40B4-BE49-F238E27FC236}">
                  <a16:creationId xmlns:a16="http://schemas.microsoft.com/office/drawing/2014/main" id="{C9E42F20-00B4-1E91-669F-C4744BAF9EA0}"/>
                </a:ext>
              </a:extLst>
            </p:cNvPr>
            <p:cNvSpPr/>
            <p:nvPr/>
          </p:nvSpPr>
          <p:spPr>
            <a:xfrm>
              <a:off x="2282029" y="1715024"/>
              <a:ext cx="1179576" cy="896111"/>
            </a:xfrm>
            <a:prstGeom prst="rect">
              <a:avLst/>
            </a:prstGeom>
            <a:blipFill>
              <a:blip r:embed="rId3" cstate="print"/>
              <a:stretch>
                <a:fillRect/>
              </a:stretch>
            </a:blipFill>
          </p:spPr>
          <p:txBody>
            <a:bodyPr wrap="square" lIns="0" tIns="0" rIns="0" bIns="0" rtlCol="0">
              <a:noAutofit/>
            </a:bodyPr>
            <a:lstStyle/>
            <a:p>
              <a:endParaRPr dirty="0"/>
            </a:p>
          </p:txBody>
        </p:sp>
        <p:sp>
          <p:nvSpPr>
            <p:cNvPr id="9" name="object 15">
              <a:extLst>
                <a:ext uri="{FF2B5EF4-FFF2-40B4-BE49-F238E27FC236}">
                  <a16:creationId xmlns:a16="http://schemas.microsoft.com/office/drawing/2014/main" id="{EC265472-6B7F-CAEF-41B9-DF67CDFDB1E2}"/>
                </a:ext>
              </a:extLst>
            </p:cNvPr>
            <p:cNvSpPr/>
            <p:nvPr/>
          </p:nvSpPr>
          <p:spPr>
            <a:xfrm>
              <a:off x="2330996" y="1763991"/>
              <a:ext cx="1030503" cy="810018"/>
            </a:xfrm>
            <a:prstGeom prst="rect">
              <a:avLst/>
            </a:prstGeom>
            <a:blipFill>
              <a:blip r:embed="rId4" cstate="print"/>
              <a:stretch>
                <a:fillRect/>
              </a:stretch>
            </a:blipFill>
          </p:spPr>
          <p:txBody>
            <a:bodyPr wrap="square" lIns="0" tIns="0" rIns="0" bIns="0" rtlCol="0">
              <a:noAutofit/>
            </a:bodyPr>
            <a:lstStyle/>
            <a:p>
              <a:endParaRPr dirty="0"/>
            </a:p>
          </p:txBody>
        </p:sp>
        <p:sp>
          <p:nvSpPr>
            <p:cNvPr id="10" name="object 16">
              <a:extLst>
                <a:ext uri="{FF2B5EF4-FFF2-40B4-BE49-F238E27FC236}">
                  <a16:creationId xmlns:a16="http://schemas.microsoft.com/office/drawing/2014/main" id="{ED1901BA-1ABE-8554-C416-5B8392BA1DD1}"/>
                </a:ext>
              </a:extLst>
            </p:cNvPr>
            <p:cNvSpPr/>
            <p:nvPr/>
          </p:nvSpPr>
          <p:spPr>
            <a:xfrm>
              <a:off x="2703111" y="2066348"/>
              <a:ext cx="48590" cy="108038"/>
            </a:xfrm>
            <a:custGeom>
              <a:avLst/>
              <a:gdLst/>
              <a:ahLst/>
              <a:cxnLst/>
              <a:rect l="l" t="t" r="r" b="b"/>
              <a:pathLst>
                <a:path w="48590" h="108038">
                  <a:moveTo>
                    <a:pt x="10934" y="108038"/>
                  </a:moveTo>
                  <a:lnTo>
                    <a:pt x="37668" y="108038"/>
                  </a:lnTo>
                  <a:lnTo>
                    <a:pt x="45106" y="101508"/>
                  </a:lnTo>
                  <a:lnTo>
                    <a:pt x="48558" y="85590"/>
                  </a:lnTo>
                  <a:lnTo>
                    <a:pt x="48590" y="24295"/>
                  </a:lnTo>
                  <a:lnTo>
                    <a:pt x="45657" y="7761"/>
                  </a:lnTo>
                  <a:lnTo>
                    <a:pt x="38499" y="69"/>
                  </a:lnTo>
                  <a:lnTo>
                    <a:pt x="10934" y="0"/>
                  </a:lnTo>
                  <a:lnTo>
                    <a:pt x="3491" y="6532"/>
                  </a:lnTo>
                  <a:lnTo>
                    <a:pt x="31" y="22442"/>
                  </a:lnTo>
                  <a:lnTo>
                    <a:pt x="0" y="83743"/>
                  </a:lnTo>
                  <a:lnTo>
                    <a:pt x="2937" y="100279"/>
                  </a:lnTo>
                  <a:lnTo>
                    <a:pt x="10100" y="107968"/>
                  </a:lnTo>
                  <a:lnTo>
                    <a:pt x="10934" y="108038"/>
                  </a:lnTo>
                  <a:close/>
                </a:path>
              </a:pathLst>
            </a:custGeom>
            <a:solidFill>
              <a:srgbClr val="00A759"/>
            </a:solidFill>
          </p:spPr>
          <p:txBody>
            <a:bodyPr wrap="square" lIns="0" tIns="0" rIns="0" bIns="0" rtlCol="0">
              <a:noAutofit/>
            </a:bodyPr>
            <a:lstStyle/>
            <a:p>
              <a:endParaRPr dirty="0"/>
            </a:p>
          </p:txBody>
        </p:sp>
        <p:sp>
          <p:nvSpPr>
            <p:cNvPr id="11" name="object 17">
              <a:extLst>
                <a:ext uri="{FF2B5EF4-FFF2-40B4-BE49-F238E27FC236}">
                  <a16:creationId xmlns:a16="http://schemas.microsoft.com/office/drawing/2014/main" id="{B7571859-41A7-1C43-142B-BAD42BBD8D37}"/>
                </a:ext>
              </a:extLst>
            </p:cNvPr>
            <p:cNvSpPr/>
            <p:nvPr/>
          </p:nvSpPr>
          <p:spPr>
            <a:xfrm>
              <a:off x="2703095" y="1814868"/>
              <a:ext cx="48615" cy="106934"/>
            </a:xfrm>
            <a:custGeom>
              <a:avLst/>
              <a:gdLst/>
              <a:ahLst/>
              <a:cxnLst/>
              <a:rect l="l" t="t" r="r" b="b"/>
              <a:pathLst>
                <a:path w="48615" h="106933">
                  <a:moveTo>
                    <a:pt x="11049" y="106934"/>
                  </a:moveTo>
                  <a:lnTo>
                    <a:pt x="37553" y="106934"/>
                  </a:lnTo>
                  <a:lnTo>
                    <a:pt x="45063" y="100433"/>
                  </a:lnTo>
                  <a:lnTo>
                    <a:pt x="48579" y="84575"/>
                  </a:lnTo>
                  <a:lnTo>
                    <a:pt x="48615" y="24307"/>
                  </a:lnTo>
                  <a:lnTo>
                    <a:pt x="45654" y="7802"/>
                  </a:lnTo>
                  <a:lnTo>
                    <a:pt x="38438" y="77"/>
                  </a:lnTo>
                  <a:lnTo>
                    <a:pt x="11049" y="0"/>
                  </a:lnTo>
                  <a:lnTo>
                    <a:pt x="3546" y="6511"/>
                  </a:lnTo>
                  <a:lnTo>
                    <a:pt x="35" y="22372"/>
                  </a:lnTo>
                  <a:lnTo>
                    <a:pt x="0" y="82613"/>
                  </a:lnTo>
                  <a:lnTo>
                    <a:pt x="2958" y="99131"/>
                  </a:lnTo>
                  <a:lnTo>
                    <a:pt x="10162" y="106855"/>
                  </a:lnTo>
                  <a:lnTo>
                    <a:pt x="11049" y="106934"/>
                  </a:lnTo>
                  <a:close/>
                </a:path>
              </a:pathLst>
            </a:custGeom>
            <a:solidFill>
              <a:srgbClr val="00A759"/>
            </a:solidFill>
          </p:spPr>
          <p:txBody>
            <a:bodyPr wrap="square" lIns="0" tIns="0" rIns="0" bIns="0" rtlCol="0">
              <a:noAutofit/>
            </a:bodyPr>
            <a:lstStyle/>
            <a:p>
              <a:endParaRPr dirty="0"/>
            </a:p>
          </p:txBody>
        </p:sp>
        <p:sp>
          <p:nvSpPr>
            <p:cNvPr id="12" name="object 18">
              <a:extLst>
                <a:ext uri="{FF2B5EF4-FFF2-40B4-BE49-F238E27FC236}">
                  <a16:creationId xmlns:a16="http://schemas.microsoft.com/office/drawing/2014/main" id="{75AB2CBE-F1A0-839B-032A-3ADFC0D55017}"/>
                </a:ext>
              </a:extLst>
            </p:cNvPr>
            <p:cNvSpPr/>
            <p:nvPr/>
          </p:nvSpPr>
          <p:spPr>
            <a:xfrm>
              <a:off x="2703094" y="2193122"/>
              <a:ext cx="48590" cy="108064"/>
            </a:xfrm>
            <a:custGeom>
              <a:avLst/>
              <a:gdLst/>
              <a:ahLst/>
              <a:cxnLst/>
              <a:rect l="l" t="t" r="r" b="b"/>
              <a:pathLst>
                <a:path w="48590" h="108064">
                  <a:moveTo>
                    <a:pt x="10934" y="108064"/>
                  </a:moveTo>
                  <a:lnTo>
                    <a:pt x="37655" y="108064"/>
                  </a:lnTo>
                  <a:lnTo>
                    <a:pt x="45093" y="101539"/>
                  </a:lnTo>
                  <a:lnTo>
                    <a:pt x="48557" y="85632"/>
                  </a:lnTo>
                  <a:lnTo>
                    <a:pt x="48590" y="24320"/>
                  </a:lnTo>
                  <a:lnTo>
                    <a:pt x="45657" y="7784"/>
                  </a:lnTo>
                  <a:lnTo>
                    <a:pt x="38504" y="73"/>
                  </a:lnTo>
                  <a:lnTo>
                    <a:pt x="10934" y="0"/>
                  </a:lnTo>
                  <a:lnTo>
                    <a:pt x="3497" y="6529"/>
                  </a:lnTo>
                  <a:lnTo>
                    <a:pt x="32" y="22433"/>
                  </a:lnTo>
                  <a:lnTo>
                    <a:pt x="0" y="83743"/>
                  </a:lnTo>
                  <a:lnTo>
                    <a:pt x="2932" y="100285"/>
                  </a:lnTo>
                  <a:lnTo>
                    <a:pt x="10085" y="107991"/>
                  </a:lnTo>
                  <a:lnTo>
                    <a:pt x="10934" y="108064"/>
                  </a:lnTo>
                  <a:close/>
                </a:path>
              </a:pathLst>
            </a:custGeom>
            <a:solidFill>
              <a:srgbClr val="00A759"/>
            </a:solidFill>
          </p:spPr>
          <p:txBody>
            <a:bodyPr wrap="square" lIns="0" tIns="0" rIns="0" bIns="0" rtlCol="0">
              <a:noAutofit/>
            </a:bodyPr>
            <a:lstStyle/>
            <a:p>
              <a:endParaRPr dirty="0"/>
            </a:p>
          </p:txBody>
        </p:sp>
        <p:sp>
          <p:nvSpPr>
            <p:cNvPr id="13" name="object 19">
              <a:extLst>
                <a:ext uri="{FF2B5EF4-FFF2-40B4-BE49-F238E27FC236}">
                  <a16:creationId xmlns:a16="http://schemas.microsoft.com/office/drawing/2014/main" id="{3EAC1F7F-FCD5-CDFC-05A0-834E5F5588A6}"/>
                </a:ext>
              </a:extLst>
            </p:cNvPr>
            <p:cNvSpPr/>
            <p:nvPr/>
          </p:nvSpPr>
          <p:spPr>
            <a:xfrm>
              <a:off x="2751721" y="2106231"/>
              <a:ext cx="189090" cy="28295"/>
            </a:xfrm>
            <a:custGeom>
              <a:avLst/>
              <a:gdLst/>
              <a:ahLst/>
              <a:cxnLst/>
              <a:rect l="l" t="t" r="r" b="b"/>
              <a:pathLst>
                <a:path w="189090" h="28295">
                  <a:moveTo>
                    <a:pt x="0" y="28295"/>
                  </a:moveTo>
                  <a:lnTo>
                    <a:pt x="189090" y="28295"/>
                  </a:lnTo>
                  <a:lnTo>
                    <a:pt x="189090" y="0"/>
                  </a:lnTo>
                  <a:lnTo>
                    <a:pt x="0" y="0"/>
                  </a:lnTo>
                  <a:lnTo>
                    <a:pt x="0" y="28295"/>
                  </a:lnTo>
                  <a:close/>
                </a:path>
              </a:pathLst>
            </a:custGeom>
            <a:solidFill>
              <a:srgbClr val="00A759"/>
            </a:solidFill>
          </p:spPr>
          <p:txBody>
            <a:bodyPr wrap="square" lIns="0" tIns="0" rIns="0" bIns="0" rtlCol="0">
              <a:noAutofit/>
            </a:bodyPr>
            <a:lstStyle/>
            <a:p>
              <a:endParaRPr dirty="0"/>
            </a:p>
          </p:txBody>
        </p:sp>
        <p:sp>
          <p:nvSpPr>
            <p:cNvPr id="14" name="object 20">
              <a:extLst>
                <a:ext uri="{FF2B5EF4-FFF2-40B4-BE49-F238E27FC236}">
                  <a16:creationId xmlns:a16="http://schemas.microsoft.com/office/drawing/2014/main" id="{B27B03A8-4D1D-C41C-799C-F5F37B8942D5}"/>
                </a:ext>
              </a:extLst>
            </p:cNvPr>
            <p:cNvSpPr/>
            <p:nvPr/>
          </p:nvSpPr>
          <p:spPr>
            <a:xfrm>
              <a:off x="2750959" y="2105469"/>
              <a:ext cx="190601" cy="29819"/>
            </a:xfrm>
            <a:custGeom>
              <a:avLst/>
              <a:gdLst/>
              <a:ahLst/>
              <a:cxnLst/>
              <a:rect l="l" t="t" r="r" b="b"/>
              <a:pathLst>
                <a:path w="190601" h="29819">
                  <a:moveTo>
                    <a:pt x="0" y="29819"/>
                  </a:moveTo>
                  <a:lnTo>
                    <a:pt x="190601" y="29819"/>
                  </a:lnTo>
                  <a:lnTo>
                    <a:pt x="190601" y="0"/>
                  </a:lnTo>
                  <a:lnTo>
                    <a:pt x="0" y="0"/>
                  </a:lnTo>
                  <a:lnTo>
                    <a:pt x="0" y="29819"/>
                  </a:lnTo>
                  <a:close/>
                </a:path>
              </a:pathLst>
            </a:custGeom>
            <a:solidFill>
              <a:srgbClr val="00A759"/>
            </a:solidFill>
          </p:spPr>
          <p:txBody>
            <a:bodyPr wrap="square" lIns="0" tIns="0" rIns="0" bIns="0" rtlCol="0">
              <a:noAutofit/>
            </a:bodyPr>
            <a:lstStyle/>
            <a:p>
              <a:endParaRPr dirty="0"/>
            </a:p>
          </p:txBody>
        </p:sp>
        <p:sp>
          <p:nvSpPr>
            <p:cNvPr id="15" name="object 21">
              <a:extLst>
                <a:ext uri="{FF2B5EF4-FFF2-40B4-BE49-F238E27FC236}">
                  <a16:creationId xmlns:a16="http://schemas.microsoft.com/office/drawing/2014/main" id="{1E6E86EA-D8D7-B77C-FFD8-0D446B5DDD3E}"/>
                </a:ext>
              </a:extLst>
            </p:cNvPr>
            <p:cNvSpPr/>
            <p:nvPr/>
          </p:nvSpPr>
          <p:spPr>
            <a:xfrm>
              <a:off x="2750959" y="2106104"/>
              <a:ext cx="190601" cy="28549"/>
            </a:xfrm>
            <a:custGeom>
              <a:avLst/>
              <a:gdLst/>
              <a:ahLst/>
              <a:cxnLst/>
              <a:rect l="l" t="t" r="r" b="b"/>
              <a:pathLst>
                <a:path w="190601" h="28549">
                  <a:moveTo>
                    <a:pt x="0" y="0"/>
                  </a:moveTo>
                  <a:lnTo>
                    <a:pt x="190601" y="0"/>
                  </a:lnTo>
                  <a:lnTo>
                    <a:pt x="190601" y="28549"/>
                  </a:lnTo>
                  <a:lnTo>
                    <a:pt x="0" y="28549"/>
                  </a:lnTo>
                  <a:lnTo>
                    <a:pt x="0" y="0"/>
                  </a:lnTo>
                  <a:close/>
                </a:path>
              </a:pathLst>
            </a:custGeom>
            <a:ln w="5283">
              <a:solidFill>
                <a:srgbClr val="FDFDFD"/>
              </a:solidFill>
            </a:ln>
          </p:spPr>
          <p:txBody>
            <a:bodyPr wrap="square" lIns="0" tIns="0" rIns="0" bIns="0" rtlCol="0">
              <a:noAutofit/>
            </a:bodyPr>
            <a:lstStyle/>
            <a:p>
              <a:endParaRPr dirty="0"/>
            </a:p>
          </p:txBody>
        </p:sp>
        <p:sp>
          <p:nvSpPr>
            <p:cNvPr id="16" name="object 22">
              <a:extLst>
                <a:ext uri="{FF2B5EF4-FFF2-40B4-BE49-F238E27FC236}">
                  <a16:creationId xmlns:a16="http://schemas.microsoft.com/office/drawing/2014/main" id="{6468E3B6-BF56-7900-D243-5F36E3C36472}"/>
                </a:ext>
              </a:extLst>
            </p:cNvPr>
            <p:cNvSpPr/>
            <p:nvPr/>
          </p:nvSpPr>
          <p:spPr>
            <a:xfrm>
              <a:off x="2751721" y="1855177"/>
              <a:ext cx="189090" cy="28282"/>
            </a:xfrm>
            <a:custGeom>
              <a:avLst/>
              <a:gdLst/>
              <a:ahLst/>
              <a:cxnLst/>
              <a:rect l="l" t="t" r="r" b="b"/>
              <a:pathLst>
                <a:path w="189090" h="28282">
                  <a:moveTo>
                    <a:pt x="0" y="28282"/>
                  </a:moveTo>
                  <a:lnTo>
                    <a:pt x="189090" y="28282"/>
                  </a:lnTo>
                  <a:lnTo>
                    <a:pt x="189090" y="0"/>
                  </a:lnTo>
                  <a:lnTo>
                    <a:pt x="0" y="0"/>
                  </a:lnTo>
                  <a:lnTo>
                    <a:pt x="0" y="28282"/>
                  </a:lnTo>
                  <a:close/>
                </a:path>
              </a:pathLst>
            </a:custGeom>
            <a:solidFill>
              <a:srgbClr val="00A759"/>
            </a:solidFill>
          </p:spPr>
          <p:txBody>
            <a:bodyPr wrap="square" lIns="0" tIns="0" rIns="0" bIns="0" rtlCol="0">
              <a:noAutofit/>
            </a:bodyPr>
            <a:lstStyle/>
            <a:p>
              <a:endParaRPr dirty="0"/>
            </a:p>
          </p:txBody>
        </p:sp>
        <p:sp>
          <p:nvSpPr>
            <p:cNvPr id="17" name="object 23">
              <a:extLst>
                <a:ext uri="{FF2B5EF4-FFF2-40B4-BE49-F238E27FC236}">
                  <a16:creationId xmlns:a16="http://schemas.microsoft.com/office/drawing/2014/main" id="{5C062088-EF77-2F46-A50A-BAD7296C6A74}"/>
                </a:ext>
              </a:extLst>
            </p:cNvPr>
            <p:cNvSpPr/>
            <p:nvPr/>
          </p:nvSpPr>
          <p:spPr>
            <a:xfrm>
              <a:off x="2750959" y="1854428"/>
              <a:ext cx="190601" cy="29806"/>
            </a:xfrm>
            <a:custGeom>
              <a:avLst/>
              <a:gdLst/>
              <a:ahLst/>
              <a:cxnLst/>
              <a:rect l="l" t="t" r="r" b="b"/>
              <a:pathLst>
                <a:path w="190601" h="29806">
                  <a:moveTo>
                    <a:pt x="0" y="29806"/>
                  </a:moveTo>
                  <a:lnTo>
                    <a:pt x="190601" y="29806"/>
                  </a:lnTo>
                  <a:lnTo>
                    <a:pt x="190601" y="0"/>
                  </a:lnTo>
                  <a:lnTo>
                    <a:pt x="0" y="0"/>
                  </a:lnTo>
                  <a:lnTo>
                    <a:pt x="0" y="29806"/>
                  </a:lnTo>
                  <a:close/>
                </a:path>
              </a:pathLst>
            </a:custGeom>
            <a:solidFill>
              <a:srgbClr val="00A759"/>
            </a:solidFill>
          </p:spPr>
          <p:txBody>
            <a:bodyPr wrap="square" lIns="0" tIns="0" rIns="0" bIns="0" rtlCol="0">
              <a:noAutofit/>
            </a:bodyPr>
            <a:lstStyle/>
            <a:p>
              <a:endParaRPr dirty="0"/>
            </a:p>
          </p:txBody>
        </p:sp>
        <p:sp>
          <p:nvSpPr>
            <p:cNvPr id="18" name="object 24">
              <a:extLst>
                <a:ext uri="{FF2B5EF4-FFF2-40B4-BE49-F238E27FC236}">
                  <a16:creationId xmlns:a16="http://schemas.microsoft.com/office/drawing/2014/main" id="{D35D1CBC-1A49-EF34-AEFF-4E354CD9D21F}"/>
                </a:ext>
              </a:extLst>
            </p:cNvPr>
            <p:cNvSpPr/>
            <p:nvPr/>
          </p:nvSpPr>
          <p:spPr>
            <a:xfrm>
              <a:off x="2750959" y="1855063"/>
              <a:ext cx="190601" cy="28536"/>
            </a:xfrm>
            <a:custGeom>
              <a:avLst/>
              <a:gdLst/>
              <a:ahLst/>
              <a:cxnLst/>
              <a:rect l="l" t="t" r="r" b="b"/>
              <a:pathLst>
                <a:path w="190601" h="28536">
                  <a:moveTo>
                    <a:pt x="0" y="0"/>
                  </a:moveTo>
                  <a:lnTo>
                    <a:pt x="190601" y="0"/>
                  </a:lnTo>
                  <a:lnTo>
                    <a:pt x="190601" y="28536"/>
                  </a:lnTo>
                  <a:lnTo>
                    <a:pt x="0" y="28536"/>
                  </a:lnTo>
                  <a:lnTo>
                    <a:pt x="0" y="0"/>
                  </a:lnTo>
                  <a:close/>
                </a:path>
              </a:pathLst>
            </a:custGeom>
            <a:ln w="5283">
              <a:solidFill>
                <a:srgbClr val="FDFDFD"/>
              </a:solidFill>
            </a:ln>
          </p:spPr>
          <p:txBody>
            <a:bodyPr wrap="square" lIns="0" tIns="0" rIns="0" bIns="0" rtlCol="0">
              <a:noAutofit/>
            </a:bodyPr>
            <a:lstStyle/>
            <a:p>
              <a:endParaRPr dirty="0"/>
            </a:p>
          </p:txBody>
        </p:sp>
        <p:sp>
          <p:nvSpPr>
            <p:cNvPr id="19" name="object 25">
              <a:extLst>
                <a:ext uri="{FF2B5EF4-FFF2-40B4-BE49-F238E27FC236}">
                  <a16:creationId xmlns:a16="http://schemas.microsoft.com/office/drawing/2014/main" id="{AA9DE04D-2EE0-51FA-F194-59428E476EFC}"/>
                </a:ext>
              </a:extLst>
            </p:cNvPr>
            <p:cNvSpPr/>
            <p:nvPr/>
          </p:nvSpPr>
          <p:spPr>
            <a:xfrm>
              <a:off x="2751721" y="2233015"/>
              <a:ext cx="189090" cy="28295"/>
            </a:xfrm>
            <a:custGeom>
              <a:avLst/>
              <a:gdLst/>
              <a:ahLst/>
              <a:cxnLst/>
              <a:rect l="l" t="t" r="r" b="b"/>
              <a:pathLst>
                <a:path w="189090" h="28295">
                  <a:moveTo>
                    <a:pt x="0" y="28295"/>
                  </a:moveTo>
                  <a:lnTo>
                    <a:pt x="189090" y="28295"/>
                  </a:lnTo>
                  <a:lnTo>
                    <a:pt x="189090" y="0"/>
                  </a:lnTo>
                  <a:lnTo>
                    <a:pt x="0" y="0"/>
                  </a:lnTo>
                  <a:lnTo>
                    <a:pt x="0" y="28295"/>
                  </a:lnTo>
                  <a:close/>
                </a:path>
              </a:pathLst>
            </a:custGeom>
            <a:solidFill>
              <a:srgbClr val="00A759"/>
            </a:solidFill>
          </p:spPr>
          <p:txBody>
            <a:bodyPr wrap="square" lIns="0" tIns="0" rIns="0" bIns="0" rtlCol="0">
              <a:noAutofit/>
            </a:bodyPr>
            <a:lstStyle/>
            <a:p>
              <a:endParaRPr dirty="0"/>
            </a:p>
          </p:txBody>
        </p:sp>
        <p:sp>
          <p:nvSpPr>
            <p:cNvPr id="20" name="object 26">
              <a:extLst>
                <a:ext uri="{FF2B5EF4-FFF2-40B4-BE49-F238E27FC236}">
                  <a16:creationId xmlns:a16="http://schemas.microsoft.com/office/drawing/2014/main" id="{902AB8A4-E2C2-873A-13FB-867924ED3D32}"/>
                </a:ext>
              </a:extLst>
            </p:cNvPr>
            <p:cNvSpPr/>
            <p:nvPr/>
          </p:nvSpPr>
          <p:spPr>
            <a:xfrm>
              <a:off x="2750959" y="2232253"/>
              <a:ext cx="190601" cy="29806"/>
            </a:xfrm>
            <a:custGeom>
              <a:avLst/>
              <a:gdLst/>
              <a:ahLst/>
              <a:cxnLst/>
              <a:rect l="l" t="t" r="r" b="b"/>
              <a:pathLst>
                <a:path w="190601" h="29806">
                  <a:moveTo>
                    <a:pt x="0" y="29806"/>
                  </a:moveTo>
                  <a:lnTo>
                    <a:pt x="190601" y="29806"/>
                  </a:lnTo>
                  <a:lnTo>
                    <a:pt x="190601" y="0"/>
                  </a:lnTo>
                  <a:lnTo>
                    <a:pt x="0" y="0"/>
                  </a:lnTo>
                  <a:lnTo>
                    <a:pt x="0" y="29806"/>
                  </a:lnTo>
                  <a:close/>
                </a:path>
              </a:pathLst>
            </a:custGeom>
            <a:solidFill>
              <a:srgbClr val="00A759"/>
            </a:solidFill>
          </p:spPr>
          <p:txBody>
            <a:bodyPr wrap="square" lIns="0" tIns="0" rIns="0" bIns="0" rtlCol="0">
              <a:noAutofit/>
            </a:bodyPr>
            <a:lstStyle/>
            <a:p>
              <a:endParaRPr dirty="0"/>
            </a:p>
          </p:txBody>
        </p:sp>
        <p:sp>
          <p:nvSpPr>
            <p:cNvPr id="21" name="object 27">
              <a:extLst>
                <a:ext uri="{FF2B5EF4-FFF2-40B4-BE49-F238E27FC236}">
                  <a16:creationId xmlns:a16="http://schemas.microsoft.com/office/drawing/2014/main" id="{39157A29-9E30-7AB6-9A58-738F61498082}"/>
                </a:ext>
              </a:extLst>
            </p:cNvPr>
            <p:cNvSpPr/>
            <p:nvPr/>
          </p:nvSpPr>
          <p:spPr>
            <a:xfrm>
              <a:off x="2750959" y="2232888"/>
              <a:ext cx="190601" cy="28536"/>
            </a:xfrm>
            <a:custGeom>
              <a:avLst/>
              <a:gdLst/>
              <a:ahLst/>
              <a:cxnLst/>
              <a:rect l="l" t="t" r="r" b="b"/>
              <a:pathLst>
                <a:path w="190601" h="28536">
                  <a:moveTo>
                    <a:pt x="0" y="0"/>
                  </a:moveTo>
                  <a:lnTo>
                    <a:pt x="190601" y="0"/>
                  </a:lnTo>
                  <a:lnTo>
                    <a:pt x="190601" y="28536"/>
                  </a:lnTo>
                  <a:lnTo>
                    <a:pt x="0" y="28536"/>
                  </a:lnTo>
                  <a:lnTo>
                    <a:pt x="0" y="0"/>
                  </a:lnTo>
                  <a:close/>
                </a:path>
              </a:pathLst>
            </a:custGeom>
            <a:ln w="5283">
              <a:solidFill>
                <a:srgbClr val="FDFDFD"/>
              </a:solidFill>
            </a:ln>
          </p:spPr>
          <p:txBody>
            <a:bodyPr wrap="square" lIns="0" tIns="0" rIns="0" bIns="0" rtlCol="0">
              <a:noAutofit/>
            </a:bodyPr>
            <a:lstStyle/>
            <a:p>
              <a:endParaRPr dirty="0"/>
            </a:p>
          </p:txBody>
        </p:sp>
        <p:sp>
          <p:nvSpPr>
            <p:cNvPr id="22" name="object 28">
              <a:extLst>
                <a:ext uri="{FF2B5EF4-FFF2-40B4-BE49-F238E27FC236}">
                  <a16:creationId xmlns:a16="http://schemas.microsoft.com/office/drawing/2014/main" id="{232FDB93-D2D8-4212-6591-BF7B2057C18C}"/>
                </a:ext>
              </a:extLst>
            </p:cNvPr>
            <p:cNvSpPr/>
            <p:nvPr/>
          </p:nvSpPr>
          <p:spPr>
            <a:xfrm>
              <a:off x="2940795" y="2066348"/>
              <a:ext cx="48615" cy="108038"/>
            </a:xfrm>
            <a:custGeom>
              <a:avLst/>
              <a:gdLst/>
              <a:ahLst/>
              <a:cxnLst/>
              <a:rect l="l" t="t" r="r" b="b"/>
              <a:pathLst>
                <a:path w="48615" h="108038">
                  <a:moveTo>
                    <a:pt x="10922" y="108038"/>
                  </a:moveTo>
                  <a:lnTo>
                    <a:pt x="37655" y="108038"/>
                  </a:lnTo>
                  <a:lnTo>
                    <a:pt x="45112" y="101515"/>
                  </a:lnTo>
                  <a:lnTo>
                    <a:pt x="48583" y="85612"/>
                  </a:lnTo>
                  <a:lnTo>
                    <a:pt x="48615" y="24295"/>
                  </a:lnTo>
                  <a:lnTo>
                    <a:pt x="45672" y="7769"/>
                  </a:lnTo>
                  <a:lnTo>
                    <a:pt x="38498" y="71"/>
                  </a:lnTo>
                  <a:lnTo>
                    <a:pt x="10922" y="0"/>
                  </a:lnTo>
                  <a:lnTo>
                    <a:pt x="3488" y="6534"/>
                  </a:lnTo>
                  <a:lnTo>
                    <a:pt x="31" y="22449"/>
                  </a:lnTo>
                  <a:lnTo>
                    <a:pt x="0" y="83743"/>
                  </a:lnTo>
                  <a:lnTo>
                    <a:pt x="2937" y="100282"/>
                  </a:lnTo>
                  <a:lnTo>
                    <a:pt x="10092" y="107969"/>
                  </a:lnTo>
                  <a:lnTo>
                    <a:pt x="10922" y="108038"/>
                  </a:lnTo>
                  <a:close/>
                </a:path>
              </a:pathLst>
            </a:custGeom>
            <a:solidFill>
              <a:srgbClr val="00A759"/>
            </a:solidFill>
          </p:spPr>
          <p:txBody>
            <a:bodyPr wrap="square" lIns="0" tIns="0" rIns="0" bIns="0" rtlCol="0">
              <a:noAutofit/>
            </a:bodyPr>
            <a:lstStyle/>
            <a:p>
              <a:endParaRPr dirty="0"/>
            </a:p>
          </p:txBody>
        </p:sp>
        <p:sp>
          <p:nvSpPr>
            <p:cNvPr id="23" name="object 29">
              <a:extLst>
                <a:ext uri="{FF2B5EF4-FFF2-40B4-BE49-F238E27FC236}">
                  <a16:creationId xmlns:a16="http://schemas.microsoft.com/office/drawing/2014/main" id="{139F247D-83A3-6417-D0FF-2FF12B609A07}"/>
                </a:ext>
              </a:extLst>
            </p:cNvPr>
            <p:cNvSpPr/>
            <p:nvPr/>
          </p:nvSpPr>
          <p:spPr>
            <a:xfrm>
              <a:off x="2940800" y="1815997"/>
              <a:ext cx="48615" cy="106934"/>
            </a:xfrm>
            <a:custGeom>
              <a:avLst/>
              <a:gdLst/>
              <a:ahLst/>
              <a:cxnLst/>
              <a:rect l="l" t="t" r="r" b="b"/>
              <a:pathLst>
                <a:path w="48615" h="106933">
                  <a:moveTo>
                    <a:pt x="10541" y="106934"/>
                  </a:moveTo>
                  <a:lnTo>
                    <a:pt x="38061" y="106934"/>
                  </a:lnTo>
                  <a:lnTo>
                    <a:pt x="45497" y="100154"/>
                  </a:lnTo>
                  <a:lnTo>
                    <a:pt x="48615" y="83743"/>
                  </a:lnTo>
                  <a:lnTo>
                    <a:pt x="48615" y="23177"/>
                  </a:lnTo>
                  <a:lnTo>
                    <a:pt x="45530" y="6845"/>
                  </a:lnTo>
                  <a:lnTo>
                    <a:pt x="38061" y="0"/>
                  </a:lnTo>
                  <a:lnTo>
                    <a:pt x="10541" y="0"/>
                  </a:lnTo>
                  <a:lnTo>
                    <a:pt x="3107" y="6781"/>
                  </a:lnTo>
                  <a:lnTo>
                    <a:pt x="0" y="23177"/>
                  </a:lnTo>
                  <a:lnTo>
                    <a:pt x="0" y="83743"/>
                  </a:lnTo>
                  <a:lnTo>
                    <a:pt x="3077" y="100079"/>
                  </a:lnTo>
                  <a:lnTo>
                    <a:pt x="10541" y="106934"/>
                  </a:lnTo>
                  <a:close/>
                </a:path>
              </a:pathLst>
            </a:custGeom>
            <a:solidFill>
              <a:srgbClr val="00A759"/>
            </a:solidFill>
          </p:spPr>
          <p:txBody>
            <a:bodyPr wrap="square" lIns="0" tIns="0" rIns="0" bIns="0" rtlCol="0">
              <a:noAutofit/>
            </a:bodyPr>
            <a:lstStyle/>
            <a:p>
              <a:endParaRPr dirty="0"/>
            </a:p>
          </p:txBody>
        </p:sp>
        <p:sp>
          <p:nvSpPr>
            <p:cNvPr id="24" name="object 30">
              <a:extLst>
                <a:ext uri="{FF2B5EF4-FFF2-40B4-BE49-F238E27FC236}">
                  <a16:creationId xmlns:a16="http://schemas.microsoft.com/office/drawing/2014/main" id="{7E8F7F76-8217-29EF-5CCF-31B5C0E8D094}"/>
                </a:ext>
              </a:extLst>
            </p:cNvPr>
            <p:cNvSpPr/>
            <p:nvPr/>
          </p:nvSpPr>
          <p:spPr>
            <a:xfrm>
              <a:off x="2940799" y="2193122"/>
              <a:ext cx="48615" cy="108064"/>
            </a:xfrm>
            <a:custGeom>
              <a:avLst/>
              <a:gdLst/>
              <a:ahLst/>
              <a:cxnLst/>
              <a:rect l="l" t="t" r="r" b="b"/>
              <a:pathLst>
                <a:path w="48615" h="108064">
                  <a:moveTo>
                    <a:pt x="10934" y="108064"/>
                  </a:moveTo>
                  <a:lnTo>
                    <a:pt x="37655" y="108064"/>
                  </a:lnTo>
                  <a:lnTo>
                    <a:pt x="45107" y="101544"/>
                  </a:lnTo>
                  <a:lnTo>
                    <a:pt x="48582" y="85646"/>
                  </a:lnTo>
                  <a:lnTo>
                    <a:pt x="48615" y="24320"/>
                  </a:lnTo>
                  <a:lnTo>
                    <a:pt x="45677" y="7789"/>
                  </a:lnTo>
                  <a:lnTo>
                    <a:pt x="38513" y="74"/>
                  </a:lnTo>
                  <a:lnTo>
                    <a:pt x="10934" y="0"/>
                  </a:lnTo>
                  <a:lnTo>
                    <a:pt x="3497" y="6529"/>
                  </a:lnTo>
                  <a:lnTo>
                    <a:pt x="32" y="22433"/>
                  </a:lnTo>
                  <a:lnTo>
                    <a:pt x="0" y="83743"/>
                  </a:lnTo>
                  <a:lnTo>
                    <a:pt x="2932" y="100285"/>
                  </a:lnTo>
                  <a:lnTo>
                    <a:pt x="10085" y="107991"/>
                  </a:lnTo>
                  <a:lnTo>
                    <a:pt x="10934" y="108064"/>
                  </a:lnTo>
                  <a:close/>
                </a:path>
              </a:pathLst>
            </a:custGeom>
            <a:solidFill>
              <a:srgbClr val="00A759"/>
            </a:solidFill>
          </p:spPr>
          <p:txBody>
            <a:bodyPr wrap="square" lIns="0" tIns="0" rIns="0" bIns="0" rtlCol="0">
              <a:noAutofit/>
            </a:bodyPr>
            <a:lstStyle/>
            <a:p>
              <a:endParaRPr dirty="0"/>
            </a:p>
          </p:txBody>
        </p:sp>
        <p:sp>
          <p:nvSpPr>
            <p:cNvPr id="25" name="object 31">
              <a:extLst>
                <a:ext uri="{FF2B5EF4-FFF2-40B4-BE49-F238E27FC236}">
                  <a16:creationId xmlns:a16="http://schemas.microsoft.com/office/drawing/2014/main" id="{9DDD4A32-45FC-125C-2FBF-84BAF58A12F4}"/>
                </a:ext>
              </a:extLst>
            </p:cNvPr>
            <p:cNvSpPr/>
            <p:nvPr/>
          </p:nvSpPr>
          <p:spPr>
            <a:xfrm>
              <a:off x="2832112" y="2133879"/>
              <a:ext cx="28282" cy="99771"/>
            </a:xfrm>
            <a:custGeom>
              <a:avLst/>
              <a:gdLst/>
              <a:ahLst/>
              <a:cxnLst/>
              <a:rect l="l" t="t" r="r" b="b"/>
              <a:pathLst>
                <a:path w="28282" h="99771">
                  <a:moveTo>
                    <a:pt x="0" y="99771"/>
                  </a:moveTo>
                  <a:lnTo>
                    <a:pt x="28282" y="99771"/>
                  </a:lnTo>
                  <a:lnTo>
                    <a:pt x="28282" y="0"/>
                  </a:lnTo>
                  <a:lnTo>
                    <a:pt x="0" y="0"/>
                  </a:lnTo>
                  <a:lnTo>
                    <a:pt x="0" y="99771"/>
                  </a:lnTo>
                  <a:close/>
                </a:path>
              </a:pathLst>
            </a:custGeom>
            <a:solidFill>
              <a:srgbClr val="00A759"/>
            </a:solidFill>
          </p:spPr>
          <p:txBody>
            <a:bodyPr wrap="square" lIns="0" tIns="0" rIns="0" bIns="0" rtlCol="0">
              <a:noAutofit/>
            </a:bodyPr>
            <a:lstStyle/>
            <a:p>
              <a:endParaRPr dirty="0"/>
            </a:p>
          </p:txBody>
        </p:sp>
        <p:sp>
          <p:nvSpPr>
            <p:cNvPr id="26" name="object 32">
              <a:extLst>
                <a:ext uri="{FF2B5EF4-FFF2-40B4-BE49-F238E27FC236}">
                  <a16:creationId xmlns:a16="http://schemas.microsoft.com/office/drawing/2014/main" id="{43CEDAB2-876B-95A4-71E3-22FCCD9DA1FA}"/>
                </a:ext>
              </a:extLst>
            </p:cNvPr>
            <p:cNvSpPr/>
            <p:nvPr/>
          </p:nvSpPr>
          <p:spPr>
            <a:xfrm>
              <a:off x="2831350" y="2133117"/>
              <a:ext cx="29806" cy="101295"/>
            </a:xfrm>
            <a:custGeom>
              <a:avLst/>
              <a:gdLst/>
              <a:ahLst/>
              <a:cxnLst/>
              <a:rect l="l" t="t" r="r" b="b"/>
              <a:pathLst>
                <a:path w="29806" h="101295">
                  <a:moveTo>
                    <a:pt x="0" y="101295"/>
                  </a:moveTo>
                  <a:lnTo>
                    <a:pt x="29806" y="101295"/>
                  </a:lnTo>
                  <a:lnTo>
                    <a:pt x="29806" y="0"/>
                  </a:lnTo>
                  <a:lnTo>
                    <a:pt x="0" y="0"/>
                  </a:lnTo>
                  <a:lnTo>
                    <a:pt x="0" y="101295"/>
                  </a:lnTo>
                  <a:close/>
                </a:path>
              </a:pathLst>
            </a:custGeom>
            <a:solidFill>
              <a:srgbClr val="00A759"/>
            </a:solidFill>
          </p:spPr>
          <p:txBody>
            <a:bodyPr wrap="square" lIns="0" tIns="0" rIns="0" bIns="0" rtlCol="0">
              <a:noAutofit/>
            </a:bodyPr>
            <a:lstStyle/>
            <a:p>
              <a:endParaRPr dirty="0"/>
            </a:p>
          </p:txBody>
        </p:sp>
        <p:sp>
          <p:nvSpPr>
            <p:cNvPr id="27" name="object 33">
              <a:extLst>
                <a:ext uri="{FF2B5EF4-FFF2-40B4-BE49-F238E27FC236}">
                  <a16:creationId xmlns:a16="http://schemas.microsoft.com/office/drawing/2014/main" id="{B26DC41A-6985-CC98-F5DA-2C0C1CF213EE}"/>
                </a:ext>
              </a:extLst>
            </p:cNvPr>
            <p:cNvSpPr/>
            <p:nvPr/>
          </p:nvSpPr>
          <p:spPr>
            <a:xfrm>
              <a:off x="2831985" y="2133117"/>
              <a:ext cx="28536" cy="101295"/>
            </a:xfrm>
            <a:custGeom>
              <a:avLst/>
              <a:gdLst/>
              <a:ahLst/>
              <a:cxnLst/>
              <a:rect l="l" t="t" r="r" b="b"/>
              <a:pathLst>
                <a:path w="28536" h="101295">
                  <a:moveTo>
                    <a:pt x="0" y="0"/>
                  </a:moveTo>
                  <a:lnTo>
                    <a:pt x="28536" y="0"/>
                  </a:lnTo>
                  <a:lnTo>
                    <a:pt x="28536" y="101295"/>
                  </a:lnTo>
                  <a:lnTo>
                    <a:pt x="0" y="101295"/>
                  </a:lnTo>
                  <a:lnTo>
                    <a:pt x="0" y="0"/>
                  </a:lnTo>
                  <a:close/>
                </a:path>
              </a:pathLst>
            </a:custGeom>
            <a:ln w="5283">
              <a:solidFill>
                <a:srgbClr val="FDFDFD"/>
              </a:solidFill>
            </a:ln>
          </p:spPr>
          <p:txBody>
            <a:bodyPr wrap="square" lIns="0" tIns="0" rIns="0" bIns="0" rtlCol="0">
              <a:noAutofit/>
            </a:bodyPr>
            <a:lstStyle/>
            <a:p>
              <a:endParaRPr dirty="0"/>
            </a:p>
          </p:txBody>
        </p:sp>
        <p:sp>
          <p:nvSpPr>
            <p:cNvPr id="28" name="object 34">
              <a:extLst>
                <a:ext uri="{FF2B5EF4-FFF2-40B4-BE49-F238E27FC236}">
                  <a16:creationId xmlns:a16="http://schemas.microsoft.com/office/drawing/2014/main" id="{8B533245-BB82-2D9A-6524-8B6C6C37B3D1}"/>
                </a:ext>
              </a:extLst>
            </p:cNvPr>
            <p:cNvSpPr/>
            <p:nvPr/>
          </p:nvSpPr>
          <p:spPr>
            <a:xfrm>
              <a:off x="2832112" y="1882813"/>
              <a:ext cx="28282" cy="224027"/>
            </a:xfrm>
            <a:custGeom>
              <a:avLst/>
              <a:gdLst/>
              <a:ahLst/>
              <a:cxnLst/>
              <a:rect l="l" t="t" r="r" b="b"/>
              <a:pathLst>
                <a:path w="28282" h="224027">
                  <a:moveTo>
                    <a:pt x="0" y="224027"/>
                  </a:moveTo>
                  <a:lnTo>
                    <a:pt x="28282" y="224027"/>
                  </a:lnTo>
                  <a:lnTo>
                    <a:pt x="28282" y="0"/>
                  </a:lnTo>
                  <a:lnTo>
                    <a:pt x="0" y="0"/>
                  </a:lnTo>
                  <a:lnTo>
                    <a:pt x="0" y="224027"/>
                  </a:lnTo>
                  <a:close/>
                </a:path>
              </a:pathLst>
            </a:custGeom>
            <a:solidFill>
              <a:srgbClr val="00A759"/>
            </a:solidFill>
          </p:spPr>
          <p:txBody>
            <a:bodyPr wrap="square" lIns="0" tIns="0" rIns="0" bIns="0" rtlCol="0">
              <a:noAutofit/>
            </a:bodyPr>
            <a:lstStyle/>
            <a:p>
              <a:endParaRPr dirty="0"/>
            </a:p>
          </p:txBody>
        </p:sp>
        <p:sp>
          <p:nvSpPr>
            <p:cNvPr id="29" name="object 35">
              <a:extLst>
                <a:ext uri="{FF2B5EF4-FFF2-40B4-BE49-F238E27FC236}">
                  <a16:creationId xmlns:a16="http://schemas.microsoft.com/office/drawing/2014/main" id="{4850043E-99EA-4840-BEDF-99FBB15EA813}"/>
                </a:ext>
              </a:extLst>
            </p:cNvPr>
            <p:cNvSpPr/>
            <p:nvPr/>
          </p:nvSpPr>
          <p:spPr>
            <a:xfrm>
              <a:off x="2831350" y="1882051"/>
              <a:ext cx="29806" cy="225551"/>
            </a:xfrm>
            <a:custGeom>
              <a:avLst/>
              <a:gdLst/>
              <a:ahLst/>
              <a:cxnLst/>
              <a:rect l="l" t="t" r="r" b="b"/>
              <a:pathLst>
                <a:path w="29806" h="225551">
                  <a:moveTo>
                    <a:pt x="0" y="225551"/>
                  </a:moveTo>
                  <a:lnTo>
                    <a:pt x="29806" y="225551"/>
                  </a:lnTo>
                  <a:lnTo>
                    <a:pt x="29806" y="0"/>
                  </a:lnTo>
                  <a:lnTo>
                    <a:pt x="0" y="0"/>
                  </a:lnTo>
                  <a:lnTo>
                    <a:pt x="0" y="225551"/>
                  </a:lnTo>
                  <a:close/>
                </a:path>
              </a:pathLst>
            </a:custGeom>
            <a:solidFill>
              <a:srgbClr val="00A759"/>
            </a:solidFill>
          </p:spPr>
          <p:txBody>
            <a:bodyPr wrap="square" lIns="0" tIns="0" rIns="0" bIns="0" rtlCol="0">
              <a:noAutofit/>
            </a:bodyPr>
            <a:lstStyle/>
            <a:p>
              <a:endParaRPr dirty="0"/>
            </a:p>
          </p:txBody>
        </p:sp>
        <p:sp>
          <p:nvSpPr>
            <p:cNvPr id="30" name="object 36">
              <a:extLst>
                <a:ext uri="{FF2B5EF4-FFF2-40B4-BE49-F238E27FC236}">
                  <a16:creationId xmlns:a16="http://schemas.microsoft.com/office/drawing/2014/main" id="{EA75C174-C373-FF8B-15E5-A3B44E3D1129}"/>
                </a:ext>
              </a:extLst>
            </p:cNvPr>
            <p:cNvSpPr/>
            <p:nvPr/>
          </p:nvSpPr>
          <p:spPr>
            <a:xfrm>
              <a:off x="2831985" y="1882051"/>
              <a:ext cx="28536" cy="225551"/>
            </a:xfrm>
            <a:custGeom>
              <a:avLst/>
              <a:gdLst/>
              <a:ahLst/>
              <a:cxnLst/>
              <a:rect l="l" t="t" r="r" b="b"/>
              <a:pathLst>
                <a:path w="28536" h="225551">
                  <a:moveTo>
                    <a:pt x="0" y="0"/>
                  </a:moveTo>
                  <a:lnTo>
                    <a:pt x="28536" y="0"/>
                  </a:lnTo>
                  <a:lnTo>
                    <a:pt x="28536" y="225551"/>
                  </a:lnTo>
                  <a:lnTo>
                    <a:pt x="0" y="225551"/>
                  </a:lnTo>
                  <a:lnTo>
                    <a:pt x="0" y="0"/>
                  </a:lnTo>
                  <a:close/>
                </a:path>
              </a:pathLst>
            </a:custGeom>
            <a:ln w="5283">
              <a:solidFill>
                <a:srgbClr val="FDFDFD"/>
              </a:solidFill>
            </a:ln>
          </p:spPr>
          <p:txBody>
            <a:bodyPr wrap="square" lIns="0" tIns="0" rIns="0" bIns="0" rtlCol="0">
              <a:noAutofit/>
            </a:bodyPr>
            <a:lstStyle/>
            <a:p>
              <a:endParaRPr dirty="0"/>
            </a:p>
          </p:txBody>
        </p:sp>
        <p:sp>
          <p:nvSpPr>
            <p:cNvPr id="31" name="object 37">
              <a:extLst>
                <a:ext uri="{FF2B5EF4-FFF2-40B4-BE49-F238E27FC236}">
                  <a16:creationId xmlns:a16="http://schemas.microsoft.com/office/drawing/2014/main" id="{E65972AE-1613-C81A-C781-96C82C2CDC2C}"/>
                </a:ext>
              </a:extLst>
            </p:cNvPr>
            <p:cNvSpPr/>
            <p:nvPr/>
          </p:nvSpPr>
          <p:spPr>
            <a:xfrm>
              <a:off x="2797007" y="2197897"/>
              <a:ext cx="98488" cy="98513"/>
            </a:xfrm>
            <a:custGeom>
              <a:avLst/>
              <a:gdLst/>
              <a:ahLst/>
              <a:cxnLst/>
              <a:rect l="l" t="t" r="r" b="b"/>
              <a:pathLst>
                <a:path w="98488" h="98513">
                  <a:moveTo>
                    <a:pt x="49250" y="98513"/>
                  </a:moveTo>
                  <a:lnTo>
                    <a:pt x="63482" y="96410"/>
                  </a:lnTo>
                  <a:lnTo>
                    <a:pt x="76095" y="90515"/>
                  </a:lnTo>
                  <a:lnTo>
                    <a:pt x="86465" y="81452"/>
                  </a:lnTo>
                  <a:lnTo>
                    <a:pt x="93969" y="69843"/>
                  </a:lnTo>
                  <a:lnTo>
                    <a:pt x="97984" y="56312"/>
                  </a:lnTo>
                  <a:lnTo>
                    <a:pt x="98488" y="49263"/>
                  </a:lnTo>
                  <a:lnTo>
                    <a:pt x="96385" y="35030"/>
                  </a:lnTo>
                  <a:lnTo>
                    <a:pt x="90492" y="22413"/>
                  </a:lnTo>
                  <a:lnTo>
                    <a:pt x="81433" y="12037"/>
                  </a:lnTo>
                  <a:lnTo>
                    <a:pt x="69829" y="4526"/>
                  </a:lnTo>
                  <a:lnTo>
                    <a:pt x="56305" y="506"/>
                  </a:lnTo>
                  <a:lnTo>
                    <a:pt x="49250" y="0"/>
                  </a:lnTo>
                  <a:lnTo>
                    <a:pt x="35016" y="2104"/>
                  </a:lnTo>
                  <a:lnTo>
                    <a:pt x="22402" y="8001"/>
                  </a:lnTo>
                  <a:lnTo>
                    <a:pt x="12031" y="17065"/>
                  </a:lnTo>
                  <a:lnTo>
                    <a:pt x="4525" y="28673"/>
                  </a:lnTo>
                  <a:lnTo>
                    <a:pt x="507" y="42198"/>
                  </a:lnTo>
                  <a:lnTo>
                    <a:pt x="0" y="49263"/>
                  </a:lnTo>
                  <a:lnTo>
                    <a:pt x="2102" y="63499"/>
                  </a:lnTo>
                  <a:lnTo>
                    <a:pt x="7996" y="76114"/>
                  </a:lnTo>
                  <a:lnTo>
                    <a:pt x="17057" y="86486"/>
                  </a:lnTo>
                  <a:lnTo>
                    <a:pt x="28663" y="93991"/>
                  </a:lnTo>
                  <a:lnTo>
                    <a:pt x="42192" y="98008"/>
                  </a:lnTo>
                  <a:lnTo>
                    <a:pt x="49250" y="98513"/>
                  </a:lnTo>
                  <a:close/>
                </a:path>
              </a:pathLst>
            </a:custGeom>
            <a:solidFill>
              <a:srgbClr val="00A759"/>
            </a:solidFill>
          </p:spPr>
          <p:txBody>
            <a:bodyPr wrap="square" lIns="0" tIns="0" rIns="0" bIns="0" rtlCol="0">
              <a:noAutofit/>
            </a:bodyPr>
            <a:lstStyle/>
            <a:p>
              <a:endParaRPr dirty="0"/>
            </a:p>
          </p:txBody>
        </p:sp>
        <p:sp>
          <p:nvSpPr>
            <p:cNvPr id="32" name="object 38">
              <a:extLst>
                <a:ext uri="{FF2B5EF4-FFF2-40B4-BE49-F238E27FC236}">
                  <a16:creationId xmlns:a16="http://schemas.microsoft.com/office/drawing/2014/main" id="{4312238C-8DF5-D199-5AED-6C35E7F0E25C}"/>
                </a:ext>
              </a:extLst>
            </p:cNvPr>
            <p:cNvSpPr/>
            <p:nvPr/>
          </p:nvSpPr>
          <p:spPr>
            <a:xfrm>
              <a:off x="2796613" y="2197520"/>
              <a:ext cx="99263" cy="99275"/>
            </a:xfrm>
            <a:custGeom>
              <a:avLst/>
              <a:gdLst/>
              <a:ahLst/>
              <a:cxnLst/>
              <a:rect l="l" t="t" r="r" b="b"/>
              <a:pathLst>
                <a:path w="99263" h="99275">
                  <a:moveTo>
                    <a:pt x="49644" y="99275"/>
                  </a:moveTo>
                  <a:lnTo>
                    <a:pt x="63882" y="97187"/>
                  </a:lnTo>
                  <a:lnTo>
                    <a:pt x="76516" y="91332"/>
                  </a:lnTo>
                  <a:lnTo>
                    <a:pt x="86935" y="82323"/>
                  </a:lnTo>
                  <a:lnTo>
                    <a:pt x="94524" y="70773"/>
                  </a:lnTo>
                  <a:lnTo>
                    <a:pt x="98670" y="57297"/>
                  </a:lnTo>
                  <a:lnTo>
                    <a:pt x="99263" y="49631"/>
                  </a:lnTo>
                  <a:lnTo>
                    <a:pt x="97175" y="35395"/>
                  </a:lnTo>
                  <a:lnTo>
                    <a:pt x="91322" y="22757"/>
                  </a:lnTo>
                  <a:lnTo>
                    <a:pt x="82315" y="12334"/>
                  </a:lnTo>
                  <a:lnTo>
                    <a:pt x="70769" y="4740"/>
                  </a:lnTo>
                  <a:lnTo>
                    <a:pt x="57297" y="591"/>
                  </a:lnTo>
                  <a:lnTo>
                    <a:pt x="49644" y="0"/>
                  </a:lnTo>
                  <a:lnTo>
                    <a:pt x="35401" y="2088"/>
                  </a:lnTo>
                  <a:lnTo>
                    <a:pt x="22761" y="7944"/>
                  </a:lnTo>
                  <a:lnTo>
                    <a:pt x="12338" y="16951"/>
                  </a:lnTo>
                  <a:lnTo>
                    <a:pt x="4744" y="28496"/>
                  </a:lnTo>
                  <a:lnTo>
                    <a:pt x="594" y="41963"/>
                  </a:lnTo>
                  <a:lnTo>
                    <a:pt x="0" y="49631"/>
                  </a:lnTo>
                  <a:lnTo>
                    <a:pt x="2087" y="63872"/>
                  </a:lnTo>
                  <a:lnTo>
                    <a:pt x="7939" y="76511"/>
                  </a:lnTo>
                  <a:lnTo>
                    <a:pt x="16944" y="86934"/>
                  </a:lnTo>
                  <a:lnTo>
                    <a:pt x="28489" y="94528"/>
                  </a:lnTo>
                  <a:lnTo>
                    <a:pt x="41960" y="98680"/>
                  </a:lnTo>
                  <a:lnTo>
                    <a:pt x="49644" y="99275"/>
                  </a:lnTo>
                  <a:close/>
                </a:path>
              </a:pathLst>
            </a:custGeom>
            <a:solidFill>
              <a:srgbClr val="00A759"/>
            </a:solidFill>
          </p:spPr>
          <p:txBody>
            <a:bodyPr wrap="square" lIns="0" tIns="0" rIns="0" bIns="0" rtlCol="0">
              <a:noAutofit/>
            </a:bodyPr>
            <a:lstStyle/>
            <a:p>
              <a:endParaRPr dirty="0"/>
            </a:p>
          </p:txBody>
        </p:sp>
        <p:sp>
          <p:nvSpPr>
            <p:cNvPr id="33" name="object 39">
              <a:extLst>
                <a:ext uri="{FF2B5EF4-FFF2-40B4-BE49-F238E27FC236}">
                  <a16:creationId xmlns:a16="http://schemas.microsoft.com/office/drawing/2014/main" id="{053A813E-FB4B-3F71-6C64-F46BC2E775AE}"/>
                </a:ext>
              </a:extLst>
            </p:cNvPr>
            <p:cNvSpPr/>
            <p:nvPr/>
          </p:nvSpPr>
          <p:spPr>
            <a:xfrm>
              <a:off x="2796613" y="2197520"/>
              <a:ext cx="99263" cy="99275"/>
            </a:xfrm>
            <a:custGeom>
              <a:avLst/>
              <a:gdLst/>
              <a:ahLst/>
              <a:cxnLst/>
              <a:rect l="l" t="t" r="r" b="b"/>
              <a:pathLst>
                <a:path w="99263" h="99275">
                  <a:moveTo>
                    <a:pt x="49644" y="99275"/>
                  </a:moveTo>
                  <a:lnTo>
                    <a:pt x="63882" y="97187"/>
                  </a:lnTo>
                  <a:lnTo>
                    <a:pt x="76516" y="91332"/>
                  </a:lnTo>
                  <a:lnTo>
                    <a:pt x="86935" y="82323"/>
                  </a:lnTo>
                  <a:lnTo>
                    <a:pt x="94524" y="70773"/>
                  </a:lnTo>
                  <a:lnTo>
                    <a:pt x="98670" y="57297"/>
                  </a:lnTo>
                  <a:lnTo>
                    <a:pt x="99263" y="49631"/>
                  </a:lnTo>
                  <a:lnTo>
                    <a:pt x="97175" y="35395"/>
                  </a:lnTo>
                  <a:lnTo>
                    <a:pt x="91322" y="22757"/>
                  </a:lnTo>
                  <a:lnTo>
                    <a:pt x="82315" y="12334"/>
                  </a:lnTo>
                  <a:lnTo>
                    <a:pt x="70769" y="4740"/>
                  </a:lnTo>
                  <a:lnTo>
                    <a:pt x="57297" y="591"/>
                  </a:lnTo>
                  <a:lnTo>
                    <a:pt x="49644" y="0"/>
                  </a:lnTo>
                  <a:lnTo>
                    <a:pt x="35401" y="2088"/>
                  </a:lnTo>
                  <a:lnTo>
                    <a:pt x="22761" y="7944"/>
                  </a:lnTo>
                  <a:lnTo>
                    <a:pt x="12338" y="16951"/>
                  </a:lnTo>
                  <a:lnTo>
                    <a:pt x="4744" y="28496"/>
                  </a:lnTo>
                  <a:lnTo>
                    <a:pt x="594" y="41963"/>
                  </a:lnTo>
                  <a:lnTo>
                    <a:pt x="0" y="49631"/>
                  </a:lnTo>
                  <a:lnTo>
                    <a:pt x="2087" y="63872"/>
                  </a:lnTo>
                  <a:lnTo>
                    <a:pt x="7939" y="76511"/>
                  </a:lnTo>
                  <a:lnTo>
                    <a:pt x="16944" y="86934"/>
                  </a:lnTo>
                  <a:lnTo>
                    <a:pt x="28489" y="94528"/>
                  </a:lnTo>
                  <a:lnTo>
                    <a:pt x="41960" y="98680"/>
                  </a:lnTo>
                  <a:lnTo>
                    <a:pt x="49644" y="99275"/>
                  </a:lnTo>
                  <a:close/>
                </a:path>
              </a:pathLst>
            </a:custGeom>
            <a:ln w="2679">
              <a:solidFill>
                <a:srgbClr val="FDFDFD"/>
              </a:solidFill>
            </a:ln>
          </p:spPr>
          <p:txBody>
            <a:bodyPr wrap="square" lIns="0" tIns="0" rIns="0" bIns="0" rtlCol="0">
              <a:noAutofit/>
            </a:bodyPr>
            <a:lstStyle/>
            <a:p>
              <a:endParaRPr dirty="0"/>
            </a:p>
          </p:txBody>
        </p:sp>
        <p:sp>
          <p:nvSpPr>
            <p:cNvPr id="34" name="object 40">
              <a:extLst>
                <a:ext uri="{FF2B5EF4-FFF2-40B4-BE49-F238E27FC236}">
                  <a16:creationId xmlns:a16="http://schemas.microsoft.com/office/drawing/2014/main" id="{4389E507-4406-8FBD-C1AF-A7CEAF5A14FE}"/>
                </a:ext>
              </a:extLst>
            </p:cNvPr>
            <p:cNvSpPr/>
            <p:nvPr/>
          </p:nvSpPr>
          <p:spPr>
            <a:xfrm>
              <a:off x="2797007" y="2071114"/>
              <a:ext cx="98488" cy="98513"/>
            </a:xfrm>
            <a:custGeom>
              <a:avLst/>
              <a:gdLst/>
              <a:ahLst/>
              <a:cxnLst/>
              <a:rect l="l" t="t" r="r" b="b"/>
              <a:pathLst>
                <a:path w="98488" h="98513">
                  <a:moveTo>
                    <a:pt x="49250" y="98513"/>
                  </a:moveTo>
                  <a:lnTo>
                    <a:pt x="63482" y="96410"/>
                  </a:lnTo>
                  <a:lnTo>
                    <a:pt x="76095" y="90515"/>
                  </a:lnTo>
                  <a:lnTo>
                    <a:pt x="86465" y="81452"/>
                  </a:lnTo>
                  <a:lnTo>
                    <a:pt x="93969" y="69843"/>
                  </a:lnTo>
                  <a:lnTo>
                    <a:pt x="97984" y="56312"/>
                  </a:lnTo>
                  <a:lnTo>
                    <a:pt x="98488" y="49263"/>
                  </a:lnTo>
                  <a:lnTo>
                    <a:pt x="96385" y="35026"/>
                  </a:lnTo>
                  <a:lnTo>
                    <a:pt x="90492" y="22408"/>
                  </a:lnTo>
                  <a:lnTo>
                    <a:pt x="81433" y="12033"/>
                  </a:lnTo>
                  <a:lnTo>
                    <a:pt x="69829" y="4524"/>
                  </a:lnTo>
                  <a:lnTo>
                    <a:pt x="56305" y="506"/>
                  </a:lnTo>
                  <a:lnTo>
                    <a:pt x="49250" y="0"/>
                  </a:lnTo>
                  <a:lnTo>
                    <a:pt x="35016" y="2103"/>
                  </a:lnTo>
                  <a:lnTo>
                    <a:pt x="22402" y="7998"/>
                  </a:lnTo>
                  <a:lnTo>
                    <a:pt x="12031" y="17060"/>
                  </a:lnTo>
                  <a:lnTo>
                    <a:pt x="4525" y="28667"/>
                  </a:lnTo>
                  <a:lnTo>
                    <a:pt x="507" y="42195"/>
                  </a:lnTo>
                  <a:lnTo>
                    <a:pt x="0" y="49263"/>
                  </a:lnTo>
                  <a:lnTo>
                    <a:pt x="2102" y="63499"/>
                  </a:lnTo>
                  <a:lnTo>
                    <a:pt x="7996" y="76114"/>
                  </a:lnTo>
                  <a:lnTo>
                    <a:pt x="17057" y="86486"/>
                  </a:lnTo>
                  <a:lnTo>
                    <a:pt x="28663" y="93991"/>
                  </a:lnTo>
                  <a:lnTo>
                    <a:pt x="42192" y="98008"/>
                  </a:lnTo>
                  <a:lnTo>
                    <a:pt x="49250" y="98513"/>
                  </a:lnTo>
                  <a:close/>
                </a:path>
              </a:pathLst>
            </a:custGeom>
            <a:solidFill>
              <a:srgbClr val="00A759"/>
            </a:solidFill>
          </p:spPr>
          <p:txBody>
            <a:bodyPr wrap="square" lIns="0" tIns="0" rIns="0" bIns="0" rtlCol="0">
              <a:noAutofit/>
            </a:bodyPr>
            <a:lstStyle/>
            <a:p>
              <a:endParaRPr dirty="0"/>
            </a:p>
          </p:txBody>
        </p:sp>
        <p:sp>
          <p:nvSpPr>
            <p:cNvPr id="35" name="object 41">
              <a:extLst>
                <a:ext uri="{FF2B5EF4-FFF2-40B4-BE49-F238E27FC236}">
                  <a16:creationId xmlns:a16="http://schemas.microsoft.com/office/drawing/2014/main" id="{0F4C17DF-07AC-EBE0-EBF5-C627695B89E1}"/>
                </a:ext>
              </a:extLst>
            </p:cNvPr>
            <p:cNvSpPr/>
            <p:nvPr/>
          </p:nvSpPr>
          <p:spPr>
            <a:xfrm>
              <a:off x="2796613" y="2070737"/>
              <a:ext cx="99263" cy="99275"/>
            </a:xfrm>
            <a:custGeom>
              <a:avLst/>
              <a:gdLst/>
              <a:ahLst/>
              <a:cxnLst/>
              <a:rect l="l" t="t" r="r" b="b"/>
              <a:pathLst>
                <a:path w="99263" h="99275">
                  <a:moveTo>
                    <a:pt x="49644" y="99275"/>
                  </a:moveTo>
                  <a:lnTo>
                    <a:pt x="63882" y="97187"/>
                  </a:lnTo>
                  <a:lnTo>
                    <a:pt x="76516" y="91332"/>
                  </a:lnTo>
                  <a:lnTo>
                    <a:pt x="86935" y="82323"/>
                  </a:lnTo>
                  <a:lnTo>
                    <a:pt x="94524" y="70773"/>
                  </a:lnTo>
                  <a:lnTo>
                    <a:pt x="98670" y="57297"/>
                  </a:lnTo>
                  <a:lnTo>
                    <a:pt x="99263" y="49631"/>
                  </a:lnTo>
                  <a:lnTo>
                    <a:pt x="97175" y="35386"/>
                  </a:lnTo>
                  <a:lnTo>
                    <a:pt x="91322" y="22746"/>
                  </a:lnTo>
                  <a:lnTo>
                    <a:pt x="82315" y="12325"/>
                  </a:lnTo>
                  <a:lnTo>
                    <a:pt x="70769" y="4736"/>
                  </a:lnTo>
                  <a:lnTo>
                    <a:pt x="57297" y="591"/>
                  </a:lnTo>
                  <a:lnTo>
                    <a:pt x="49644" y="0"/>
                  </a:lnTo>
                  <a:lnTo>
                    <a:pt x="35401" y="2086"/>
                  </a:lnTo>
                  <a:lnTo>
                    <a:pt x="22761" y="7937"/>
                  </a:lnTo>
                  <a:lnTo>
                    <a:pt x="12338" y="16941"/>
                  </a:lnTo>
                  <a:lnTo>
                    <a:pt x="4744" y="28485"/>
                  </a:lnTo>
                  <a:lnTo>
                    <a:pt x="594" y="41957"/>
                  </a:lnTo>
                  <a:lnTo>
                    <a:pt x="0" y="49631"/>
                  </a:lnTo>
                  <a:lnTo>
                    <a:pt x="2087" y="63872"/>
                  </a:lnTo>
                  <a:lnTo>
                    <a:pt x="7939" y="76511"/>
                  </a:lnTo>
                  <a:lnTo>
                    <a:pt x="16944" y="86934"/>
                  </a:lnTo>
                  <a:lnTo>
                    <a:pt x="28489" y="94528"/>
                  </a:lnTo>
                  <a:lnTo>
                    <a:pt x="41960" y="98680"/>
                  </a:lnTo>
                  <a:lnTo>
                    <a:pt x="49644" y="99275"/>
                  </a:lnTo>
                  <a:close/>
                </a:path>
              </a:pathLst>
            </a:custGeom>
            <a:solidFill>
              <a:srgbClr val="00A759"/>
            </a:solidFill>
          </p:spPr>
          <p:txBody>
            <a:bodyPr wrap="square" lIns="0" tIns="0" rIns="0" bIns="0" rtlCol="0">
              <a:noAutofit/>
            </a:bodyPr>
            <a:lstStyle/>
            <a:p>
              <a:endParaRPr dirty="0"/>
            </a:p>
          </p:txBody>
        </p:sp>
        <p:sp>
          <p:nvSpPr>
            <p:cNvPr id="36" name="object 42">
              <a:extLst>
                <a:ext uri="{FF2B5EF4-FFF2-40B4-BE49-F238E27FC236}">
                  <a16:creationId xmlns:a16="http://schemas.microsoft.com/office/drawing/2014/main" id="{F23DCC29-2E13-86BE-D6B8-A94353B903A1}"/>
                </a:ext>
              </a:extLst>
            </p:cNvPr>
            <p:cNvSpPr/>
            <p:nvPr/>
          </p:nvSpPr>
          <p:spPr>
            <a:xfrm>
              <a:off x="2796613" y="2070737"/>
              <a:ext cx="99263" cy="99275"/>
            </a:xfrm>
            <a:custGeom>
              <a:avLst/>
              <a:gdLst/>
              <a:ahLst/>
              <a:cxnLst/>
              <a:rect l="l" t="t" r="r" b="b"/>
              <a:pathLst>
                <a:path w="99263" h="99275">
                  <a:moveTo>
                    <a:pt x="49644" y="99275"/>
                  </a:moveTo>
                  <a:lnTo>
                    <a:pt x="63882" y="97187"/>
                  </a:lnTo>
                  <a:lnTo>
                    <a:pt x="76516" y="91332"/>
                  </a:lnTo>
                  <a:lnTo>
                    <a:pt x="86935" y="82323"/>
                  </a:lnTo>
                  <a:lnTo>
                    <a:pt x="94524" y="70773"/>
                  </a:lnTo>
                  <a:lnTo>
                    <a:pt x="98670" y="57297"/>
                  </a:lnTo>
                  <a:lnTo>
                    <a:pt x="99263" y="49631"/>
                  </a:lnTo>
                  <a:lnTo>
                    <a:pt x="97175" y="35386"/>
                  </a:lnTo>
                  <a:lnTo>
                    <a:pt x="91322" y="22746"/>
                  </a:lnTo>
                  <a:lnTo>
                    <a:pt x="82315" y="12325"/>
                  </a:lnTo>
                  <a:lnTo>
                    <a:pt x="70769" y="4736"/>
                  </a:lnTo>
                  <a:lnTo>
                    <a:pt x="57297" y="591"/>
                  </a:lnTo>
                  <a:lnTo>
                    <a:pt x="49644" y="0"/>
                  </a:lnTo>
                  <a:lnTo>
                    <a:pt x="35401" y="2086"/>
                  </a:lnTo>
                  <a:lnTo>
                    <a:pt x="22761" y="7937"/>
                  </a:lnTo>
                  <a:lnTo>
                    <a:pt x="12338" y="16941"/>
                  </a:lnTo>
                  <a:lnTo>
                    <a:pt x="4744" y="28485"/>
                  </a:lnTo>
                  <a:lnTo>
                    <a:pt x="594" y="41957"/>
                  </a:lnTo>
                  <a:lnTo>
                    <a:pt x="0" y="49631"/>
                  </a:lnTo>
                  <a:lnTo>
                    <a:pt x="2087" y="63872"/>
                  </a:lnTo>
                  <a:lnTo>
                    <a:pt x="7939" y="76511"/>
                  </a:lnTo>
                  <a:lnTo>
                    <a:pt x="16944" y="86934"/>
                  </a:lnTo>
                  <a:lnTo>
                    <a:pt x="28489" y="94528"/>
                  </a:lnTo>
                  <a:lnTo>
                    <a:pt x="41960" y="98680"/>
                  </a:lnTo>
                  <a:lnTo>
                    <a:pt x="49644" y="99275"/>
                  </a:lnTo>
                  <a:close/>
                </a:path>
              </a:pathLst>
            </a:custGeom>
            <a:ln w="2679">
              <a:solidFill>
                <a:srgbClr val="FDFDFD"/>
              </a:solidFill>
            </a:ln>
          </p:spPr>
          <p:txBody>
            <a:bodyPr wrap="square" lIns="0" tIns="0" rIns="0" bIns="0" rtlCol="0">
              <a:noAutofit/>
            </a:bodyPr>
            <a:lstStyle/>
            <a:p>
              <a:endParaRPr dirty="0"/>
            </a:p>
          </p:txBody>
        </p:sp>
        <p:sp>
          <p:nvSpPr>
            <p:cNvPr id="37" name="object 43">
              <a:extLst>
                <a:ext uri="{FF2B5EF4-FFF2-40B4-BE49-F238E27FC236}">
                  <a16:creationId xmlns:a16="http://schemas.microsoft.com/office/drawing/2014/main" id="{E37AC7CB-6F2A-4636-FB37-66EB7AFD4E2D}"/>
                </a:ext>
              </a:extLst>
            </p:cNvPr>
            <p:cNvSpPr/>
            <p:nvPr/>
          </p:nvSpPr>
          <p:spPr>
            <a:xfrm>
              <a:off x="2797007" y="1820066"/>
              <a:ext cx="98488" cy="98513"/>
            </a:xfrm>
            <a:custGeom>
              <a:avLst/>
              <a:gdLst/>
              <a:ahLst/>
              <a:cxnLst/>
              <a:rect l="l" t="t" r="r" b="b"/>
              <a:pathLst>
                <a:path w="98488" h="98513">
                  <a:moveTo>
                    <a:pt x="49250" y="98513"/>
                  </a:moveTo>
                  <a:lnTo>
                    <a:pt x="63479" y="96411"/>
                  </a:lnTo>
                  <a:lnTo>
                    <a:pt x="76089" y="90518"/>
                  </a:lnTo>
                  <a:lnTo>
                    <a:pt x="86458" y="81456"/>
                  </a:lnTo>
                  <a:lnTo>
                    <a:pt x="93963" y="69846"/>
                  </a:lnTo>
                  <a:lnTo>
                    <a:pt x="97981" y="56311"/>
                  </a:lnTo>
                  <a:lnTo>
                    <a:pt x="98488" y="49237"/>
                  </a:lnTo>
                  <a:lnTo>
                    <a:pt x="96384" y="35008"/>
                  </a:lnTo>
                  <a:lnTo>
                    <a:pt x="90488" y="22395"/>
                  </a:lnTo>
                  <a:lnTo>
                    <a:pt x="81425" y="12023"/>
                  </a:lnTo>
                  <a:lnTo>
                    <a:pt x="69816" y="4517"/>
                  </a:lnTo>
                  <a:lnTo>
                    <a:pt x="56287" y="503"/>
                  </a:lnTo>
                  <a:lnTo>
                    <a:pt x="49250" y="0"/>
                  </a:lnTo>
                  <a:lnTo>
                    <a:pt x="35012" y="2104"/>
                  </a:lnTo>
                  <a:lnTo>
                    <a:pt x="22396" y="8000"/>
                  </a:lnTo>
                  <a:lnTo>
                    <a:pt x="12024" y="17064"/>
                  </a:lnTo>
                  <a:lnTo>
                    <a:pt x="4519" y="28670"/>
                  </a:lnTo>
                  <a:lnTo>
                    <a:pt x="504" y="42195"/>
                  </a:lnTo>
                  <a:lnTo>
                    <a:pt x="0" y="49237"/>
                  </a:lnTo>
                  <a:lnTo>
                    <a:pt x="2101" y="63482"/>
                  </a:lnTo>
                  <a:lnTo>
                    <a:pt x="7992" y="76102"/>
                  </a:lnTo>
                  <a:lnTo>
                    <a:pt x="17049" y="86476"/>
                  </a:lnTo>
                  <a:lnTo>
                    <a:pt x="28650" y="93985"/>
                  </a:lnTo>
                  <a:lnTo>
                    <a:pt x="42174" y="98005"/>
                  </a:lnTo>
                  <a:lnTo>
                    <a:pt x="49250" y="98513"/>
                  </a:lnTo>
                  <a:close/>
                </a:path>
              </a:pathLst>
            </a:custGeom>
            <a:solidFill>
              <a:srgbClr val="00A759"/>
            </a:solidFill>
          </p:spPr>
          <p:txBody>
            <a:bodyPr wrap="square" lIns="0" tIns="0" rIns="0" bIns="0" rtlCol="0">
              <a:noAutofit/>
            </a:bodyPr>
            <a:lstStyle/>
            <a:p>
              <a:endParaRPr dirty="0"/>
            </a:p>
          </p:txBody>
        </p:sp>
        <p:sp>
          <p:nvSpPr>
            <p:cNvPr id="38" name="object 44">
              <a:extLst>
                <a:ext uri="{FF2B5EF4-FFF2-40B4-BE49-F238E27FC236}">
                  <a16:creationId xmlns:a16="http://schemas.microsoft.com/office/drawing/2014/main" id="{2C30337C-174D-19FD-1CF1-7C5EEEBD92DB}"/>
                </a:ext>
              </a:extLst>
            </p:cNvPr>
            <p:cNvSpPr/>
            <p:nvPr/>
          </p:nvSpPr>
          <p:spPr>
            <a:xfrm>
              <a:off x="2796613" y="1819690"/>
              <a:ext cx="99263" cy="99275"/>
            </a:xfrm>
            <a:custGeom>
              <a:avLst/>
              <a:gdLst/>
              <a:ahLst/>
              <a:cxnLst/>
              <a:rect l="l" t="t" r="r" b="b"/>
              <a:pathLst>
                <a:path w="99263" h="99275">
                  <a:moveTo>
                    <a:pt x="49644" y="99275"/>
                  </a:moveTo>
                  <a:lnTo>
                    <a:pt x="63880" y="97188"/>
                  </a:lnTo>
                  <a:lnTo>
                    <a:pt x="76513" y="91333"/>
                  </a:lnTo>
                  <a:lnTo>
                    <a:pt x="86931" y="82325"/>
                  </a:lnTo>
                  <a:lnTo>
                    <a:pt x="94521" y="70775"/>
                  </a:lnTo>
                  <a:lnTo>
                    <a:pt x="98669" y="57297"/>
                  </a:lnTo>
                  <a:lnTo>
                    <a:pt x="99263" y="49618"/>
                  </a:lnTo>
                  <a:lnTo>
                    <a:pt x="97175" y="35377"/>
                  </a:lnTo>
                  <a:lnTo>
                    <a:pt x="91320" y="22740"/>
                  </a:lnTo>
                  <a:lnTo>
                    <a:pt x="82311" y="12321"/>
                  </a:lnTo>
                  <a:lnTo>
                    <a:pt x="70763" y="4732"/>
                  </a:lnTo>
                  <a:lnTo>
                    <a:pt x="57288" y="589"/>
                  </a:lnTo>
                  <a:lnTo>
                    <a:pt x="49644" y="0"/>
                  </a:lnTo>
                  <a:lnTo>
                    <a:pt x="35399" y="2086"/>
                  </a:lnTo>
                  <a:lnTo>
                    <a:pt x="22758" y="7939"/>
                  </a:lnTo>
                  <a:lnTo>
                    <a:pt x="12334" y="16943"/>
                  </a:lnTo>
                  <a:lnTo>
                    <a:pt x="4741" y="28486"/>
                  </a:lnTo>
                  <a:lnTo>
                    <a:pt x="592" y="41956"/>
                  </a:lnTo>
                  <a:lnTo>
                    <a:pt x="0" y="49618"/>
                  </a:lnTo>
                  <a:lnTo>
                    <a:pt x="2086" y="63864"/>
                  </a:lnTo>
                  <a:lnTo>
                    <a:pt x="7937" y="76505"/>
                  </a:lnTo>
                  <a:lnTo>
                    <a:pt x="16940" y="86929"/>
                  </a:lnTo>
                  <a:lnTo>
                    <a:pt x="28482" y="94524"/>
                  </a:lnTo>
                  <a:lnTo>
                    <a:pt x="41951" y="98678"/>
                  </a:lnTo>
                  <a:lnTo>
                    <a:pt x="49644" y="99275"/>
                  </a:lnTo>
                  <a:close/>
                </a:path>
              </a:pathLst>
            </a:custGeom>
            <a:solidFill>
              <a:srgbClr val="00A759"/>
            </a:solidFill>
          </p:spPr>
          <p:txBody>
            <a:bodyPr wrap="square" lIns="0" tIns="0" rIns="0" bIns="0" rtlCol="0">
              <a:noAutofit/>
            </a:bodyPr>
            <a:lstStyle/>
            <a:p>
              <a:endParaRPr dirty="0"/>
            </a:p>
          </p:txBody>
        </p:sp>
        <p:sp>
          <p:nvSpPr>
            <p:cNvPr id="39" name="object 45">
              <a:extLst>
                <a:ext uri="{FF2B5EF4-FFF2-40B4-BE49-F238E27FC236}">
                  <a16:creationId xmlns:a16="http://schemas.microsoft.com/office/drawing/2014/main" id="{4FDA936A-9940-993C-2DA8-589ECB00179E}"/>
                </a:ext>
              </a:extLst>
            </p:cNvPr>
            <p:cNvSpPr/>
            <p:nvPr/>
          </p:nvSpPr>
          <p:spPr>
            <a:xfrm>
              <a:off x="2796613" y="1819690"/>
              <a:ext cx="99263" cy="99275"/>
            </a:xfrm>
            <a:custGeom>
              <a:avLst/>
              <a:gdLst/>
              <a:ahLst/>
              <a:cxnLst/>
              <a:rect l="l" t="t" r="r" b="b"/>
              <a:pathLst>
                <a:path w="99263" h="99275">
                  <a:moveTo>
                    <a:pt x="49644" y="99275"/>
                  </a:moveTo>
                  <a:lnTo>
                    <a:pt x="63880" y="97188"/>
                  </a:lnTo>
                  <a:lnTo>
                    <a:pt x="76513" y="91333"/>
                  </a:lnTo>
                  <a:lnTo>
                    <a:pt x="86931" y="82325"/>
                  </a:lnTo>
                  <a:lnTo>
                    <a:pt x="94521" y="70775"/>
                  </a:lnTo>
                  <a:lnTo>
                    <a:pt x="98669" y="57297"/>
                  </a:lnTo>
                  <a:lnTo>
                    <a:pt x="99263" y="49618"/>
                  </a:lnTo>
                  <a:lnTo>
                    <a:pt x="97175" y="35377"/>
                  </a:lnTo>
                  <a:lnTo>
                    <a:pt x="91320" y="22740"/>
                  </a:lnTo>
                  <a:lnTo>
                    <a:pt x="82311" y="12321"/>
                  </a:lnTo>
                  <a:lnTo>
                    <a:pt x="70763" y="4732"/>
                  </a:lnTo>
                  <a:lnTo>
                    <a:pt x="57288" y="589"/>
                  </a:lnTo>
                  <a:lnTo>
                    <a:pt x="49644" y="0"/>
                  </a:lnTo>
                  <a:lnTo>
                    <a:pt x="35399" y="2086"/>
                  </a:lnTo>
                  <a:lnTo>
                    <a:pt x="22758" y="7939"/>
                  </a:lnTo>
                  <a:lnTo>
                    <a:pt x="12334" y="16943"/>
                  </a:lnTo>
                  <a:lnTo>
                    <a:pt x="4741" y="28486"/>
                  </a:lnTo>
                  <a:lnTo>
                    <a:pt x="592" y="41956"/>
                  </a:lnTo>
                  <a:lnTo>
                    <a:pt x="0" y="49618"/>
                  </a:lnTo>
                  <a:lnTo>
                    <a:pt x="2086" y="63864"/>
                  </a:lnTo>
                  <a:lnTo>
                    <a:pt x="7937" y="76505"/>
                  </a:lnTo>
                  <a:lnTo>
                    <a:pt x="16940" y="86929"/>
                  </a:lnTo>
                  <a:lnTo>
                    <a:pt x="28482" y="94524"/>
                  </a:lnTo>
                  <a:lnTo>
                    <a:pt x="41951" y="98678"/>
                  </a:lnTo>
                  <a:lnTo>
                    <a:pt x="49644" y="99275"/>
                  </a:lnTo>
                  <a:close/>
                </a:path>
              </a:pathLst>
            </a:custGeom>
            <a:ln w="2679">
              <a:solidFill>
                <a:srgbClr val="FDFDFD"/>
              </a:solidFill>
            </a:ln>
          </p:spPr>
          <p:txBody>
            <a:bodyPr wrap="square" lIns="0" tIns="0" rIns="0" bIns="0" rtlCol="0">
              <a:noAutofit/>
            </a:bodyPr>
            <a:lstStyle/>
            <a:p>
              <a:endParaRPr dirty="0"/>
            </a:p>
          </p:txBody>
        </p:sp>
        <p:sp>
          <p:nvSpPr>
            <p:cNvPr id="40" name="object 46">
              <a:extLst>
                <a:ext uri="{FF2B5EF4-FFF2-40B4-BE49-F238E27FC236}">
                  <a16:creationId xmlns:a16="http://schemas.microsoft.com/office/drawing/2014/main" id="{0DD4C962-DB73-0480-1C64-29C42AED8120}"/>
                </a:ext>
              </a:extLst>
            </p:cNvPr>
            <p:cNvSpPr/>
            <p:nvPr/>
          </p:nvSpPr>
          <p:spPr>
            <a:xfrm>
              <a:off x="2797007" y="1945377"/>
              <a:ext cx="98488" cy="98513"/>
            </a:xfrm>
            <a:custGeom>
              <a:avLst/>
              <a:gdLst/>
              <a:ahLst/>
              <a:cxnLst/>
              <a:rect l="l" t="t" r="r" b="b"/>
              <a:pathLst>
                <a:path w="98488" h="98513">
                  <a:moveTo>
                    <a:pt x="49250" y="98513"/>
                  </a:moveTo>
                  <a:lnTo>
                    <a:pt x="63482" y="96410"/>
                  </a:lnTo>
                  <a:lnTo>
                    <a:pt x="76095" y="90515"/>
                  </a:lnTo>
                  <a:lnTo>
                    <a:pt x="86465" y="81452"/>
                  </a:lnTo>
                  <a:lnTo>
                    <a:pt x="93969" y="69843"/>
                  </a:lnTo>
                  <a:lnTo>
                    <a:pt x="97984" y="56312"/>
                  </a:lnTo>
                  <a:lnTo>
                    <a:pt x="98488" y="49263"/>
                  </a:lnTo>
                  <a:lnTo>
                    <a:pt x="96385" y="35026"/>
                  </a:lnTo>
                  <a:lnTo>
                    <a:pt x="90492" y="22408"/>
                  </a:lnTo>
                  <a:lnTo>
                    <a:pt x="81433" y="12033"/>
                  </a:lnTo>
                  <a:lnTo>
                    <a:pt x="69829" y="4524"/>
                  </a:lnTo>
                  <a:lnTo>
                    <a:pt x="56305" y="506"/>
                  </a:lnTo>
                  <a:lnTo>
                    <a:pt x="49250" y="0"/>
                  </a:lnTo>
                  <a:lnTo>
                    <a:pt x="35016" y="2103"/>
                  </a:lnTo>
                  <a:lnTo>
                    <a:pt x="22402" y="7998"/>
                  </a:lnTo>
                  <a:lnTo>
                    <a:pt x="12031" y="17060"/>
                  </a:lnTo>
                  <a:lnTo>
                    <a:pt x="4525" y="28667"/>
                  </a:lnTo>
                  <a:lnTo>
                    <a:pt x="507" y="42195"/>
                  </a:lnTo>
                  <a:lnTo>
                    <a:pt x="0" y="49263"/>
                  </a:lnTo>
                  <a:lnTo>
                    <a:pt x="2102" y="63499"/>
                  </a:lnTo>
                  <a:lnTo>
                    <a:pt x="7996" y="76114"/>
                  </a:lnTo>
                  <a:lnTo>
                    <a:pt x="17057" y="86486"/>
                  </a:lnTo>
                  <a:lnTo>
                    <a:pt x="28663" y="93991"/>
                  </a:lnTo>
                  <a:lnTo>
                    <a:pt x="42192" y="98008"/>
                  </a:lnTo>
                  <a:lnTo>
                    <a:pt x="49250" y="98513"/>
                  </a:lnTo>
                  <a:close/>
                </a:path>
              </a:pathLst>
            </a:custGeom>
            <a:solidFill>
              <a:srgbClr val="00A759"/>
            </a:solidFill>
          </p:spPr>
          <p:txBody>
            <a:bodyPr wrap="square" lIns="0" tIns="0" rIns="0" bIns="0" rtlCol="0">
              <a:noAutofit/>
            </a:bodyPr>
            <a:lstStyle/>
            <a:p>
              <a:endParaRPr dirty="0"/>
            </a:p>
          </p:txBody>
        </p:sp>
        <p:sp>
          <p:nvSpPr>
            <p:cNvPr id="41" name="object 47">
              <a:extLst>
                <a:ext uri="{FF2B5EF4-FFF2-40B4-BE49-F238E27FC236}">
                  <a16:creationId xmlns:a16="http://schemas.microsoft.com/office/drawing/2014/main" id="{5CA250CA-D52E-C9B1-35BC-8E326A3C7FF4}"/>
                </a:ext>
              </a:extLst>
            </p:cNvPr>
            <p:cNvSpPr/>
            <p:nvPr/>
          </p:nvSpPr>
          <p:spPr>
            <a:xfrm>
              <a:off x="2796245" y="1944625"/>
              <a:ext cx="100012" cy="100025"/>
            </a:xfrm>
            <a:custGeom>
              <a:avLst/>
              <a:gdLst/>
              <a:ahLst/>
              <a:cxnLst/>
              <a:rect l="l" t="t" r="r" b="b"/>
              <a:pathLst>
                <a:path w="100012" h="100025">
                  <a:moveTo>
                    <a:pt x="50012" y="100025"/>
                  </a:moveTo>
                  <a:lnTo>
                    <a:pt x="64255" y="97952"/>
                  </a:lnTo>
                  <a:lnTo>
                    <a:pt x="76912" y="92136"/>
                  </a:lnTo>
                  <a:lnTo>
                    <a:pt x="87380" y="83181"/>
                  </a:lnTo>
                  <a:lnTo>
                    <a:pt x="95054" y="71691"/>
                  </a:lnTo>
                  <a:lnTo>
                    <a:pt x="99328" y="58271"/>
                  </a:lnTo>
                  <a:lnTo>
                    <a:pt x="100012" y="50012"/>
                  </a:lnTo>
                  <a:lnTo>
                    <a:pt x="97939" y="35764"/>
                  </a:lnTo>
                  <a:lnTo>
                    <a:pt x="92124" y="23103"/>
                  </a:lnTo>
                  <a:lnTo>
                    <a:pt x="83170" y="12633"/>
                  </a:lnTo>
                  <a:lnTo>
                    <a:pt x="71683" y="4958"/>
                  </a:lnTo>
                  <a:lnTo>
                    <a:pt x="58268" y="683"/>
                  </a:lnTo>
                  <a:lnTo>
                    <a:pt x="50012" y="0"/>
                  </a:lnTo>
                  <a:lnTo>
                    <a:pt x="35765" y="2072"/>
                  </a:lnTo>
                  <a:lnTo>
                    <a:pt x="23106" y="7886"/>
                  </a:lnTo>
                  <a:lnTo>
                    <a:pt x="12636" y="16839"/>
                  </a:lnTo>
                  <a:lnTo>
                    <a:pt x="4961" y="28327"/>
                  </a:lnTo>
                  <a:lnTo>
                    <a:pt x="685" y="41744"/>
                  </a:lnTo>
                  <a:lnTo>
                    <a:pt x="0" y="50012"/>
                  </a:lnTo>
                  <a:lnTo>
                    <a:pt x="2072" y="64259"/>
                  </a:lnTo>
                  <a:lnTo>
                    <a:pt x="7886" y="76919"/>
                  </a:lnTo>
                  <a:lnTo>
                    <a:pt x="16839" y="87388"/>
                  </a:lnTo>
                  <a:lnTo>
                    <a:pt x="28327" y="95063"/>
                  </a:lnTo>
                  <a:lnTo>
                    <a:pt x="41744" y="99339"/>
                  </a:lnTo>
                  <a:lnTo>
                    <a:pt x="50012" y="100025"/>
                  </a:lnTo>
                  <a:close/>
                </a:path>
              </a:pathLst>
            </a:custGeom>
            <a:solidFill>
              <a:srgbClr val="00A759"/>
            </a:solidFill>
          </p:spPr>
          <p:txBody>
            <a:bodyPr wrap="square" lIns="0" tIns="0" rIns="0" bIns="0" rtlCol="0">
              <a:noAutofit/>
            </a:bodyPr>
            <a:lstStyle/>
            <a:p>
              <a:endParaRPr dirty="0"/>
            </a:p>
          </p:txBody>
        </p:sp>
        <p:sp>
          <p:nvSpPr>
            <p:cNvPr id="42" name="object 48">
              <a:extLst>
                <a:ext uri="{FF2B5EF4-FFF2-40B4-BE49-F238E27FC236}">
                  <a16:creationId xmlns:a16="http://schemas.microsoft.com/office/drawing/2014/main" id="{DBF14263-5576-C5F4-C6FE-8D197A81C69E}"/>
                </a:ext>
              </a:extLst>
            </p:cNvPr>
            <p:cNvSpPr/>
            <p:nvPr/>
          </p:nvSpPr>
          <p:spPr>
            <a:xfrm>
              <a:off x="2796245" y="1944625"/>
              <a:ext cx="100012" cy="100025"/>
            </a:xfrm>
            <a:custGeom>
              <a:avLst/>
              <a:gdLst/>
              <a:ahLst/>
              <a:cxnLst/>
              <a:rect l="l" t="t" r="r" b="b"/>
              <a:pathLst>
                <a:path w="100012" h="100025">
                  <a:moveTo>
                    <a:pt x="50012" y="100025"/>
                  </a:moveTo>
                  <a:lnTo>
                    <a:pt x="64255" y="97952"/>
                  </a:lnTo>
                  <a:lnTo>
                    <a:pt x="76912" y="92136"/>
                  </a:lnTo>
                  <a:lnTo>
                    <a:pt x="87380" y="83181"/>
                  </a:lnTo>
                  <a:lnTo>
                    <a:pt x="95054" y="71691"/>
                  </a:lnTo>
                  <a:lnTo>
                    <a:pt x="99328" y="58271"/>
                  </a:lnTo>
                  <a:lnTo>
                    <a:pt x="100012" y="50012"/>
                  </a:lnTo>
                  <a:lnTo>
                    <a:pt x="97939" y="35764"/>
                  </a:lnTo>
                  <a:lnTo>
                    <a:pt x="92124" y="23103"/>
                  </a:lnTo>
                  <a:lnTo>
                    <a:pt x="83170" y="12633"/>
                  </a:lnTo>
                  <a:lnTo>
                    <a:pt x="71683" y="4958"/>
                  </a:lnTo>
                  <a:lnTo>
                    <a:pt x="58268" y="683"/>
                  </a:lnTo>
                  <a:lnTo>
                    <a:pt x="50012" y="0"/>
                  </a:lnTo>
                  <a:lnTo>
                    <a:pt x="35765" y="2072"/>
                  </a:lnTo>
                  <a:lnTo>
                    <a:pt x="23106" y="7886"/>
                  </a:lnTo>
                  <a:lnTo>
                    <a:pt x="12636" y="16839"/>
                  </a:lnTo>
                  <a:lnTo>
                    <a:pt x="4961" y="28327"/>
                  </a:lnTo>
                  <a:lnTo>
                    <a:pt x="685" y="41744"/>
                  </a:lnTo>
                  <a:lnTo>
                    <a:pt x="0" y="50012"/>
                  </a:lnTo>
                  <a:lnTo>
                    <a:pt x="2072" y="64259"/>
                  </a:lnTo>
                  <a:lnTo>
                    <a:pt x="7886" y="76919"/>
                  </a:lnTo>
                  <a:lnTo>
                    <a:pt x="16839" y="87388"/>
                  </a:lnTo>
                  <a:lnTo>
                    <a:pt x="28327" y="95063"/>
                  </a:lnTo>
                  <a:lnTo>
                    <a:pt x="41744" y="99339"/>
                  </a:lnTo>
                  <a:lnTo>
                    <a:pt x="50012" y="100025"/>
                  </a:lnTo>
                  <a:close/>
                </a:path>
              </a:pathLst>
            </a:custGeom>
            <a:ln w="5283">
              <a:solidFill>
                <a:srgbClr val="FDFDFD"/>
              </a:solidFill>
            </a:ln>
          </p:spPr>
          <p:txBody>
            <a:bodyPr wrap="square" lIns="0" tIns="0" rIns="0" bIns="0" rtlCol="0">
              <a:noAutofit/>
            </a:bodyPr>
            <a:lstStyle/>
            <a:p>
              <a:endParaRPr dirty="0"/>
            </a:p>
          </p:txBody>
        </p:sp>
        <p:sp>
          <p:nvSpPr>
            <p:cNvPr id="43" name="object 49">
              <a:extLst>
                <a:ext uri="{FF2B5EF4-FFF2-40B4-BE49-F238E27FC236}">
                  <a16:creationId xmlns:a16="http://schemas.microsoft.com/office/drawing/2014/main" id="{551FD382-5655-8FB3-7C0E-873490E706AB}"/>
                </a:ext>
              </a:extLst>
            </p:cNvPr>
            <p:cNvSpPr/>
            <p:nvPr/>
          </p:nvSpPr>
          <p:spPr>
            <a:xfrm>
              <a:off x="2813660" y="2216730"/>
              <a:ext cx="65125" cy="62839"/>
            </a:xfrm>
            <a:custGeom>
              <a:avLst/>
              <a:gdLst/>
              <a:ahLst/>
              <a:cxnLst/>
              <a:rect l="l" t="t" r="r" b="b"/>
              <a:pathLst>
                <a:path w="65125" h="62839">
                  <a:moveTo>
                    <a:pt x="0" y="62839"/>
                  </a:moveTo>
                  <a:lnTo>
                    <a:pt x="65125" y="0"/>
                  </a:lnTo>
                </a:path>
              </a:pathLst>
            </a:custGeom>
            <a:ln w="12014">
              <a:solidFill>
                <a:srgbClr val="FDFDFD"/>
              </a:solidFill>
            </a:ln>
          </p:spPr>
          <p:txBody>
            <a:bodyPr wrap="square" lIns="0" tIns="0" rIns="0" bIns="0" rtlCol="0">
              <a:noAutofit/>
            </a:bodyPr>
            <a:lstStyle/>
            <a:p>
              <a:endParaRPr dirty="0"/>
            </a:p>
          </p:txBody>
        </p:sp>
        <p:sp>
          <p:nvSpPr>
            <p:cNvPr id="44" name="object 50">
              <a:extLst>
                <a:ext uri="{FF2B5EF4-FFF2-40B4-BE49-F238E27FC236}">
                  <a16:creationId xmlns:a16="http://schemas.microsoft.com/office/drawing/2014/main" id="{2D484EA9-4659-A952-DACA-81A1F5ABACE6}"/>
                </a:ext>
              </a:extLst>
            </p:cNvPr>
            <p:cNvSpPr/>
            <p:nvPr/>
          </p:nvSpPr>
          <p:spPr>
            <a:xfrm>
              <a:off x="2813660" y="2089273"/>
              <a:ext cx="65125" cy="62852"/>
            </a:xfrm>
            <a:custGeom>
              <a:avLst/>
              <a:gdLst/>
              <a:ahLst/>
              <a:cxnLst/>
              <a:rect l="l" t="t" r="r" b="b"/>
              <a:pathLst>
                <a:path w="65125" h="62852">
                  <a:moveTo>
                    <a:pt x="0" y="62852"/>
                  </a:moveTo>
                  <a:lnTo>
                    <a:pt x="65125" y="0"/>
                  </a:lnTo>
                </a:path>
              </a:pathLst>
            </a:custGeom>
            <a:ln w="12014">
              <a:solidFill>
                <a:srgbClr val="FDFDFD"/>
              </a:solidFill>
            </a:ln>
          </p:spPr>
          <p:txBody>
            <a:bodyPr wrap="square" lIns="0" tIns="0" rIns="0" bIns="0" rtlCol="0">
              <a:noAutofit/>
            </a:bodyPr>
            <a:lstStyle/>
            <a:p>
              <a:endParaRPr dirty="0"/>
            </a:p>
          </p:txBody>
        </p:sp>
        <p:sp>
          <p:nvSpPr>
            <p:cNvPr id="45" name="object 51">
              <a:extLst>
                <a:ext uri="{FF2B5EF4-FFF2-40B4-BE49-F238E27FC236}">
                  <a16:creationId xmlns:a16="http://schemas.microsoft.com/office/drawing/2014/main" id="{2345E2B6-5B6E-05AD-9F8C-53F85E3D8E20}"/>
                </a:ext>
              </a:extLst>
            </p:cNvPr>
            <p:cNvSpPr/>
            <p:nvPr/>
          </p:nvSpPr>
          <p:spPr>
            <a:xfrm>
              <a:off x="2813660" y="1962870"/>
              <a:ext cx="65125" cy="62865"/>
            </a:xfrm>
            <a:custGeom>
              <a:avLst/>
              <a:gdLst/>
              <a:ahLst/>
              <a:cxnLst/>
              <a:rect l="l" t="t" r="r" b="b"/>
              <a:pathLst>
                <a:path w="65125" h="62864">
                  <a:moveTo>
                    <a:pt x="0" y="62864"/>
                  </a:moveTo>
                  <a:lnTo>
                    <a:pt x="65125" y="0"/>
                  </a:lnTo>
                </a:path>
              </a:pathLst>
            </a:custGeom>
            <a:ln w="12014">
              <a:solidFill>
                <a:srgbClr val="FDFDFD"/>
              </a:solidFill>
            </a:ln>
          </p:spPr>
          <p:txBody>
            <a:bodyPr wrap="square" lIns="0" tIns="0" rIns="0" bIns="0" rtlCol="0">
              <a:noAutofit/>
            </a:bodyPr>
            <a:lstStyle/>
            <a:p>
              <a:endParaRPr dirty="0"/>
            </a:p>
          </p:txBody>
        </p:sp>
        <p:sp>
          <p:nvSpPr>
            <p:cNvPr id="46" name="object 52">
              <a:extLst>
                <a:ext uri="{FF2B5EF4-FFF2-40B4-BE49-F238E27FC236}">
                  <a16:creationId xmlns:a16="http://schemas.microsoft.com/office/drawing/2014/main" id="{F161858D-DD0D-5918-7B86-679041B7D895}"/>
                </a:ext>
              </a:extLst>
            </p:cNvPr>
            <p:cNvSpPr/>
            <p:nvPr/>
          </p:nvSpPr>
          <p:spPr>
            <a:xfrm>
              <a:off x="2813660" y="1836911"/>
              <a:ext cx="65125" cy="62864"/>
            </a:xfrm>
            <a:custGeom>
              <a:avLst/>
              <a:gdLst/>
              <a:ahLst/>
              <a:cxnLst/>
              <a:rect l="l" t="t" r="r" b="b"/>
              <a:pathLst>
                <a:path w="65125" h="62864">
                  <a:moveTo>
                    <a:pt x="0" y="62864"/>
                  </a:moveTo>
                  <a:lnTo>
                    <a:pt x="65125" y="0"/>
                  </a:lnTo>
                </a:path>
              </a:pathLst>
            </a:custGeom>
            <a:ln w="12014">
              <a:solidFill>
                <a:srgbClr val="FDFDFD"/>
              </a:solidFill>
            </a:ln>
          </p:spPr>
          <p:txBody>
            <a:bodyPr wrap="square" lIns="0" tIns="0" rIns="0" bIns="0" rtlCol="0">
              <a:noAutofit/>
            </a:bodyPr>
            <a:lstStyle/>
            <a:p>
              <a:endParaRPr dirty="0"/>
            </a:p>
          </p:txBody>
        </p:sp>
        <p:sp>
          <p:nvSpPr>
            <p:cNvPr id="47" name="object 53">
              <a:extLst>
                <a:ext uri="{FF2B5EF4-FFF2-40B4-BE49-F238E27FC236}">
                  <a16:creationId xmlns:a16="http://schemas.microsoft.com/office/drawing/2014/main" id="{547299B8-86B3-43C9-9F47-577286AE3506}"/>
                </a:ext>
              </a:extLst>
            </p:cNvPr>
            <p:cNvSpPr/>
            <p:nvPr/>
          </p:nvSpPr>
          <p:spPr>
            <a:xfrm>
              <a:off x="2813660" y="2216730"/>
              <a:ext cx="65125" cy="62839"/>
            </a:xfrm>
            <a:custGeom>
              <a:avLst/>
              <a:gdLst/>
              <a:ahLst/>
              <a:cxnLst/>
              <a:rect l="l" t="t" r="r" b="b"/>
              <a:pathLst>
                <a:path w="65125" h="62839">
                  <a:moveTo>
                    <a:pt x="65125" y="62839"/>
                  </a:moveTo>
                  <a:lnTo>
                    <a:pt x="0" y="0"/>
                  </a:lnTo>
                </a:path>
              </a:pathLst>
            </a:custGeom>
            <a:ln w="12014">
              <a:solidFill>
                <a:srgbClr val="FDFDFD"/>
              </a:solidFill>
            </a:ln>
          </p:spPr>
          <p:txBody>
            <a:bodyPr wrap="square" lIns="0" tIns="0" rIns="0" bIns="0" rtlCol="0">
              <a:noAutofit/>
            </a:bodyPr>
            <a:lstStyle/>
            <a:p>
              <a:endParaRPr dirty="0"/>
            </a:p>
          </p:txBody>
        </p:sp>
        <p:sp>
          <p:nvSpPr>
            <p:cNvPr id="48" name="object 54">
              <a:extLst>
                <a:ext uri="{FF2B5EF4-FFF2-40B4-BE49-F238E27FC236}">
                  <a16:creationId xmlns:a16="http://schemas.microsoft.com/office/drawing/2014/main" id="{191D6CD6-9953-DA95-C4ED-10618C5D1ED0}"/>
                </a:ext>
              </a:extLst>
            </p:cNvPr>
            <p:cNvSpPr/>
            <p:nvPr/>
          </p:nvSpPr>
          <p:spPr>
            <a:xfrm>
              <a:off x="2813660" y="2089273"/>
              <a:ext cx="65125" cy="62852"/>
            </a:xfrm>
            <a:custGeom>
              <a:avLst/>
              <a:gdLst/>
              <a:ahLst/>
              <a:cxnLst/>
              <a:rect l="l" t="t" r="r" b="b"/>
              <a:pathLst>
                <a:path w="65125" h="62852">
                  <a:moveTo>
                    <a:pt x="65125" y="62852"/>
                  </a:moveTo>
                  <a:lnTo>
                    <a:pt x="0" y="0"/>
                  </a:lnTo>
                </a:path>
              </a:pathLst>
            </a:custGeom>
            <a:ln w="12014">
              <a:solidFill>
                <a:srgbClr val="FDFDFD"/>
              </a:solidFill>
            </a:ln>
          </p:spPr>
          <p:txBody>
            <a:bodyPr wrap="square" lIns="0" tIns="0" rIns="0" bIns="0" rtlCol="0">
              <a:noAutofit/>
            </a:bodyPr>
            <a:lstStyle/>
            <a:p>
              <a:endParaRPr dirty="0"/>
            </a:p>
          </p:txBody>
        </p:sp>
        <p:sp>
          <p:nvSpPr>
            <p:cNvPr id="49" name="object 55">
              <a:extLst>
                <a:ext uri="{FF2B5EF4-FFF2-40B4-BE49-F238E27FC236}">
                  <a16:creationId xmlns:a16="http://schemas.microsoft.com/office/drawing/2014/main" id="{341FD50D-90F7-D61E-C380-DFD508E3EEA6}"/>
                </a:ext>
              </a:extLst>
            </p:cNvPr>
            <p:cNvSpPr/>
            <p:nvPr/>
          </p:nvSpPr>
          <p:spPr>
            <a:xfrm>
              <a:off x="2813660" y="1962870"/>
              <a:ext cx="65125" cy="62865"/>
            </a:xfrm>
            <a:custGeom>
              <a:avLst/>
              <a:gdLst/>
              <a:ahLst/>
              <a:cxnLst/>
              <a:rect l="l" t="t" r="r" b="b"/>
              <a:pathLst>
                <a:path w="65125" h="62864">
                  <a:moveTo>
                    <a:pt x="65125" y="62864"/>
                  </a:moveTo>
                  <a:lnTo>
                    <a:pt x="0" y="0"/>
                  </a:lnTo>
                </a:path>
              </a:pathLst>
            </a:custGeom>
            <a:ln w="12014">
              <a:solidFill>
                <a:srgbClr val="FDFDFD"/>
              </a:solidFill>
            </a:ln>
          </p:spPr>
          <p:txBody>
            <a:bodyPr wrap="square" lIns="0" tIns="0" rIns="0" bIns="0" rtlCol="0">
              <a:noAutofit/>
            </a:bodyPr>
            <a:lstStyle/>
            <a:p>
              <a:endParaRPr dirty="0"/>
            </a:p>
          </p:txBody>
        </p:sp>
        <p:sp>
          <p:nvSpPr>
            <p:cNvPr id="50" name="object 56">
              <a:extLst>
                <a:ext uri="{FF2B5EF4-FFF2-40B4-BE49-F238E27FC236}">
                  <a16:creationId xmlns:a16="http://schemas.microsoft.com/office/drawing/2014/main" id="{BCC8FBA1-0048-6E01-43CA-F20585B6202A}"/>
                </a:ext>
              </a:extLst>
            </p:cNvPr>
            <p:cNvSpPr/>
            <p:nvPr/>
          </p:nvSpPr>
          <p:spPr>
            <a:xfrm>
              <a:off x="2813660" y="1836911"/>
              <a:ext cx="65125" cy="62864"/>
            </a:xfrm>
            <a:custGeom>
              <a:avLst/>
              <a:gdLst/>
              <a:ahLst/>
              <a:cxnLst/>
              <a:rect l="l" t="t" r="r" b="b"/>
              <a:pathLst>
                <a:path w="65125" h="62864">
                  <a:moveTo>
                    <a:pt x="65125" y="62864"/>
                  </a:moveTo>
                  <a:lnTo>
                    <a:pt x="0" y="0"/>
                  </a:lnTo>
                </a:path>
              </a:pathLst>
            </a:custGeom>
            <a:ln w="12014">
              <a:solidFill>
                <a:srgbClr val="FDFDFD"/>
              </a:solidFill>
            </a:ln>
          </p:spPr>
          <p:txBody>
            <a:bodyPr wrap="square" lIns="0" tIns="0" rIns="0" bIns="0" rtlCol="0">
              <a:noAutofit/>
            </a:bodyPr>
            <a:lstStyle/>
            <a:p>
              <a:endParaRPr dirty="0"/>
            </a:p>
          </p:txBody>
        </p:sp>
        <p:sp>
          <p:nvSpPr>
            <p:cNvPr id="51" name="object 9">
              <a:extLst>
                <a:ext uri="{FF2B5EF4-FFF2-40B4-BE49-F238E27FC236}">
                  <a16:creationId xmlns:a16="http://schemas.microsoft.com/office/drawing/2014/main" id="{133DB480-3963-E6A8-D443-7412FAF04112}"/>
                </a:ext>
              </a:extLst>
            </p:cNvPr>
            <p:cNvSpPr txBox="1"/>
            <p:nvPr/>
          </p:nvSpPr>
          <p:spPr>
            <a:xfrm>
              <a:off x="2583301" y="2331965"/>
              <a:ext cx="552564" cy="203200"/>
            </a:xfrm>
            <a:prstGeom prst="rect">
              <a:avLst/>
            </a:prstGeom>
          </p:spPr>
          <p:txBody>
            <a:bodyPr wrap="square" lIns="0" tIns="9715" rIns="0" bIns="0" rtlCol="0">
              <a:noAutofit/>
            </a:bodyPr>
            <a:lstStyle/>
            <a:p>
              <a:pPr marL="12700">
                <a:lnSpc>
                  <a:spcPts val="1530"/>
                </a:lnSpc>
              </a:pPr>
              <a:r>
                <a:rPr sz="1400" b="1" spc="-6" dirty="0">
                  <a:solidFill>
                    <a:srgbClr val="00A759"/>
                  </a:solidFill>
                  <a:latin typeface="Arial"/>
                  <a:cs typeface="Arial"/>
                </a:rPr>
                <a:t>AUTO</a:t>
              </a:r>
              <a:endParaRPr sz="1400" dirty="0">
                <a:latin typeface="Arial"/>
                <a:cs typeface="Arial"/>
              </a:endParaRPr>
            </a:p>
          </p:txBody>
        </p:sp>
        <p:sp>
          <p:nvSpPr>
            <p:cNvPr id="52" name="object 5">
              <a:extLst>
                <a:ext uri="{FF2B5EF4-FFF2-40B4-BE49-F238E27FC236}">
                  <a16:creationId xmlns:a16="http://schemas.microsoft.com/office/drawing/2014/main" id="{AC53B582-4FF1-3FA0-C305-DD0C482DDB22}"/>
                </a:ext>
              </a:extLst>
            </p:cNvPr>
            <p:cNvSpPr txBox="1"/>
            <p:nvPr/>
          </p:nvSpPr>
          <p:spPr>
            <a:xfrm>
              <a:off x="2750959" y="1869332"/>
              <a:ext cx="95294" cy="251047"/>
            </a:xfrm>
            <a:prstGeom prst="rect">
              <a:avLst/>
            </a:prstGeom>
          </p:spPr>
          <p:txBody>
            <a:bodyPr wrap="square" lIns="0" tIns="0" rIns="0" bIns="0" rtlCol="0">
              <a:noAutofit/>
            </a:bodyPr>
            <a:lstStyle/>
            <a:p>
              <a:pPr marL="25400">
                <a:lnSpc>
                  <a:spcPts val="1000"/>
                </a:lnSpc>
              </a:pPr>
              <a:endParaRPr sz="1000" dirty="0"/>
            </a:p>
          </p:txBody>
        </p:sp>
        <p:sp>
          <p:nvSpPr>
            <p:cNvPr id="53" name="object 4">
              <a:extLst>
                <a:ext uri="{FF2B5EF4-FFF2-40B4-BE49-F238E27FC236}">
                  <a16:creationId xmlns:a16="http://schemas.microsoft.com/office/drawing/2014/main" id="{55620A27-A3FF-9F8A-45C2-1B748008E641}"/>
                </a:ext>
              </a:extLst>
            </p:cNvPr>
            <p:cNvSpPr txBox="1"/>
            <p:nvPr/>
          </p:nvSpPr>
          <p:spPr>
            <a:xfrm>
              <a:off x="2846254" y="1869332"/>
              <a:ext cx="95307" cy="251047"/>
            </a:xfrm>
            <a:prstGeom prst="rect">
              <a:avLst/>
            </a:prstGeom>
          </p:spPr>
          <p:txBody>
            <a:bodyPr wrap="square" lIns="0" tIns="0" rIns="0" bIns="0" rtlCol="0">
              <a:noAutofit/>
            </a:bodyPr>
            <a:lstStyle/>
            <a:p>
              <a:pPr marL="25400">
                <a:lnSpc>
                  <a:spcPts val="1000"/>
                </a:lnSpc>
              </a:pPr>
              <a:endParaRPr sz="1000" dirty="0"/>
            </a:p>
          </p:txBody>
        </p:sp>
        <p:sp>
          <p:nvSpPr>
            <p:cNvPr id="54" name="object 3">
              <a:extLst>
                <a:ext uri="{FF2B5EF4-FFF2-40B4-BE49-F238E27FC236}">
                  <a16:creationId xmlns:a16="http://schemas.microsoft.com/office/drawing/2014/main" id="{76E0BCAD-C210-7542-A733-77B893C0B09D}"/>
                </a:ext>
              </a:extLst>
            </p:cNvPr>
            <p:cNvSpPr txBox="1"/>
            <p:nvPr/>
          </p:nvSpPr>
          <p:spPr>
            <a:xfrm>
              <a:off x="2750959" y="2120379"/>
              <a:ext cx="95294" cy="126777"/>
            </a:xfrm>
            <a:prstGeom prst="rect">
              <a:avLst/>
            </a:prstGeom>
          </p:spPr>
          <p:txBody>
            <a:bodyPr wrap="square" lIns="0" tIns="6127" rIns="0" bIns="0" rtlCol="0">
              <a:noAutofit/>
            </a:bodyPr>
            <a:lstStyle/>
            <a:p>
              <a:pPr marL="25400">
                <a:lnSpc>
                  <a:spcPts val="950"/>
                </a:lnSpc>
              </a:pPr>
              <a:endParaRPr sz="950" dirty="0"/>
            </a:p>
          </p:txBody>
        </p:sp>
        <p:sp>
          <p:nvSpPr>
            <p:cNvPr id="55" name="object 2">
              <a:extLst>
                <a:ext uri="{FF2B5EF4-FFF2-40B4-BE49-F238E27FC236}">
                  <a16:creationId xmlns:a16="http://schemas.microsoft.com/office/drawing/2014/main" id="{BC34F41B-238A-FFD3-E6CC-93527DC804C5}"/>
                </a:ext>
              </a:extLst>
            </p:cNvPr>
            <p:cNvSpPr txBox="1"/>
            <p:nvPr/>
          </p:nvSpPr>
          <p:spPr>
            <a:xfrm>
              <a:off x="2846254" y="2120379"/>
              <a:ext cx="95307" cy="126777"/>
            </a:xfrm>
            <a:prstGeom prst="rect">
              <a:avLst/>
            </a:prstGeom>
          </p:spPr>
          <p:txBody>
            <a:bodyPr wrap="square" lIns="0" tIns="6127" rIns="0" bIns="0" rtlCol="0">
              <a:noAutofit/>
            </a:bodyPr>
            <a:lstStyle/>
            <a:p>
              <a:pPr marL="25400">
                <a:lnSpc>
                  <a:spcPts val="950"/>
                </a:lnSpc>
              </a:pPr>
              <a:endParaRPr sz="950" dirty="0"/>
            </a:p>
          </p:txBody>
        </p:sp>
      </p:grpSp>
      <p:sp>
        <p:nvSpPr>
          <p:cNvPr id="57" name="object 59">
            <a:extLst>
              <a:ext uri="{FF2B5EF4-FFF2-40B4-BE49-F238E27FC236}">
                <a16:creationId xmlns:a16="http://schemas.microsoft.com/office/drawing/2014/main" id="{C5DE5450-EF5A-9EA7-ACE1-DAA8B846E3D3}"/>
              </a:ext>
            </a:extLst>
          </p:cNvPr>
          <p:cNvSpPr/>
          <p:nvPr/>
        </p:nvSpPr>
        <p:spPr>
          <a:xfrm>
            <a:off x="5776401" y="2945261"/>
            <a:ext cx="1737356" cy="1047203"/>
          </a:xfrm>
          <a:prstGeom prst="rect">
            <a:avLst/>
          </a:prstGeom>
          <a:blipFill>
            <a:blip r:embed="rId5" cstate="print"/>
            <a:stretch>
              <a:fillRect/>
            </a:stretch>
          </a:blipFill>
        </p:spPr>
        <p:txBody>
          <a:bodyPr wrap="square" lIns="0" tIns="0" rIns="0" bIns="0" rtlCol="0">
            <a:noAutofit/>
          </a:bodyPr>
          <a:lstStyle/>
          <a:p>
            <a:endParaRPr dirty="0"/>
          </a:p>
        </p:txBody>
      </p:sp>
      <p:sp>
        <p:nvSpPr>
          <p:cNvPr id="58" name="object 10">
            <a:extLst>
              <a:ext uri="{FF2B5EF4-FFF2-40B4-BE49-F238E27FC236}">
                <a16:creationId xmlns:a16="http://schemas.microsoft.com/office/drawing/2014/main" id="{8B7D543B-E66D-38B1-F05D-216E12850465}"/>
              </a:ext>
            </a:extLst>
          </p:cNvPr>
          <p:cNvSpPr txBox="1"/>
          <p:nvPr/>
        </p:nvSpPr>
        <p:spPr>
          <a:xfrm>
            <a:off x="550750" y="2581053"/>
            <a:ext cx="5071063" cy="2102375"/>
          </a:xfrm>
          <a:prstGeom prst="rect">
            <a:avLst/>
          </a:prstGeom>
        </p:spPr>
        <p:txBody>
          <a:bodyPr wrap="square" lIns="0" tIns="5270" rIns="0" bIns="0" rtlCol="0">
            <a:noAutofit/>
          </a:bodyPr>
          <a:lstStyle/>
          <a:p>
            <a:pPr marL="184150" marR="3649" indent="-171450">
              <a:lnSpc>
                <a:spcPct val="150000"/>
              </a:lnSpc>
              <a:buClr>
                <a:srgbClr val="FF0000"/>
              </a:buClr>
              <a:buFont typeface="Wingdings" panose="05000000000000000000" pitchFamily="2" charset="2"/>
              <a:buChar char="v"/>
            </a:pPr>
            <a:r>
              <a:rPr sz="1000" b="1" dirty="0">
                <a:solidFill>
                  <a:srgbClr val="363435"/>
                </a:solidFill>
                <a:latin typeface="Century" panose="02040604050505020304" pitchFamily="18" charset="0"/>
                <a:cs typeface="Century Gothic"/>
              </a:rPr>
              <a:t>Automatic Traction Control (ATC)</a:t>
            </a:r>
            <a:endParaRPr sz="1000" dirty="0">
              <a:latin typeface="Century" panose="02040604050505020304" pitchFamily="18" charset="0"/>
              <a:cs typeface="Century Gothic"/>
            </a:endParaRPr>
          </a:p>
          <a:p>
            <a:pPr marL="12700" marR="97629">
              <a:lnSpc>
                <a:spcPct val="150000"/>
              </a:lnSpc>
              <a:spcBef>
                <a:spcPts val="295"/>
              </a:spcBef>
            </a:pPr>
            <a:r>
              <a:rPr sz="1000" spc="-54" dirty="0">
                <a:solidFill>
                  <a:srgbClr val="363435"/>
                </a:solidFill>
                <a:latin typeface="Century" panose="02040604050505020304" pitchFamily="18" charset="0"/>
                <a:cs typeface="Century Gothic"/>
              </a:rPr>
              <a:t>A</a:t>
            </a:r>
            <a:r>
              <a:rPr sz="1000" spc="0" dirty="0">
                <a:solidFill>
                  <a:srgbClr val="363435"/>
                </a:solidFill>
                <a:latin typeface="Century" panose="02040604050505020304" pitchFamily="18" charset="0"/>
                <a:cs typeface="Century Gothic"/>
              </a:rPr>
              <a:t>TC is standa</a:t>
            </a:r>
            <a:r>
              <a:rPr sz="1000" spc="-4" dirty="0">
                <a:solidFill>
                  <a:srgbClr val="363435"/>
                </a:solidFill>
                <a:latin typeface="Century" panose="02040604050505020304" pitchFamily="18" charset="0"/>
                <a:cs typeface="Century Gothic"/>
              </a:rPr>
              <a:t>r</a:t>
            </a:r>
            <a:r>
              <a:rPr sz="1000" spc="0" dirty="0">
                <a:solidFill>
                  <a:srgbClr val="363435"/>
                </a:solidFill>
                <a:latin typeface="Century" panose="02040604050505020304" pitchFamily="18" charset="0"/>
                <a:cs typeface="Century Gothic"/>
              </a:rPr>
              <a:t>d on all Bell E-series AD</a:t>
            </a:r>
            <a:r>
              <a:rPr sz="1000" spc="-14" dirty="0">
                <a:solidFill>
                  <a:srgbClr val="363435"/>
                </a:solidFill>
                <a:latin typeface="Century" panose="02040604050505020304" pitchFamily="18" charset="0"/>
                <a:cs typeface="Century Gothic"/>
              </a:rPr>
              <a:t>T</a:t>
            </a:r>
            <a:r>
              <a:rPr sz="1000" spc="0" dirty="0">
                <a:solidFill>
                  <a:srgbClr val="363435"/>
                </a:solidFill>
                <a:latin typeface="Century" panose="02040604050505020304" pitchFamily="18" charset="0"/>
                <a:cs typeface="Century Gothic"/>
              </a:rPr>
              <a:t>s, but it can be tu</a:t>
            </a:r>
            <a:r>
              <a:rPr sz="1000" spc="14" dirty="0">
                <a:solidFill>
                  <a:srgbClr val="363435"/>
                </a:solidFill>
                <a:latin typeface="Century" panose="02040604050505020304" pitchFamily="18" charset="0"/>
                <a:cs typeface="Century Gothic"/>
              </a:rPr>
              <a:t>r</a:t>
            </a:r>
            <a:r>
              <a:rPr sz="1000" spc="0" dirty="0">
                <a:solidFill>
                  <a:srgbClr val="363435"/>
                </a:solidFill>
                <a:latin typeface="Century" panose="02040604050505020304" pitchFamily="18" charset="0"/>
                <a:cs typeface="Century Gothic"/>
              </a:rPr>
              <a:t>ned off at the customer’s </a:t>
            </a:r>
            <a:r>
              <a:rPr sz="1000" spc="-38" dirty="0">
                <a:solidFill>
                  <a:srgbClr val="363435"/>
                </a:solidFill>
                <a:latin typeface="Century" panose="02040604050505020304" pitchFamily="18" charset="0"/>
                <a:cs typeface="Century Gothic"/>
              </a:rPr>
              <a:t>r</a:t>
            </a:r>
            <a:r>
              <a:rPr sz="1000" spc="-69" dirty="0">
                <a:solidFill>
                  <a:srgbClr val="363435"/>
                </a:solidFill>
                <a:latin typeface="Century" panose="02040604050505020304" pitchFamily="18" charset="0"/>
                <a:cs typeface="Century Gothic"/>
              </a:rPr>
              <a:t>equest</a:t>
            </a:r>
            <a:r>
              <a:rPr lang="en-US" sz="1000" spc="-69" dirty="0">
                <a:solidFill>
                  <a:srgbClr val="363435"/>
                </a:solidFill>
                <a:latin typeface="Century" panose="02040604050505020304" pitchFamily="18" charset="0"/>
                <a:cs typeface="Century Gothic"/>
              </a:rPr>
              <a:t>. </a:t>
            </a:r>
            <a:br>
              <a:rPr lang="en-US" sz="1000" spc="-69" dirty="0">
                <a:solidFill>
                  <a:srgbClr val="363435"/>
                </a:solidFill>
                <a:latin typeface="Century" panose="02040604050505020304" pitchFamily="18" charset="0"/>
                <a:cs typeface="Century Gothic"/>
              </a:rPr>
            </a:br>
            <a:r>
              <a:rPr sz="1000" spc="-19" dirty="0">
                <a:solidFill>
                  <a:srgbClr val="363435"/>
                </a:solidFill>
                <a:latin typeface="Century" panose="02040604050505020304" pitchFamily="18" charset="0"/>
                <a:cs typeface="Century Gothic"/>
              </a:rPr>
              <a:t>T</a:t>
            </a:r>
            <a:r>
              <a:rPr sz="1000" spc="0" dirty="0">
                <a:solidFill>
                  <a:srgbClr val="363435"/>
                </a:solidFill>
                <a:latin typeface="Century" panose="02040604050505020304" pitchFamily="18" charset="0"/>
                <a:cs typeface="Century Gothic"/>
              </a:rPr>
              <a:t>raction cont</a:t>
            </a:r>
            <a:r>
              <a:rPr sz="1000" spc="-4" dirty="0">
                <a:solidFill>
                  <a:srgbClr val="363435"/>
                </a:solidFill>
                <a:latin typeface="Century" panose="02040604050505020304" pitchFamily="18" charset="0"/>
                <a:cs typeface="Century Gothic"/>
              </a:rPr>
              <a:t>r</a:t>
            </a:r>
            <a:r>
              <a:rPr sz="1000" spc="0" dirty="0">
                <a:solidFill>
                  <a:srgbClr val="363435"/>
                </a:solidFill>
                <a:latin typeface="Century" panose="02040604050505020304" pitchFamily="18" charset="0"/>
                <a:cs typeface="Century Gothic"/>
              </a:rPr>
              <a:t>ol is an active safety featu</a:t>
            </a:r>
            <a:r>
              <a:rPr sz="1000" spc="-4" dirty="0">
                <a:solidFill>
                  <a:srgbClr val="363435"/>
                </a:solidFill>
                <a:latin typeface="Century" panose="02040604050505020304" pitchFamily="18" charset="0"/>
                <a:cs typeface="Century Gothic"/>
              </a:rPr>
              <a:t>r</a:t>
            </a:r>
            <a:r>
              <a:rPr sz="1000" spc="0" dirty="0">
                <a:solidFill>
                  <a:srgbClr val="363435"/>
                </a:solidFill>
                <a:latin typeface="Century" panose="02040604050505020304" pitchFamily="18" charset="0"/>
                <a:cs typeface="Century Gothic"/>
              </a:rPr>
              <a:t>e that assists in maintaining traction between the t</a:t>
            </a:r>
            <a:r>
              <a:rPr lang="en-US" sz="1000" spc="0" dirty="0">
                <a:solidFill>
                  <a:srgbClr val="363435"/>
                </a:solidFill>
                <a:latin typeface="Century" panose="02040604050505020304" pitchFamily="18" charset="0"/>
                <a:cs typeface="Century Gothic"/>
              </a:rPr>
              <a:t>i</a:t>
            </a:r>
            <a:r>
              <a:rPr sz="1000" spc="-4" dirty="0">
                <a:solidFill>
                  <a:srgbClr val="363435"/>
                </a:solidFill>
                <a:latin typeface="Century" panose="02040604050505020304" pitchFamily="18" charset="0"/>
                <a:cs typeface="Century Gothic"/>
              </a:rPr>
              <a:t>r</a:t>
            </a:r>
            <a:r>
              <a:rPr sz="1000" spc="0" dirty="0">
                <a:solidFill>
                  <a:srgbClr val="363435"/>
                </a:solidFill>
                <a:latin typeface="Century" panose="02040604050505020304" pitchFamily="18" charset="0"/>
                <a:cs typeface="Century Gothic"/>
              </a:rPr>
              <a:t>es and the </a:t>
            </a:r>
            <a:r>
              <a:rPr sz="1000" spc="-4" dirty="0">
                <a:solidFill>
                  <a:srgbClr val="363435"/>
                </a:solidFill>
                <a:latin typeface="Century" panose="02040604050505020304" pitchFamily="18" charset="0"/>
                <a:cs typeface="Century Gothic"/>
              </a:rPr>
              <a:t>r</a:t>
            </a:r>
            <a:r>
              <a:rPr sz="1000" spc="0" dirty="0">
                <a:solidFill>
                  <a:srgbClr val="363435"/>
                </a:solidFill>
                <a:latin typeface="Century" panose="02040604050505020304" pitchFamily="18" charset="0"/>
                <a:cs typeface="Century Gothic"/>
              </a:rPr>
              <a:t>oad when conditions a</a:t>
            </a:r>
            <a:r>
              <a:rPr sz="1000" spc="-4" dirty="0">
                <a:solidFill>
                  <a:srgbClr val="363435"/>
                </a:solidFill>
                <a:latin typeface="Century" panose="02040604050505020304" pitchFamily="18" charset="0"/>
                <a:cs typeface="Century Gothic"/>
              </a:rPr>
              <a:t>r</a:t>
            </a:r>
            <a:r>
              <a:rPr sz="1000" spc="0" dirty="0">
                <a:solidFill>
                  <a:srgbClr val="363435"/>
                </a:solidFill>
                <a:latin typeface="Century" panose="02040604050505020304" pitchFamily="18" charset="0"/>
                <a:cs typeface="Century Gothic"/>
              </a:rPr>
              <a:t>e slippery or dange</a:t>
            </a:r>
            <a:r>
              <a:rPr sz="1000" spc="-4" dirty="0">
                <a:solidFill>
                  <a:srgbClr val="363435"/>
                </a:solidFill>
                <a:latin typeface="Century" panose="02040604050505020304" pitchFamily="18" charset="0"/>
                <a:cs typeface="Century Gothic"/>
              </a:rPr>
              <a:t>r</a:t>
            </a:r>
            <a:r>
              <a:rPr sz="1000" spc="-129" dirty="0">
                <a:solidFill>
                  <a:srgbClr val="363435"/>
                </a:solidFill>
                <a:latin typeface="Century" panose="02040604050505020304" pitchFamily="18" charset="0"/>
                <a:cs typeface="Century Gothic"/>
              </a:rPr>
              <a:t>ous</a:t>
            </a:r>
            <a:r>
              <a:rPr lang="en-US" sz="1000" spc="-129" dirty="0">
                <a:solidFill>
                  <a:srgbClr val="363435"/>
                </a:solidFill>
                <a:latin typeface="Century" panose="02040604050505020304" pitchFamily="18" charset="0"/>
                <a:cs typeface="Century Gothic"/>
              </a:rPr>
              <a:t>.</a:t>
            </a:r>
            <a:r>
              <a:rPr sz="1000" spc="0" dirty="0">
                <a:solidFill>
                  <a:srgbClr val="363435"/>
                </a:solidFill>
                <a:latin typeface="Century" panose="02040604050505020304" pitchFamily="18" charset="0"/>
                <a:cs typeface="Century Gothic"/>
              </a:rPr>
              <a:t> </a:t>
            </a:r>
            <a:br>
              <a:rPr lang="en-US" sz="1000" spc="0" dirty="0">
                <a:solidFill>
                  <a:srgbClr val="363435"/>
                </a:solidFill>
                <a:latin typeface="Century" panose="02040604050505020304" pitchFamily="18" charset="0"/>
                <a:cs typeface="Century Gothic"/>
              </a:rPr>
            </a:br>
            <a:r>
              <a:rPr sz="1000" spc="0" dirty="0">
                <a:solidFill>
                  <a:srgbClr val="363435"/>
                </a:solidFill>
                <a:latin typeface="Century" panose="02040604050505020304" pitchFamily="18" charset="0"/>
                <a:cs typeface="Century Gothic"/>
              </a:rPr>
              <a:t>When the machine</a:t>
            </a:r>
            <a:r>
              <a:rPr lang="en-US" sz="1000" spc="0" dirty="0">
                <a:latin typeface="Century" panose="02040604050505020304" pitchFamily="18" charset="0"/>
                <a:cs typeface="Century Gothic"/>
              </a:rPr>
              <a:t> </a:t>
            </a:r>
            <a:r>
              <a:rPr sz="1000" dirty="0">
                <a:solidFill>
                  <a:srgbClr val="363435"/>
                </a:solidFill>
                <a:latin typeface="Century" panose="02040604050505020304" pitchFamily="18" charset="0"/>
                <a:cs typeface="Century Gothic"/>
              </a:rPr>
              <a:t>detects slippage, the safety featu</a:t>
            </a:r>
            <a:r>
              <a:rPr sz="1000" spc="-4" dirty="0">
                <a:solidFill>
                  <a:srgbClr val="363435"/>
                </a:solidFill>
                <a:latin typeface="Century" panose="02040604050505020304" pitchFamily="18" charset="0"/>
                <a:cs typeface="Century Gothic"/>
              </a:rPr>
              <a:t>r</a:t>
            </a:r>
            <a:r>
              <a:rPr sz="1000" spc="0" dirty="0">
                <a:solidFill>
                  <a:srgbClr val="363435"/>
                </a:solidFill>
                <a:latin typeface="Century" panose="02040604050505020304" pitchFamily="18" charset="0"/>
                <a:cs typeface="Century Gothic"/>
              </a:rPr>
              <a:t>e engages the inter-axle diffe</a:t>
            </a:r>
            <a:r>
              <a:rPr sz="1000" spc="-4" dirty="0">
                <a:solidFill>
                  <a:srgbClr val="363435"/>
                </a:solidFill>
                <a:latin typeface="Century" panose="02040604050505020304" pitchFamily="18" charset="0"/>
                <a:cs typeface="Century Gothic"/>
              </a:rPr>
              <a:t>r</a:t>
            </a:r>
            <a:r>
              <a:rPr sz="1000" spc="0" dirty="0">
                <a:solidFill>
                  <a:srgbClr val="363435"/>
                </a:solidFill>
                <a:latin typeface="Century" panose="02040604050505020304" pitchFamily="18" charset="0"/>
                <a:cs typeface="Century Gothic"/>
              </a:rPr>
              <a:t>ential lock (IDL) to maintain </a:t>
            </a:r>
            <a:r>
              <a:rPr sz="1000" spc="-59" dirty="0">
                <a:solidFill>
                  <a:srgbClr val="363435"/>
                </a:solidFill>
                <a:latin typeface="Century" panose="02040604050505020304" pitchFamily="18" charset="0"/>
                <a:cs typeface="Century Gothic"/>
              </a:rPr>
              <a:t>traction</a:t>
            </a:r>
            <a:r>
              <a:rPr lang="en-US" sz="1000" spc="-59" dirty="0">
                <a:solidFill>
                  <a:srgbClr val="363435"/>
                </a:solidFill>
                <a:latin typeface="Century" panose="02040604050505020304" pitchFamily="18" charset="0"/>
                <a:cs typeface="Century Gothic"/>
              </a:rPr>
              <a:t>. </a:t>
            </a:r>
            <a:r>
              <a:rPr sz="1000" spc="0" dirty="0">
                <a:solidFill>
                  <a:srgbClr val="363435"/>
                </a:solidFill>
                <a:latin typeface="Century" panose="02040604050505020304" pitchFamily="18" charset="0"/>
                <a:cs typeface="Century Gothic"/>
              </a:rPr>
              <a:t>This will split the drive 50/50 front and </a:t>
            </a:r>
            <a:r>
              <a:rPr sz="1000" spc="-4" dirty="0">
                <a:solidFill>
                  <a:srgbClr val="363435"/>
                </a:solidFill>
                <a:latin typeface="Century" panose="02040604050505020304" pitchFamily="18" charset="0"/>
                <a:cs typeface="Century Gothic"/>
              </a:rPr>
              <a:t>r</a:t>
            </a:r>
            <a:r>
              <a:rPr sz="1000" spc="0" dirty="0">
                <a:solidFill>
                  <a:srgbClr val="363435"/>
                </a:solidFill>
                <a:latin typeface="Century" panose="02040604050505020304" pitchFamily="18" charset="0"/>
                <a:cs typeface="Century Gothic"/>
              </a:rPr>
              <a:t>ea</a:t>
            </a:r>
            <a:r>
              <a:rPr sz="1000" spc="-50" dirty="0">
                <a:solidFill>
                  <a:srgbClr val="363435"/>
                </a:solidFill>
                <a:latin typeface="Century" panose="02040604050505020304" pitchFamily="18" charset="0"/>
                <a:cs typeface="Century Gothic"/>
              </a:rPr>
              <a:t>r</a:t>
            </a:r>
            <a:r>
              <a:rPr lang="en-US" sz="1000" spc="-511" dirty="0">
                <a:solidFill>
                  <a:srgbClr val="363435"/>
                </a:solidFill>
                <a:latin typeface="Century" panose="02040604050505020304" pitchFamily="18" charset="0"/>
                <a:cs typeface="Century Gothic"/>
              </a:rPr>
              <a:t>.</a:t>
            </a:r>
            <a:endParaRPr sz="1000" dirty="0">
              <a:latin typeface="Century" panose="02040604050505020304" pitchFamily="18" charset="0"/>
              <a:cs typeface="Century Gothic"/>
            </a:endParaRPr>
          </a:p>
        </p:txBody>
      </p:sp>
      <p:sp>
        <p:nvSpPr>
          <p:cNvPr id="59" name="object 4">
            <a:extLst>
              <a:ext uri="{FF2B5EF4-FFF2-40B4-BE49-F238E27FC236}">
                <a16:creationId xmlns:a16="http://schemas.microsoft.com/office/drawing/2014/main" id="{531F985E-A2F0-D82D-82FF-EC09C209C297}"/>
              </a:ext>
            </a:extLst>
          </p:cNvPr>
          <p:cNvSpPr txBox="1"/>
          <p:nvPr/>
        </p:nvSpPr>
        <p:spPr>
          <a:xfrm>
            <a:off x="35496" y="200514"/>
            <a:ext cx="3888432" cy="292011"/>
          </a:xfrm>
          <a:prstGeom prst="rect">
            <a:avLst/>
          </a:prstGeom>
        </p:spPr>
        <p:txBody>
          <a:bodyPr wrap="square" lIns="0" tIns="13525" rIns="0" bIns="0" rtlCol="0">
            <a:noAutofit/>
          </a:bodyPr>
          <a:lstStyle/>
          <a:p>
            <a:pPr algn="ctr">
              <a:lnSpc>
                <a:spcPts val="2030"/>
              </a:lnSpc>
            </a:pPr>
            <a:r>
              <a:rPr lang="en-US" spc="64" dirty="0">
                <a:latin typeface="Georgia" panose="02040502050405020303" pitchFamily="18" charset="0"/>
                <a:cs typeface="Gill Sans MT"/>
              </a:rPr>
              <a:t>E-series SSM Guide</a:t>
            </a:r>
            <a:endParaRPr dirty="0">
              <a:latin typeface="Georgia" panose="02040502050405020303" pitchFamily="18" charset="0"/>
              <a:cs typeface="Gill Sans MT"/>
            </a:endParaRPr>
          </a:p>
        </p:txBody>
      </p:sp>
    </p:spTree>
    <p:extLst>
      <p:ext uri="{BB962C8B-B14F-4D97-AF65-F5344CB8AC3E}">
        <p14:creationId xmlns:p14="http://schemas.microsoft.com/office/powerpoint/2010/main" val="2647810524"/>
      </p:ext>
    </p:extLst>
  </p:cSld>
  <p:clrMapOvr>
    <a:masterClrMapping/>
  </p:clrMapOvr>
  <mc:AlternateContent xmlns:mc="http://schemas.openxmlformats.org/markup-compatibility/2006" xmlns:p14="http://schemas.microsoft.com/office/powerpoint/2010/main">
    <mc:Choice Requires="p14">
      <p:transition spd="slow">
        <p14:prism isContent="1"/>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E7CE234-3BF5-8A60-843F-00886B6FA231}"/>
              </a:ext>
            </a:extLst>
          </p:cNvPr>
          <p:cNvSpPr txBox="1"/>
          <p:nvPr/>
        </p:nvSpPr>
        <p:spPr>
          <a:xfrm>
            <a:off x="256596" y="771550"/>
            <a:ext cx="4915970" cy="1987404"/>
          </a:xfrm>
          <a:prstGeom prst="rect">
            <a:avLst/>
          </a:prstGeom>
          <a:noFill/>
        </p:spPr>
        <p:txBody>
          <a:bodyPr wrap="square">
            <a:spAutoFit/>
          </a:bodyPr>
          <a:lstStyle/>
          <a:p>
            <a:pPr marL="12700" marR="73371">
              <a:lnSpc>
                <a:spcPct val="150000"/>
              </a:lnSpc>
            </a:pPr>
            <a:r>
              <a:rPr lang="en-US" sz="1000" b="1" dirty="0">
                <a:solidFill>
                  <a:srgbClr val="363435"/>
                </a:solidFill>
                <a:latin typeface="Cambria" panose="02040503050406030204" pitchFamily="18" charset="0"/>
                <a:ea typeface="Cambria" panose="02040503050406030204" pitchFamily="18" charset="0"/>
                <a:cs typeface="Century Gothic"/>
              </a:rPr>
              <a:t>Proximity Detection System (PDS) / Collision Avoidance System (CAS)</a:t>
            </a:r>
            <a:endParaRPr lang="en-US" sz="1000" dirty="0">
              <a:latin typeface="Cambria" panose="02040503050406030204" pitchFamily="18" charset="0"/>
              <a:ea typeface="Cambria" panose="02040503050406030204" pitchFamily="18" charset="0"/>
              <a:cs typeface="Century Gothic"/>
            </a:endParaRPr>
          </a:p>
          <a:p>
            <a:pPr marL="12700">
              <a:lnSpc>
                <a:spcPct val="150000"/>
              </a:lnSpc>
              <a:spcBef>
                <a:spcPts val="280"/>
              </a:spcBef>
            </a:pPr>
            <a:r>
              <a:rPr lang="en-US" sz="1000" b="1" u="sng" spc="-4" dirty="0">
                <a:solidFill>
                  <a:srgbClr val="363435"/>
                </a:solidFill>
                <a:latin typeface="Cambria" panose="02040503050406030204" pitchFamily="18" charset="0"/>
                <a:ea typeface="Cambria" panose="02040503050406030204" pitchFamily="18" charset="0"/>
                <a:cs typeface="Century Gothic"/>
              </a:rPr>
              <a:t>Bell ADTs are PDS/CAS ready.</a:t>
            </a:r>
            <a:br>
              <a:rPr lang="en-US" sz="1000" b="1" u="sng" spc="-4" dirty="0">
                <a:solidFill>
                  <a:srgbClr val="363435"/>
                </a:solidFill>
                <a:latin typeface="Cambria" panose="02040503050406030204" pitchFamily="18" charset="0"/>
                <a:ea typeface="Cambria" panose="02040503050406030204" pitchFamily="18" charset="0"/>
                <a:cs typeface="Century Gothic"/>
              </a:rPr>
            </a:br>
            <a:r>
              <a:rPr lang="en-US" sz="1000" spc="-4" dirty="0">
                <a:solidFill>
                  <a:srgbClr val="363435"/>
                </a:solidFill>
                <a:latin typeface="Cambria" panose="02040503050406030204" pitchFamily="18" charset="0"/>
                <a:ea typeface="Cambria" panose="02040503050406030204" pitchFamily="18" charset="0"/>
                <a:cs typeface="Century Gothic"/>
              </a:rPr>
              <a:t>Proximity detection systems improve the operator’s awareness by detecting possible collision threats and warning the operator visually and audibly.</a:t>
            </a:r>
          </a:p>
          <a:p>
            <a:pPr marL="12700">
              <a:lnSpc>
                <a:spcPct val="150000"/>
              </a:lnSpc>
              <a:spcBef>
                <a:spcPts val="280"/>
              </a:spcBef>
            </a:pPr>
            <a:r>
              <a:rPr lang="en-US" sz="1000" spc="-4" dirty="0">
                <a:solidFill>
                  <a:srgbClr val="363435"/>
                </a:solidFill>
                <a:latin typeface="Cambria" panose="02040503050406030204" pitchFamily="18" charset="0"/>
                <a:ea typeface="Cambria" panose="02040503050406030204" pitchFamily="18" charset="0"/>
                <a:cs typeface="Century Gothic"/>
              </a:rPr>
              <a:t>Collision avoidance systems intervene with a vehicle by either slowing it down or stopping</a:t>
            </a:r>
            <a:r>
              <a:rPr lang="en-US" sz="1000" dirty="0">
                <a:latin typeface="Cambria" panose="02040503050406030204" pitchFamily="18" charset="0"/>
                <a:ea typeface="Cambria" panose="02040503050406030204" pitchFamily="18" charset="0"/>
                <a:cs typeface="Century Gothic"/>
              </a:rPr>
              <a:t> </a:t>
            </a:r>
            <a:r>
              <a:rPr lang="en-US" sz="1000" spc="0" dirty="0">
                <a:solidFill>
                  <a:srgbClr val="363435"/>
                </a:solidFill>
                <a:latin typeface="Cambria" panose="02040503050406030204" pitchFamily="18" charset="0"/>
                <a:ea typeface="Cambria" panose="02040503050406030204" pitchFamily="18" charset="0"/>
                <a:cs typeface="Century Gothic"/>
              </a:rPr>
              <a:t>it to prevent, or at least minimize,</a:t>
            </a:r>
            <a:r>
              <a:rPr lang="en-US" sz="1000" dirty="0">
                <a:solidFill>
                  <a:srgbClr val="363435"/>
                </a:solidFill>
                <a:latin typeface="Cambria" panose="02040503050406030204" pitchFamily="18" charset="0"/>
                <a:ea typeface="Cambria" panose="02040503050406030204" pitchFamily="18" charset="0"/>
                <a:cs typeface="Century Gothic"/>
              </a:rPr>
              <a:t> the severity of collisions between equipped vehicles and equipped pedestrians.</a:t>
            </a:r>
            <a:endParaRPr lang="en-US" sz="1000" dirty="0">
              <a:latin typeface="Cambria" panose="02040503050406030204" pitchFamily="18" charset="0"/>
              <a:ea typeface="Cambria" panose="02040503050406030204" pitchFamily="18" charset="0"/>
              <a:cs typeface="Century Gothic"/>
            </a:endParaRPr>
          </a:p>
          <a:p>
            <a:pPr marL="12700" marR="3649">
              <a:lnSpc>
                <a:spcPct val="150000"/>
              </a:lnSpc>
            </a:pPr>
            <a:endParaRPr lang="en-US" sz="1000" dirty="0">
              <a:latin typeface="Cambria" panose="02040503050406030204" pitchFamily="18" charset="0"/>
              <a:ea typeface="Cambria" panose="02040503050406030204" pitchFamily="18" charset="0"/>
            </a:endParaRPr>
          </a:p>
        </p:txBody>
      </p:sp>
      <p:sp>
        <p:nvSpPr>
          <p:cNvPr id="11" name="TextBox 10">
            <a:extLst>
              <a:ext uri="{FF2B5EF4-FFF2-40B4-BE49-F238E27FC236}">
                <a16:creationId xmlns:a16="http://schemas.microsoft.com/office/drawing/2014/main" id="{B21D029F-5608-59F1-2244-A65002D35437}"/>
              </a:ext>
            </a:extLst>
          </p:cNvPr>
          <p:cNvSpPr txBox="1"/>
          <p:nvPr/>
        </p:nvSpPr>
        <p:spPr>
          <a:xfrm>
            <a:off x="256596" y="3049334"/>
            <a:ext cx="4789188" cy="1349087"/>
          </a:xfrm>
          <a:prstGeom prst="rect">
            <a:avLst/>
          </a:prstGeom>
          <a:noFill/>
        </p:spPr>
        <p:txBody>
          <a:bodyPr wrap="square">
            <a:spAutoFit/>
          </a:bodyPr>
          <a:lstStyle/>
          <a:p>
            <a:pPr marL="12700">
              <a:lnSpc>
                <a:spcPct val="150000"/>
              </a:lnSpc>
            </a:pPr>
            <a:r>
              <a:rPr lang="en-US" sz="1000" spc="0" dirty="0">
                <a:solidFill>
                  <a:srgbClr val="363435"/>
                </a:solidFill>
                <a:latin typeface="Century" panose="02040604050505020304" pitchFamily="18" charset="0"/>
                <a:cs typeface="Century Gothic"/>
              </a:rPr>
              <a:t>As an option, the PDS gateway is available, and the customer can install their preferred third-party PDS (provided it was tested using the Bell simulation system)</a:t>
            </a:r>
            <a:br>
              <a:rPr lang="en-US" sz="1000" spc="0" dirty="0">
                <a:solidFill>
                  <a:srgbClr val="363435"/>
                </a:solidFill>
                <a:latin typeface="Century" panose="02040604050505020304" pitchFamily="18" charset="0"/>
                <a:cs typeface="Century Gothic"/>
              </a:rPr>
            </a:br>
            <a:r>
              <a:rPr lang="en-US" sz="1000" spc="0" dirty="0">
                <a:solidFill>
                  <a:srgbClr val="363435"/>
                </a:solidFill>
                <a:latin typeface="Century" panose="02040604050505020304" pitchFamily="18" charset="0"/>
                <a:cs typeface="Century Gothic"/>
              </a:rPr>
              <a:t>If the PDS is faulty, there are options to prevent crank or tip. There are also</a:t>
            </a:r>
            <a:r>
              <a:rPr lang="en-US" sz="1000" spc="-7" dirty="0">
                <a:solidFill>
                  <a:srgbClr val="363435"/>
                </a:solidFill>
                <a:latin typeface="Century" panose="02040604050505020304" pitchFamily="18" charset="0"/>
                <a:cs typeface="Century Gothic"/>
              </a:rPr>
              <a:t> speed limit options available in the event of a PDS failure…</a:t>
            </a:r>
            <a:endParaRPr lang="en-US" sz="1000" dirty="0">
              <a:latin typeface="Century" panose="02040604050505020304" pitchFamily="18" charset="0"/>
              <a:cs typeface="Century Gothic"/>
            </a:endParaRPr>
          </a:p>
          <a:p>
            <a:pPr marL="12700">
              <a:lnSpc>
                <a:spcPts val="840"/>
              </a:lnSpc>
            </a:pPr>
            <a:endParaRPr lang="en-US" sz="800" dirty="0">
              <a:latin typeface="Century Gothic"/>
              <a:cs typeface="Century Gothic"/>
            </a:endParaRPr>
          </a:p>
        </p:txBody>
      </p:sp>
      <p:pic>
        <p:nvPicPr>
          <p:cNvPr id="40" name="Picture 39">
            <a:extLst>
              <a:ext uri="{FF2B5EF4-FFF2-40B4-BE49-F238E27FC236}">
                <a16:creationId xmlns:a16="http://schemas.microsoft.com/office/drawing/2014/main" id="{7BC56931-F31E-7F19-BEC1-1E550A460EA9}"/>
              </a:ext>
            </a:extLst>
          </p:cNvPr>
          <p:cNvPicPr>
            <a:picLocks noChangeAspect="1"/>
          </p:cNvPicPr>
          <p:nvPr/>
        </p:nvPicPr>
        <p:blipFill>
          <a:blip r:embed="rId2"/>
          <a:stretch>
            <a:fillRect/>
          </a:stretch>
        </p:blipFill>
        <p:spPr>
          <a:xfrm>
            <a:off x="5245224" y="1203598"/>
            <a:ext cx="3898776" cy="2520280"/>
          </a:xfrm>
          <a:prstGeom prst="rect">
            <a:avLst/>
          </a:prstGeom>
        </p:spPr>
      </p:pic>
      <p:sp>
        <p:nvSpPr>
          <p:cNvPr id="41" name="object 4">
            <a:extLst>
              <a:ext uri="{FF2B5EF4-FFF2-40B4-BE49-F238E27FC236}">
                <a16:creationId xmlns:a16="http://schemas.microsoft.com/office/drawing/2014/main" id="{75D70981-2BFE-E5F3-5996-2E817E892A87}"/>
              </a:ext>
            </a:extLst>
          </p:cNvPr>
          <p:cNvSpPr txBox="1"/>
          <p:nvPr/>
        </p:nvSpPr>
        <p:spPr>
          <a:xfrm>
            <a:off x="755576" y="191507"/>
            <a:ext cx="3816424" cy="289663"/>
          </a:xfrm>
          <a:prstGeom prst="rect">
            <a:avLst/>
          </a:prstGeom>
        </p:spPr>
        <p:txBody>
          <a:bodyPr wrap="square" lIns="0" tIns="13525" rIns="0" bIns="0" rtlCol="0">
            <a:noAutofit/>
          </a:bodyPr>
          <a:lstStyle/>
          <a:p>
            <a:pPr algn="ctr">
              <a:lnSpc>
                <a:spcPts val="2030"/>
              </a:lnSpc>
            </a:pPr>
            <a:r>
              <a:rPr lang="en-US" spc="64" dirty="0">
                <a:latin typeface="Georgia" panose="02040502050405020303" pitchFamily="18" charset="0"/>
                <a:cs typeface="Gill Sans MT"/>
              </a:rPr>
              <a:t>E-series SSM Guide</a:t>
            </a:r>
            <a:endParaRPr dirty="0">
              <a:latin typeface="Georgia" panose="02040502050405020303" pitchFamily="18" charset="0"/>
              <a:cs typeface="Gill Sans MT"/>
            </a:endParaRPr>
          </a:p>
        </p:txBody>
      </p:sp>
    </p:spTree>
    <p:extLst>
      <p:ext uri="{BB962C8B-B14F-4D97-AF65-F5344CB8AC3E}">
        <p14:creationId xmlns:p14="http://schemas.microsoft.com/office/powerpoint/2010/main" val="3077637231"/>
      </p:ext>
    </p:extLst>
  </p:cSld>
  <p:clrMapOvr>
    <a:masterClrMapping/>
  </p:clrMapOvr>
  <mc:AlternateContent xmlns:mc="http://schemas.openxmlformats.org/markup-compatibility/2006" xmlns:p14="http://schemas.microsoft.com/office/powerpoint/2010/main">
    <mc:Choice Requires="p14">
      <p:transition spd="slow">
        <p14:prism isContent="1"/>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prism isContent="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4">
            <a:extLst>
              <a:ext uri="{FF2B5EF4-FFF2-40B4-BE49-F238E27FC236}">
                <a16:creationId xmlns:a16="http://schemas.microsoft.com/office/drawing/2014/main" id="{6B28C914-A986-5ABA-30B2-19D75A567B23}"/>
              </a:ext>
            </a:extLst>
          </p:cNvPr>
          <p:cNvSpPr txBox="1"/>
          <p:nvPr/>
        </p:nvSpPr>
        <p:spPr>
          <a:xfrm>
            <a:off x="-324544" y="191507"/>
            <a:ext cx="4896544" cy="533400"/>
          </a:xfrm>
          <a:prstGeom prst="rect">
            <a:avLst/>
          </a:prstGeom>
        </p:spPr>
        <p:txBody>
          <a:bodyPr wrap="square" lIns="0" tIns="13525" rIns="0" bIns="0" rtlCol="0">
            <a:noAutofit/>
          </a:bodyPr>
          <a:lstStyle/>
          <a:p>
            <a:pPr algn="ctr">
              <a:lnSpc>
                <a:spcPts val="2030"/>
              </a:lnSpc>
            </a:pPr>
            <a:r>
              <a:rPr lang="en-US" spc="64" dirty="0">
                <a:latin typeface="Georgia" panose="02040502050405020303" pitchFamily="18" charset="0"/>
                <a:cs typeface="Gill Sans MT"/>
              </a:rPr>
              <a:t>E-series SSM Guide</a:t>
            </a:r>
            <a:endParaRPr dirty="0">
              <a:latin typeface="Georgia" panose="02040502050405020303" pitchFamily="18" charset="0"/>
              <a:cs typeface="Gill Sans MT"/>
            </a:endParaRPr>
          </a:p>
        </p:txBody>
      </p:sp>
      <p:sp>
        <p:nvSpPr>
          <p:cNvPr id="4" name="object 17">
            <a:extLst>
              <a:ext uri="{FF2B5EF4-FFF2-40B4-BE49-F238E27FC236}">
                <a16:creationId xmlns:a16="http://schemas.microsoft.com/office/drawing/2014/main" id="{06FDAB75-E8BA-9A88-453B-F61AEAA9859C}"/>
              </a:ext>
            </a:extLst>
          </p:cNvPr>
          <p:cNvSpPr txBox="1"/>
          <p:nvPr/>
        </p:nvSpPr>
        <p:spPr>
          <a:xfrm>
            <a:off x="467544" y="1218039"/>
            <a:ext cx="4195892" cy="1080120"/>
          </a:xfrm>
          <a:prstGeom prst="rect">
            <a:avLst/>
          </a:prstGeom>
        </p:spPr>
        <p:txBody>
          <a:bodyPr wrap="square" lIns="0" tIns="5334" rIns="0" bIns="0" rtlCol="0">
            <a:noAutofit/>
          </a:bodyPr>
          <a:lstStyle/>
          <a:p>
            <a:pPr marL="12700" marR="144821"/>
            <a:r>
              <a:rPr sz="1200" dirty="0">
                <a:solidFill>
                  <a:srgbClr val="363435"/>
                </a:solidFill>
                <a:latin typeface="Century" panose="02040604050505020304" pitchFamily="18" charset="0"/>
                <a:cs typeface="Century Gothic"/>
              </a:rPr>
              <a:t>The fully </a:t>
            </a:r>
            <a:r>
              <a:rPr sz="1200" b="1" dirty="0">
                <a:solidFill>
                  <a:srgbClr val="363435"/>
                </a:solidFill>
                <a:latin typeface="Century" panose="02040604050505020304" pitchFamily="18" charset="0"/>
                <a:cs typeface="Century Gothic"/>
              </a:rPr>
              <a:t>sealed switch module </a:t>
            </a:r>
            <a:r>
              <a:rPr sz="1200" dirty="0">
                <a:solidFill>
                  <a:srgbClr val="363435"/>
                </a:solidFill>
                <a:latin typeface="Century" panose="02040604050505020304" pitchFamily="18" charset="0"/>
                <a:cs typeface="Century Gothic"/>
              </a:rPr>
              <a:t>allows for simple operation as well as innovative programming</a:t>
            </a:r>
            <a:r>
              <a:rPr lang="en-US" sz="1200" dirty="0">
                <a:latin typeface="Century" panose="02040604050505020304" pitchFamily="18" charset="0"/>
                <a:cs typeface="Century Gothic"/>
              </a:rPr>
              <a:t> </a:t>
            </a:r>
            <a:r>
              <a:rPr sz="1200" dirty="0">
                <a:solidFill>
                  <a:srgbClr val="363435"/>
                </a:solidFill>
                <a:latin typeface="Century" panose="02040604050505020304" pitchFamily="18" charset="0"/>
                <a:cs typeface="Century Gothic"/>
              </a:rPr>
              <a:t>between </a:t>
            </a:r>
            <a:r>
              <a:rPr sz="1200" spc="-52" dirty="0">
                <a:solidFill>
                  <a:srgbClr val="363435"/>
                </a:solidFill>
                <a:latin typeface="Century" panose="02040604050505020304" pitchFamily="18" charset="0"/>
                <a:cs typeface="Century Gothic"/>
              </a:rPr>
              <a:t>functions…</a:t>
            </a:r>
            <a:r>
              <a:rPr sz="1200" spc="0" dirty="0">
                <a:solidFill>
                  <a:srgbClr val="363435"/>
                </a:solidFill>
                <a:latin typeface="Century" panose="02040604050505020304" pitchFamily="18" charset="0"/>
                <a:cs typeface="Century Gothic"/>
              </a:rPr>
              <a:t> </a:t>
            </a:r>
            <a:r>
              <a:rPr sz="1200" spc="-69" dirty="0">
                <a:solidFill>
                  <a:srgbClr val="363435"/>
                </a:solidFill>
                <a:latin typeface="Century" panose="02040604050505020304" pitchFamily="18" charset="0"/>
                <a:cs typeface="Century Gothic"/>
              </a:rPr>
              <a:t>V</a:t>
            </a:r>
            <a:r>
              <a:rPr sz="1200" spc="0" dirty="0">
                <a:solidFill>
                  <a:srgbClr val="363435"/>
                </a:solidFill>
                <a:latin typeface="Century" panose="02040604050505020304" pitchFamily="18" charset="0"/>
                <a:cs typeface="Century Gothic"/>
              </a:rPr>
              <a:t>ehicle security is assu</a:t>
            </a:r>
            <a:r>
              <a:rPr sz="1200" spc="-4" dirty="0">
                <a:solidFill>
                  <a:srgbClr val="363435"/>
                </a:solidFill>
                <a:latin typeface="Century" panose="02040604050505020304" pitchFamily="18" charset="0"/>
                <a:cs typeface="Century Gothic"/>
              </a:rPr>
              <a:t>r</a:t>
            </a:r>
            <a:r>
              <a:rPr sz="1200" spc="0" dirty="0">
                <a:solidFill>
                  <a:srgbClr val="363435"/>
                </a:solidFill>
                <a:latin typeface="Century" panose="02040604050505020304" pitchFamily="18" charset="0"/>
                <a:cs typeface="Century Gothic"/>
              </a:rPr>
              <a:t>ed with only authorized codes allowing for </a:t>
            </a:r>
            <a:r>
              <a:rPr sz="1200" spc="-85" dirty="0">
                <a:solidFill>
                  <a:srgbClr val="363435"/>
                </a:solidFill>
                <a:latin typeface="Century" panose="02040604050505020304" pitchFamily="18" charset="0"/>
                <a:cs typeface="Century Gothic"/>
              </a:rPr>
              <a:t>start</a:t>
            </a:r>
            <a:r>
              <a:rPr lang="en-US" sz="1200" spc="-85" dirty="0">
                <a:solidFill>
                  <a:srgbClr val="363435"/>
                </a:solidFill>
                <a:latin typeface="Century" panose="02040604050505020304" pitchFamily="18" charset="0"/>
                <a:cs typeface="Century Gothic"/>
              </a:rPr>
              <a:t>.</a:t>
            </a:r>
            <a:endParaRPr sz="1200" dirty="0">
              <a:latin typeface="Century" panose="02040604050505020304" pitchFamily="18" charset="0"/>
              <a:cs typeface="Century Gothic"/>
            </a:endParaRPr>
          </a:p>
        </p:txBody>
      </p:sp>
      <p:sp>
        <p:nvSpPr>
          <p:cNvPr id="5" name="object 13">
            <a:extLst>
              <a:ext uri="{FF2B5EF4-FFF2-40B4-BE49-F238E27FC236}">
                <a16:creationId xmlns:a16="http://schemas.microsoft.com/office/drawing/2014/main" id="{D9E9A8C9-BD86-DE4A-4F2B-5B4DA44D8213}"/>
              </a:ext>
            </a:extLst>
          </p:cNvPr>
          <p:cNvSpPr txBox="1"/>
          <p:nvPr/>
        </p:nvSpPr>
        <p:spPr>
          <a:xfrm>
            <a:off x="739607" y="2693050"/>
            <a:ext cx="3150782" cy="785819"/>
          </a:xfrm>
          <a:prstGeom prst="rect">
            <a:avLst/>
          </a:prstGeom>
        </p:spPr>
        <p:txBody>
          <a:bodyPr wrap="square" lIns="0" tIns="5334" rIns="0" bIns="0" rtlCol="0">
            <a:noAutofit/>
          </a:bodyPr>
          <a:lstStyle/>
          <a:p>
            <a:pPr marL="12700"/>
            <a:r>
              <a:rPr sz="1200" spc="-6" dirty="0">
                <a:solidFill>
                  <a:srgbClr val="363435"/>
                </a:solidFill>
                <a:latin typeface="Century" panose="02040604050505020304" pitchFamily="18" charset="0"/>
                <a:cs typeface="Century Gothic"/>
              </a:rPr>
              <a:t>The </a:t>
            </a:r>
            <a:r>
              <a:rPr sz="1200" b="1" spc="-6" dirty="0">
                <a:solidFill>
                  <a:srgbClr val="363435"/>
                </a:solidFill>
                <a:latin typeface="Century" panose="02040604050505020304" pitchFamily="18" charset="0"/>
                <a:cs typeface="Century Gothic"/>
              </a:rPr>
              <a:t>B-Drive</a:t>
            </a:r>
            <a:r>
              <a:rPr sz="1200" spc="-6" dirty="0">
                <a:solidFill>
                  <a:srgbClr val="363435"/>
                </a:solidFill>
                <a:latin typeface="Century" panose="02040604050505020304" pitchFamily="18" charset="0"/>
                <a:cs typeface="Century Gothic"/>
              </a:rPr>
              <a:t> allows for quick navigation and selection of screens and settings on the monitor…</a:t>
            </a:r>
            <a:endParaRPr sz="1200" dirty="0">
              <a:latin typeface="Century" panose="02040604050505020304" pitchFamily="18" charset="0"/>
              <a:cs typeface="Century Gothic"/>
            </a:endParaRPr>
          </a:p>
        </p:txBody>
      </p:sp>
      <p:grpSp>
        <p:nvGrpSpPr>
          <p:cNvPr id="23" name="Group 22">
            <a:extLst>
              <a:ext uri="{FF2B5EF4-FFF2-40B4-BE49-F238E27FC236}">
                <a16:creationId xmlns:a16="http://schemas.microsoft.com/office/drawing/2014/main" id="{A65C8E06-78F5-6BDB-CD11-82AA2A0E2BFE}"/>
              </a:ext>
            </a:extLst>
          </p:cNvPr>
          <p:cNvGrpSpPr/>
          <p:nvPr/>
        </p:nvGrpSpPr>
        <p:grpSpPr>
          <a:xfrm>
            <a:off x="4167728" y="2807346"/>
            <a:ext cx="2664295" cy="1732531"/>
            <a:chOff x="2125433" y="2322749"/>
            <a:chExt cx="1502663" cy="922951"/>
          </a:xfrm>
        </p:grpSpPr>
        <p:sp>
          <p:nvSpPr>
            <p:cNvPr id="24" name="object 25">
              <a:extLst>
                <a:ext uri="{FF2B5EF4-FFF2-40B4-BE49-F238E27FC236}">
                  <a16:creationId xmlns:a16="http://schemas.microsoft.com/office/drawing/2014/main" id="{22FE4671-27F4-6559-DF54-31C8626589E5}"/>
                </a:ext>
              </a:extLst>
            </p:cNvPr>
            <p:cNvSpPr/>
            <p:nvPr/>
          </p:nvSpPr>
          <p:spPr>
            <a:xfrm>
              <a:off x="2125433" y="2322749"/>
              <a:ext cx="1502663" cy="922951"/>
            </a:xfrm>
            <a:prstGeom prst="rect">
              <a:avLst/>
            </a:prstGeom>
            <a:blipFill>
              <a:blip r:embed="rId2" cstate="print"/>
              <a:stretch>
                <a:fillRect/>
              </a:stretch>
            </a:blipFill>
          </p:spPr>
          <p:txBody>
            <a:bodyPr wrap="square" lIns="0" tIns="0" rIns="0" bIns="0" rtlCol="0">
              <a:noAutofit/>
            </a:bodyPr>
            <a:lstStyle/>
            <a:p>
              <a:endParaRPr dirty="0"/>
            </a:p>
          </p:txBody>
        </p:sp>
        <p:sp>
          <p:nvSpPr>
            <p:cNvPr id="25" name="object 26">
              <a:extLst>
                <a:ext uri="{FF2B5EF4-FFF2-40B4-BE49-F238E27FC236}">
                  <a16:creationId xmlns:a16="http://schemas.microsoft.com/office/drawing/2014/main" id="{F6FFA931-5AC3-CE1F-621D-51D3A1C90F82}"/>
                </a:ext>
              </a:extLst>
            </p:cNvPr>
            <p:cNvSpPr/>
            <p:nvPr/>
          </p:nvSpPr>
          <p:spPr>
            <a:xfrm>
              <a:off x="2174405" y="2371420"/>
              <a:ext cx="1353604" cy="830199"/>
            </a:xfrm>
            <a:custGeom>
              <a:avLst/>
              <a:gdLst/>
              <a:ahLst/>
              <a:cxnLst/>
              <a:rect l="l" t="t" r="r" b="b"/>
              <a:pathLst>
                <a:path w="1353604" h="830199">
                  <a:moveTo>
                    <a:pt x="0" y="830199"/>
                  </a:moveTo>
                  <a:lnTo>
                    <a:pt x="1353604" y="830199"/>
                  </a:lnTo>
                  <a:lnTo>
                    <a:pt x="1353604" y="0"/>
                  </a:lnTo>
                  <a:lnTo>
                    <a:pt x="0" y="0"/>
                  </a:lnTo>
                  <a:lnTo>
                    <a:pt x="0" y="830199"/>
                  </a:lnTo>
                  <a:close/>
                </a:path>
              </a:pathLst>
            </a:custGeom>
            <a:solidFill>
              <a:srgbClr val="FDFDFD"/>
            </a:solidFill>
          </p:spPr>
          <p:txBody>
            <a:bodyPr wrap="square" lIns="0" tIns="0" rIns="0" bIns="0" rtlCol="0">
              <a:noAutofit/>
            </a:bodyPr>
            <a:lstStyle/>
            <a:p>
              <a:endParaRPr dirty="0"/>
            </a:p>
          </p:txBody>
        </p:sp>
        <p:sp>
          <p:nvSpPr>
            <p:cNvPr id="26" name="object 27">
              <a:extLst>
                <a:ext uri="{FF2B5EF4-FFF2-40B4-BE49-F238E27FC236}">
                  <a16:creationId xmlns:a16="http://schemas.microsoft.com/office/drawing/2014/main" id="{729C9D0E-88D5-FF27-9689-99B255EF48B2}"/>
                </a:ext>
              </a:extLst>
            </p:cNvPr>
            <p:cNvSpPr/>
            <p:nvPr/>
          </p:nvSpPr>
          <p:spPr>
            <a:xfrm>
              <a:off x="2599543" y="2412433"/>
              <a:ext cx="503312" cy="733818"/>
            </a:xfrm>
            <a:prstGeom prst="rect">
              <a:avLst/>
            </a:prstGeom>
            <a:blipFill>
              <a:blip r:embed="rId3" cstate="print"/>
              <a:stretch>
                <a:fillRect/>
              </a:stretch>
            </a:blipFill>
          </p:spPr>
          <p:txBody>
            <a:bodyPr wrap="square" lIns="0" tIns="0" rIns="0" bIns="0" rtlCol="0">
              <a:noAutofit/>
            </a:bodyPr>
            <a:lstStyle/>
            <a:p>
              <a:endParaRPr dirty="0"/>
            </a:p>
          </p:txBody>
        </p:sp>
        <p:sp>
          <p:nvSpPr>
            <p:cNvPr id="27" name="object 5">
              <a:extLst>
                <a:ext uri="{FF2B5EF4-FFF2-40B4-BE49-F238E27FC236}">
                  <a16:creationId xmlns:a16="http://schemas.microsoft.com/office/drawing/2014/main" id="{B30260BD-551C-7D20-153A-9BEAD7B3A37A}"/>
                </a:ext>
              </a:extLst>
            </p:cNvPr>
            <p:cNvSpPr txBox="1"/>
            <p:nvPr/>
          </p:nvSpPr>
          <p:spPr>
            <a:xfrm>
              <a:off x="2174405" y="2371420"/>
              <a:ext cx="1353604" cy="830199"/>
            </a:xfrm>
            <a:prstGeom prst="rect">
              <a:avLst/>
            </a:prstGeom>
          </p:spPr>
          <p:txBody>
            <a:bodyPr wrap="square" lIns="0" tIns="0" rIns="0" bIns="0" rtlCol="0">
              <a:noAutofit/>
            </a:bodyPr>
            <a:lstStyle/>
            <a:p>
              <a:pPr marL="25400">
                <a:lnSpc>
                  <a:spcPts val="1000"/>
                </a:lnSpc>
              </a:pPr>
              <a:endParaRPr sz="1000" dirty="0"/>
            </a:p>
          </p:txBody>
        </p:sp>
      </p:grpSp>
      <p:grpSp>
        <p:nvGrpSpPr>
          <p:cNvPr id="28" name="Group 27">
            <a:extLst>
              <a:ext uri="{FF2B5EF4-FFF2-40B4-BE49-F238E27FC236}">
                <a16:creationId xmlns:a16="http://schemas.microsoft.com/office/drawing/2014/main" id="{A75B4C6D-2986-C886-1F7B-29F22EF04CA7}"/>
              </a:ext>
            </a:extLst>
          </p:cNvPr>
          <p:cNvGrpSpPr/>
          <p:nvPr/>
        </p:nvGrpSpPr>
        <p:grpSpPr>
          <a:xfrm>
            <a:off x="4854912" y="839219"/>
            <a:ext cx="2587167" cy="1732531"/>
            <a:chOff x="2174405" y="531025"/>
            <a:chExt cx="1353604" cy="830199"/>
          </a:xfrm>
        </p:grpSpPr>
        <p:sp>
          <p:nvSpPr>
            <p:cNvPr id="29" name="object 21">
              <a:extLst>
                <a:ext uri="{FF2B5EF4-FFF2-40B4-BE49-F238E27FC236}">
                  <a16:creationId xmlns:a16="http://schemas.microsoft.com/office/drawing/2014/main" id="{764B0EB4-08D5-47ED-1EE0-42BEEB6DAEEC}"/>
                </a:ext>
              </a:extLst>
            </p:cNvPr>
            <p:cNvSpPr/>
            <p:nvPr/>
          </p:nvSpPr>
          <p:spPr>
            <a:xfrm>
              <a:off x="2174405" y="531025"/>
              <a:ext cx="1353604" cy="830199"/>
            </a:xfrm>
            <a:custGeom>
              <a:avLst/>
              <a:gdLst/>
              <a:ahLst/>
              <a:cxnLst/>
              <a:rect l="l" t="t" r="r" b="b"/>
              <a:pathLst>
                <a:path w="1353604" h="830199">
                  <a:moveTo>
                    <a:pt x="0" y="830199"/>
                  </a:moveTo>
                  <a:lnTo>
                    <a:pt x="1353604" y="830199"/>
                  </a:lnTo>
                  <a:lnTo>
                    <a:pt x="1353604" y="0"/>
                  </a:lnTo>
                  <a:lnTo>
                    <a:pt x="0" y="0"/>
                  </a:lnTo>
                  <a:lnTo>
                    <a:pt x="0" y="830199"/>
                  </a:lnTo>
                  <a:close/>
                </a:path>
              </a:pathLst>
            </a:custGeom>
            <a:solidFill>
              <a:srgbClr val="FDFDFD"/>
            </a:solidFill>
          </p:spPr>
          <p:txBody>
            <a:bodyPr wrap="square" lIns="0" tIns="0" rIns="0" bIns="0" rtlCol="0">
              <a:noAutofit/>
            </a:bodyPr>
            <a:lstStyle/>
            <a:p>
              <a:endParaRPr dirty="0"/>
            </a:p>
          </p:txBody>
        </p:sp>
        <p:sp>
          <p:nvSpPr>
            <p:cNvPr id="30" name="object 34">
              <a:extLst>
                <a:ext uri="{FF2B5EF4-FFF2-40B4-BE49-F238E27FC236}">
                  <a16:creationId xmlns:a16="http://schemas.microsoft.com/office/drawing/2014/main" id="{8FDE2D93-AECE-DC2A-AC9A-11D5798501EE}"/>
                </a:ext>
              </a:extLst>
            </p:cNvPr>
            <p:cNvSpPr/>
            <p:nvPr/>
          </p:nvSpPr>
          <p:spPr>
            <a:xfrm>
              <a:off x="2220120" y="577427"/>
              <a:ext cx="750715" cy="488930"/>
            </a:xfrm>
            <a:prstGeom prst="rect">
              <a:avLst/>
            </a:prstGeom>
            <a:blipFill>
              <a:blip r:embed="rId4" cstate="print"/>
              <a:stretch>
                <a:fillRect/>
              </a:stretch>
            </a:blipFill>
          </p:spPr>
          <p:txBody>
            <a:bodyPr wrap="square" lIns="0" tIns="0" rIns="0" bIns="0" rtlCol="0">
              <a:noAutofit/>
            </a:bodyPr>
            <a:lstStyle/>
            <a:p>
              <a:endParaRPr dirty="0"/>
            </a:p>
          </p:txBody>
        </p:sp>
        <p:sp>
          <p:nvSpPr>
            <p:cNvPr id="31" name="object 35">
              <a:extLst>
                <a:ext uri="{FF2B5EF4-FFF2-40B4-BE49-F238E27FC236}">
                  <a16:creationId xmlns:a16="http://schemas.microsoft.com/office/drawing/2014/main" id="{F2F773BC-3DFD-4F78-FA58-68234F724C56}"/>
                </a:ext>
              </a:extLst>
            </p:cNvPr>
            <p:cNvSpPr/>
            <p:nvPr/>
          </p:nvSpPr>
          <p:spPr>
            <a:xfrm>
              <a:off x="2735583" y="821477"/>
              <a:ext cx="750557" cy="488860"/>
            </a:xfrm>
            <a:prstGeom prst="rect">
              <a:avLst/>
            </a:prstGeom>
            <a:blipFill>
              <a:blip r:embed="rId5" cstate="print"/>
              <a:stretch>
                <a:fillRect/>
              </a:stretch>
            </a:blipFill>
          </p:spPr>
          <p:txBody>
            <a:bodyPr wrap="square" lIns="0" tIns="0" rIns="0" bIns="0" rtlCol="0">
              <a:noAutofit/>
            </a:bodyPr>
            <a:lstStyle/>
            <a:p>
              <a:endParaRPr dirty="0"/>
            </a:p>
          </p:txBody>
        </p:sp>
        <p:sp>
          <p:nvSpPr>
            <p:cNvPr id="32" name="object 36">
              <a:extLst>
                <a:ext uri="{FF2B5EF4-FFF2-40B4-BE49-F238E27FC236}">
                  <a16:creationId xmlns:a16="http://schemas.microsoft.com/office/drawing/2014/main" id="{50035E15-C428-E97B-D68D-A63B46710A6A}"/>
                </a:ext>
              </a:extLst>
            </p:cNvPr>
            <p:cNvSpPr/>
            <p:nvPr/>
          </p:nvSpPr>
          <p:spPr>
            <a:xfrm>
              <a:off x="2735583" y="821477"/>
              <a:ext cx="235277" cy="244846"/>
            </a:xfrm>
            <a:prstGeom prst="rect">
              <a:avLst/>
            </a:prstGeom>
            <a:blipFill>
              <a:blip r:embed="rId6" cstate="print"/>
              <a:stretch>
                <a:fillRect/>
              </a:stretch>
            </a:blipFill>
          </p:spPr>
          <p:txBody>
            <a:bodyPr wrap="square" lIns="0" tIns="0" rIns="0" bIns="0" rtlCol="0">
              <a:noAutofit/>
            </a:bodyPr>
            <a:lstStyle/>
            <a:p>
              <a:endParaRPr dirty="0"/>
            </a:p>
          </p:txBody>
        </p:sp>
        <p:sp>
          <p:nvSpPr>
            <p:cNvPr id="33" name="object 4">
              <a:extLst>
                <a:ext uri="{FF2B5EF4-FFF2-40B4-BE49-F238E27FC236}">
                  <a16:creationId xmlns:a16="http://schemas.microsoft.com/office/drawing/2014/main" id="{679A506E-2EF9-6ED4-AB6E-09A653931587}"/>
                </a:ext>
              </a:extLst>
            </p:cNvPr>
            <p:cNvSpPr txBox="1"/>
            <p:nvPr/>
          </p:nvSpPr>
          <p:spPr>
            <a:xfrm>
              <a:off x="2174405" y="531025"/>
              <a:ext cx="1353604" cy="830199"/>
            </a:xfrm>
            <a:prstGeom prst="rect">
              <a:avLst/>
            </a:prstGeom>
          </p:spPr>
          <p:txBody>
            <a:bodyPr wrap="square" lIns="0" tIns="0" rIns="0" bIns="0" rtlCol="0">
              <a:noAutofit/>
            </a:bodyPr>
            <a:lstStyle/>
            <a:p>
              <a:pPr marL="25400">
                <a:lnSpc>
                  <a:spcPts val="1000"/>
                </a:lnSpc>
              </a:pPr>
              <a:endParaRPr sz="1000" dirty="0"/>
            </a:p>
          </p:txBody>
        </p:sp>
      </p:grpSp>
    </p:spTree>
    <p:extLst>
      <p:ext uri="{BB962C8B-B14F-4D97-AF65-F5344CB8AC3E}">
        <p14:creationId xmlns:p14="http://schemas.microsoft.com/office/powerpoint/2010/main" val="1799227308"/>
      </p:ext>
    </p:extLst>
  </p:cSld>
  <p:clrMapOvr>
    <a:masterClrMapping/>
  </p:clrMapOvr>
  <mc:AlternateContent xmlns:mc="http://schemas.openxmlformats.org/markup-compatibility/2006" xmlns:p14="http://schemas.microsoft.com/office/powerpoint/2010/main">
    <mc:Choice Requires="p14">
      <p:transition spd="slow">
        <p14:prism isContent="1"/>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53">
            <a:extLst>
              <a:ext uri="{FF2B5EF4-FFF2-40B4-BE49-F238E27FC236}">
                <a16:creationId xmlns:a16="http://schemas.microsoft.com/office/drawing/2014/main" id="{876B8DBE-2D98-078A-FE16-DB97E24CF7C6}"/>
              </a:ext>
            </a:extLst>
          </p:cNvPr>
          <p:cNvSpPr/>
          <p:nvPr/>
        </p:nvSpPr>
        <p:spPr>
          <a:xfrm>
            <a:off x="1043608" y="699542"/>
            <a:ext cx="3040448" cy="1968032"/>
          </a:xfrm>
          <a:prstGeom prst="rect">
            <a:avLst/>
          </a:prstGeom>
          <a:blipFill>
            <a:blip r:embed="rId2" cstate="print"/>
            <a:stretch>
              <a:fillRect/>
            </a:stretch>
          </a:blipFill>
        </p:spPr>
        <p:txBody>
          <a:bodyPr wrap="square" lIns="0" tIns="0" rIns="0" bIns="0" rtlCol="0">
            <a:noAutofit/>
          </a:bodyPr>
          <a:lstStyle/>
          <a:p>
            <a:endParaRPr dirty="0"/>
          </a:p>
        </p:txBody>
      </p:sp>
      <p:sp>
        <p:nvSpPr>
          <p:cNvPr id="7" name="object 4">
            <a:extLst>
              <a:ext uri="{FF2B5EF4-FFF2-40B4-BE49-F238E27FC236}">
                <a16:creationId xmlns:a16="http://schemas.microsoft.com/office/drawing/2014/main" id="{6B28C914-A986-5ABA-30B2-19D75A567B23}"/>
              </a:ext>
            </a:extLst>
          </p:cNvPr>
          <p:cNvSpPr txBox="1"/>
          <p:nvPr/>
        </p:nvSpPr>
        <p:spPr>
          <a:xfrm>
            <a:off x="-324544" y="191507"/>
            <a:ext cx="4896544" cy="533400"/>
          </a:xfrm>
          <a:prstGeom prst="rect">
            <a:avLst/>
          </a:prstGeom>
        </p:spPr>
        <p:txBody>
          <a:bodyPr wrap="square" lIns="0" tIns="13525" rIns="0" bIns="0" rtlCol="0">
            <a:noAutofit/>
          </a:bodyPr>
          <a:lstStyle/>
          <a:p>
            <a:pPr algn="ctr">
              <a:lnSpc>
                <a:spcPts val="2030"/>
              </a:lnSpc>
            </a:pPr>
            <a:r>
              <a:rPr lang="en-US" spc="64" dirty="0">
                <a:latin typeface="Georgia" panose="02040502050405020303" pitchFamily="18" charset="0"/>
                <a:cs typeface="Gill Sans MT"/>
              </a:rPr>
              <a:t>E-series SSM Guide</a:t>
            </a:r>
            <a:endParaRPr dirty="0">
              <a:latin typeface="Georgia" panose="02040502050405020303" pitchFamily="18" charset="0"/>
              <a:cs typeface="Gill Sans MT"/>
            </a:endParaRPr>
          </a:p>
        </p:txBody>
      </p:sp>
      <p:sp>
        <p:nvSpPr>
          <p:cNvPr id="4" name="object 21">
            <a:extLst>
              <a:ext uri="{FF2B5EF4-FFF2-40B4-BE49-F238E27FC236}">
                <a16:creationId xmlns:a16="http://schemas.microsoft.com/office/drawing/2014/main" id="{AEB89B9D-CEC7-C43F-F5FC-7F4E753DDE13}"/>
              </a:ext>
            </a:extLst>
          </p:cNvPr>
          <p:cNvSpPr txBox="1"/>
          <p:nvPr/>
        </p:nvSpPr>
        <p:spPr>
          <a:xfrm>
            <a:off x="479184" y="771550"/>
            <a:ext cx="564424" cy="144016"/>
          </a:xfrm>
          <a:prstGeom prst="rect">
            <a:avLst/>
          </a:prstGeom>
        </p:spPr>
        <p:txBody>
          <a:bodyPr wrap="square" lIns="0" tIns="5270" rIns="0" bIns="0" rtlCol="0">
            <a:noAutofit/>
          </a:bodyPr>
          <a:lstStyle/>
          <a:p>
            <a:pPr marL="12700">
              <a:lnSpc>
                <a:spcPts val="830"/>
              </a:lnSpc>
            </a:pPr>
            <a:r>
              <a:rPr sz="1200" b="1" dirty="0">
                <a:solidFill>
                  <a:srgbClr val="363435"/>
                </a:solidFill>
                <a:latin typeface="Century Gothic"/>
                <a:cs typeface="Century Gothic"/>
              </a:rPr>
              <a:t>SSM1</a:t>
            </a:r>
            <a:endParaRPr sz="1200" dirty="0">
              <a:latin typeface="Century Gothic"/>
              <a:cs typeface="Century Gothic"/>
            </a:endParaRPr>
          </a:p>
        </p:txBody>
      </p:sp>
      <p:sp>
        <p:nvSpPr>
          <p:cNvPr id="5" name="object 20">
            <a:extLst>
              <a:ext uri="{FF2B5EF4-FFF2-40B4-BE49-F238E27FC236}">
                <a16:creationId xmlns:a16="http://schemas.microsoft.com/office/drawing/2014/main" id="{4C9F8B24-CFEF-827E-1B23-274B0B873EE4}"/>
              </a:ext>
            </a:extLst>
          </p:cNvPr>
          <p:cNvSpPr txBox="1"/>
          <p:nvPr/>
        </p:nvSpPr>
        <p:spPr>
          <a:xfrm>
            <a:off x="479184" y="2714217"/>
            <a:ext cx="660293" cy="100769"/>
          </a:xfrm>
          <a:prstGeom prst="rect">
            <a:avLst/>
          </a:prstGeom>
        </p:spPr>
        <p:txBody>
          <a:bodyPr wrap="square" lIns="0" tIns="5270" rIns="0" bIns="0" rtlCol="0">
            <a:noAutofit/>
          </a:bodyPr>
          <a:lstStyle/>
          <a:p>
            <a:pPr marL="12700">
              <a:lnSpc>
                <a:spcPts val="830"/>
              </a:lnSpc>
            </a:pPr>
            <a:r>
              <a:rPr sz="1200" b="1" dirty="0">
                <a:solidFill>
                  <a:srgbClr val="363435"/>
                </a:solidFill>
                <a:latin typeface="Century Gothic"/>
                <a:cs typeface="Century Gothic"/>
              </a:rPr>
              <a:t>SSM2</a:t>
            </a:r>
            <a:endParaRPr sz="1200" dirty="0">
              <a:latin typeface="Century Gothic"/>
              <a:cs typeface="Century Gothic"/>
            </a:endParaRPr>
          </a:p>
        </p:txBody>
      </p:sp>
      <p:sp>
        <p:nvSpPr>
          <p:cNvPr id="6" name="object 54">
            <a:extLst>
              <a:ext uri="{FF2B5EF4-FFF2-40B4-BE49-F238E27FC236}">
                <a16:creationId xmlns:a16="http://schemas.microsoft.com/office/drawing/2014/main" id="{1F69BFAE-DB9D-379A-D7C2-42849FB46B03}"/>
              </a:ext>
            </a:extLst>
          </p:cNvPr>
          <p:cNvSpPr/>
          <p:nvPr/>
        </p:nvSpPr>
        <p:spPr>
          <a:xfrm>
            <a:off x="1043608" y="2679736"/>
            <a:ext cx="3040448" cy="2074837"/>
          </a:xfrm>
          <a:prstGeom prst="rect">
            <a:avLst/>
          </a:prstGeom>
          <a:blipFill>
            <a:blip r:embed="rId3" cstate="print"/>
            <a:stretch>
              <a:fillRect/>
            </a:stretch>
          </a:blipFill>
        </p:spPr>
        <p:txBody>
          <a:bodyPr wrap="square" lIns="0" tIns="0" rIns="0" bIns="0" rtlCol="0">
            <a:noAutofit/>
          </a:bodyPr>
          <a:lstStyle/>
          <a:p>
            <a:endParaRPr dirty="0"/>
          </a:p>
        </p:txBody>
      </p:sp>
      <p:sp>
        <p:nvSpPr>
          <p:cNvPr id="9" name="object 13">
            <a:extLst>
              <a:ext uri="{FF2B5EF4-FFF2-40B4-BE49-F238E27FC236}">
                <a16:creationId xmlns:a16="http://schemas.microsoft.com/office/drawing/2014/main" id="{AE53C06D-A23A-67EE-F302-CC207E64EC4A}"/>
              </a:ext>
            </a:extLst>
          </p:cNvPr>
          <p:cNvSpPr/>
          <p:nvPr/>
        </p:nvSpPr>
        <p:spPr>
          <a:xfrm>
            <a:off x="5220072" y="1863963"/>
            <a:ext cx="2680528" cy="1607222"/>
          </a:xfrm>
          <a:prstGeom prst="rect">
            <a:avLst/>
          </a:prstGeom>
          <a:blipFill>
            <a:blip r:embed="rId4" cstate="print"/>
            <a:stretch>
              <a:fillRect/>
            </a:stretch>
          </a:blip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txBody>
          <a:bodyPr wrap="square" lIns="0" tIns="0" rIns="0" bIns="0" rtlCol="0">
            <a:noAutofit/>
          </a:bodyPr>
          <a:lstStyle/>
          <a:p>
            <a:endParaRPr dirty="0"/>
          </a:p>
        </p:txBody>
      </p:sp>
    </p:spTree>
    <p:extLst>
      <p:ext uri="{BB962C8B-B14F-4D97-AF65-F5344CB8AC3E}">
        <p14:creationId xmlns:p14="http://schemas.microsoft.com/office/powerpoint/2010/main" val="540818284"/>
      </p:ext>
    </p:extLst>
  </p:cSld>
  <p:clrMapOvr>
    <a:masterClrMapping/>
  </p:clrMapOvr>
  <mc:AlternateContent xmlns:mc="http://schemas.openxmlformats.org/markup-compatibility/2006" xmlns:p14="http://schemas.microsoft.com/office/powerpoint/2010/main">
    <mc:Choice Requires="p14">
      <p:transition spd="slow">
        <p14:prism isContent="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53">
            <a:extLst>
              <a:ext uri="{FF2B5EF4-FFF2-40B4-BE49-F238E27FC236}">
                <a16:creationId xmlns:a16="http://schemas.microsoft.com/office/drawing/2014/main" id="{876B8DBE-2D98-078A-FE16-DB97E24CF7C6}"/>
              </a:ext>
            </a:extLst>
          </p:cNvPr>
          <p:cNvSpPr/>
          <p:nvPr/>
        </p:nvSpPr>
        <p:spPr>
          <a:xfrm>
            <a:off x="323528" y="1106225"/>
            <a:ext cx="3672408" cy="2664296"/>
          </a:xfrm>
          <a:prstGeom prst="rect">
            <a:avLst/>
          </a:prstGeom>
          <a:blipFill>
            <a:blip r:embed="rId2" cstate="print"/>
            <a:stretch>
              <a:fillRect/>
            </a:stretch>
          </a:blipFill>
        </p:spPr>
        <p:txBody>
          <a:bodyPr wrap="square" lIns="0" tIns="0" rIns="0" bIns="0" rtlCol="0">
            <a:noAutofit/>
          </a:bodyPr>
          <a:lstStyle/>
          <a:p>
            <a:endParaRPr dirty="0"/>
          </a:p>
        </p:txBody>
      </p:sp>
      <p:sp>
        <p:nvSpPr>
          <p:cNvPr id="7" name="object 4">
            <a:extLst>
              <a:ext uri="{FF2B5EF4-FFF2-40B4-BE49-F238E27FC236}">
                <a16:creationId xmlns:a16="http://schemas.microsoft.com/office/drawing/2014/main" id="{6B28C914-A986-5ABA-30B2-19D75A567B23}"/>
              </a:ext>
            </a:extLst>
          </p:cNvPr>
          <p:cNvSpPr txBox="1"/>
          <p:nvPr/>
        </p:nvSpPr>
        <p:spPr>
          <a:xfrm>
            <a:off x="-324544" y="191507"/>
            <a:ext cx="4896544" cy="533400"/>
          </a:xfrm>
          <a:prstGeom prst="rect">
            <a:avLst/>
          </a:prstGeom>
        </p:spPr>
        <p:txBody>
          <a:bodyPr wrap="square" lIns="0" tIns="13525" rIns="0" bIns="0" rtlCol="0">
            <a:noAutofit/>
          </a:bodyPr>
          <a:lstStyle/>
          <a:p>
            <a:pPr algn="ctr">
              <a:lnSpc>
                <a:spcPts val="2030"/>
              </a:lnSpc>
            </a:pPr>
            <a:r>
              <a:rPr lang="en-US" spc="64" dirty="0">
                <a:latin typeface="Georgia" panose="02040502050405020303" pitchFamily="18" charset="0"/>
                <a:cs typeface="Gill Sans MT"/>
              </a:rPr>
              <a:t>E-series SSM Guide</a:t>
            </a:r>
            <a:endParaRPr dirty="0">
              <a:latin typeface="Georgia" panose="02040502050405020303" pitchFamily="18" charset="0"/>
              <a:cs typeface="Gill Sans MT"/>
            </a:endParaRPr>
          </a:p>
        </p:txBody>
      </p:sp>
      <p:sp>
        <p:nvSpPr>
          <p:cNvPr id="4" name="object 21">
            <a:extLst>
              <a:ext uri="{FF2B5EF4-FFF2-40B4-BE49-F238E27FC236}">
                <a16:creationId xmlns:a16="http://schemas.microsoft.com/office/drawing/2014/main" id="{AEB89B9D-CEC7-C43F-F5FC-7F4E753DDE13}"/>
              </a:ext>
            </a:extLst>
          </p:cNvPr>
          <p:cNvSpPr txBox="1"/>
          <p:nvPr/>
        </p:nvSpPr>
        <p:spPr>
          <a:xfrm>
            <a:off x="1835696" y="843558"/>
            <a:ext cx="564424" cy="144016"/>
          </a:xfrm>
          <a:prstGeom prst="rect">
            <a:avLst/>
          </a:prstGeom>
        </p:spPr>
        <p:txBody>
          <a:bodyPr wrap="square" lIns="0" tIns="5270" rIns="0" bIns="0" rtlCol="0">
            <a:noAutofit/>
          </a:bodyPr>
          <a:lstStyle/>
          <a:p>
            <a:pPr marL="12700">
              <a:lnSpc>
                <a:spcPts val="830"/>
              </a:lnSpc>
            </a:pPr>
            <a:r>
              <a:rPr sz="1200" b="1" dirty="0">
                <a:solidFill>
                  <a:srgbClr val="363435"/>
                </a:solidFill>
                <a:latin typeface="Century Gothic"/>
                <a:cs typeface="Century Gothic"/>
              </a:rPr>
              <a:t>SSM1</a:t>
            </a:r>
            <a:endParaRPr sz="1200" dirty="0">
              <a:latin typeface="Century Gothic"/>
              <a:cs typeface="Century Gothic"/>
            </a:endParaRPr>
          </a:p>
        </p:txBody>
      </p:sp>
      <p:sp>
        <p:nvSpPr>
          <p:cNvPr id="9" name="TextBox 8">
            <a:extLst>
              <a:ext uri="{FF2B5EF4-FFF2-40B4-BE49-F238E27FC236}">
                <a16:creationId xmlns:a16="http://schemas.microsoft.com/office/drawing/2014/main" id="{4640A627-1906-BB55-3E21-9847E7B6BDF6}"/>
              </a:ext>
            </a:extLst>
          </p:cNvPr>
          <p:cNvSpPr txBox="1"/>
          <p:nvPr/>
        </p:nvSpPr>
        <p:spPr>
          <a:xfrm>
            <a:off x="4932040" y="634328"/>
            <a:ext cx="3888432" cy="3954929"/>
          </a:xfrm>
          <a:prstGeom prst="rect">
            <a:avLst/>
          </a:prstGeom>
          <a:noFill/>
        </p:spPr>
        <p:txBody>
          <a:bodyPr wrap="square">
            <a:spAutoFit/>
          </a:bodyPr>
          <a:lstStyle/>
          <a:p>
            <a:pPr marL="241300" marR="729922" indent="-228600">
              <a:lnSpc>
                <a:spcPct val="150000"/>
              </a:lnSpc>
              <a:buFont typeface="+mj-lt"/>
              <a:buAutoNum type="arabicPeriod"/>
            </a:pPr>
            <a:r>
              <a:rPr lang="en-US" sz="1100" dirty="0">
                <a:solidFill>
                  <a:srgbClr val="363435"/>
                </a:solidFill>
                <a:highlight>
                  <a:srgbClr val="00FF00"/>
                </a:highlight>
                <a:latin typeface="Calibri" panose="020F0502020204030204" pitchFamily="34" charset="0"/>
                <a:cs typeface="Calibri" panose="020F0502020204030204" pitchFamily="34" charset="0"/>
              </a:rPr>
              <a:t>Drive button </a:t>
            </a:r>
          </a:p>
          <a:p>
            <a:pPr marL="241300" marR="729922" indent="-228600">
              <a:lnSpc>
                <a:spcPct val="150000"/>
              </a:lnSpc>
              <a:buFont typeface="+mj-lt"/>
              <a:buAutoNum type="arabicPeriod"/>
            </a:pPr>
            <a:r>
              <a:rPr lang="en-US" sz="1100" dirty="0">
                <a:solidFill>
                  <a:srgbClr val="363435"/>
                </a:solidFill>
                <a:highlight>
                  <a:srgbClr val="00FF00"/>
                </a:highlight>
                <a:latin typeface="Calibri" panose="020F0502020204030204" pitchFamily="34" charset="0"/>
                <a:cs typeface="Calibri" panose="020F0502020204030204" pitchFamily="34" charset="0"/>
              </a:rPr>
              <a:t>Neutral button </a:t>
            </a:r>
          </a:p>
          <a:p>
            <a:pPr marL="241300" marR="729922" indent="-228600">
              <a:lnSpc>
                <a:spcPct val="150000"/>
              </a:lnSpc>
              <a:buFont typeface="+mj-lt"/>
              <a:buAutoNum type="arabicPeriod"/>
            </a:pPr>
            <a:r>
              <a:rPr lang="en-US" sz="1100" dirty="0">
                <a:solidFill>
                  <a:srgbClr val="363435"/>
                </a:solidFill>
                <a:highlight>
                  <a:srgbClr val="00FF00"/>
                </a:highlight>
                <a:latin typeface="Calibri" panose="020F0502020204030204" pitchFamily="34" charset="0"/>
                <a:cs typeface="Calibri" panose="020F0502020204030204" pitchFamily="34" charset="0"/>
              </a:rPr>
              <a:t>Reverse button</a:t>
            </a:r>
            <a:endParaRPr lang="en-US" sz="1100" dirty="0">
              <a:highlight>
                <a:srgbClr val="00FF00"/>
              </a:highlight>
              <a:latin typeface="Calibri" panose="020F0502020204030204" pitchFamily="34" charset="0"/>
              <a:cs typeface="Calibri" panose="020F0502020204030204" pitchFamily="34" charset="0"/>
            </a:endParaRPr>
          </a:p>
          <a:p>
            <a:pPr marL="241300" indent="-228600" algn="just">
              <a:lnSpc>
                <a:spcPct val="150000"/>
              </a:lnSpc>
              <a:buFont typeface="+mj-lt"/>
              <a:buAutoNum type="arabicPeriod"/>
            </a:pPr>
            <a:r>
              <a:rPr lang="en-US" sz="1100" dirty="0">
                <a:solidFill>
                  <a:srgbClr val="363435"/>
                </a:solidFill>
                <a:latin typeface="Calibri" panose="020F0502020204030204" pitchFamily="34" charset="0"/>
                <a:cs typeface="Calibri" panose="020F0502020204030204" pitchFamily="34" charset="0"/>
              </a:rPr>
              <a:t>Ignition On / Engine Start button </a:t>
            </a:r>
          </a:p>
          <a:p>
            <a:pPr marL="241300" indent="-228600" algn="just">
              <a:lnSpc>
                <a:spcPct val="150000"/>
              </a:lnSpc>
              <a:buFont typeface="+mj-lt"/>
              <a:buAutoNum type="arabicPeriod"/>
            </a:pPr>
            <a:r>
              <a:rPr lang="en-US" sz="1100" dirty="0">
                <a:solidFill>
                  <a:srgbClr val="363435"/>
                </a:solidFill>
                <a:latin typeface="Calibri" panose="020F0502020204030204" pitchFamily="34" charset="0"/>
                <a:cs typeface="Calibri" panose="020F0502020204030204" pitchFamily="34" charset="0"/>
              </a:rPr>
              <a:t>Ignition Off / Engine Stop button </a:t>
            </a:r>
          </a:p>
          <a:p>
            <a:pPr marL="241300" indent="-228600" algn="just">
              <a:lnSpc>
                <a:spcPct val="150000"/>
              </a:lnSpc>
              <a:buFont typeface="+mj-lt"/>
              <a:buAutoNum type="arabicPeriod"/>
            </a:pPr>
            <a:r>
              <a:rPr lang="en-US" sz="1100" dirty="0">
                <a:solidFill>
                  <a:srgbClr val="363435"/>
                </a:solidFill>
                <a:latin typeface="Calibri" panose="020F0502020204030204" pitchFamily="34" charset="0"/>
                <a:cs typeface="Calibri" panose="020F0502020204030204" pitchFamily="34" charset="0"/>
              </a:rPr>
              <a:t>Hazard button</a:t>
            </a:r>
            <a:endParaRPr lang="en-US" sz="1100" dirty="0">
              <a:latin typeface="Calibri" panose="020F0502020204030204" pitchFamily="34" charset="0"/>
              <a:cs typeface="Calibri" panose="020F0502020204030204" pitchFamily="34" charset="0"/>
            </a:endParaRPr>
          </a:p>
          <a:p>
            <a:pPr marL="241300" marR="3649" indent="-228600">
              <a:lnSpc>
                <a:spcPct val="150000"/>
              </a:lnSpc>
              <a:buFont typeface="+mj-lt"/>
              <a:buAutoNum type="arabicPeriod"/>
            </a:pPr>
            <a:r>
              <a:rPr lang="en-US" sz="1100" dirty="0">
                <a:solidFill>
                  <a:srgbClr val="363435"/>
                </a:solidFill>
                <a:latin typeface="Calibri" panose="020F0502020204030204" pitchFamily="34" charset="0"/>
                <a:cs typeface="Calibri" panose="020F0502020204030204" pitchFamily="34" charset="0"/>
              </a:rPr>
              <a:t>Park Brake button</a:t>
            </a:r>
            <a:endParaRPr lang="en-US" sz="1100" dirty="0">
              <a:latin typeface="Calibri" panose="020F0502020204030204" pitchFamily="34" charset="0"/>
              <a:cs typeface="Calibri" panose="020F0502020204030204" pitchFamily="34" charset="0"/>
            </a:endParaRPr>
          </a:p>
          <a:p>
            <a:pPr marL="241300" marR="139426" indent="-228600">
              <a:lnSpc>
                <a:spcPct val="150000"/>
              </a:lnSpc>
              <a:spcBef>
                <a:spcPts val="10"/>
              </a:spcBef>
              <a:buFont typeface="+mj-lt"/>
              <a:buAutoNum type="arabicPeriod"/>
            </a:pPr>
            <a:r>
              <a:rPr lang="en-US" sz="1100" spc="0" dirty="0">
                <a:solidFill>
                  <a:srgbClr val="363435"/>
                </a:solidFill>
                <a:highlight>
                  <a:srgbClr val="FFFF00"/>
                </a:highlight>
                <a:latin typeface="Calibri" panose="020F0502020204030204" pitchFamily="34" charset="0"/>
                <a:cs typeface="Calibri" panose="020F0502020204030204" pitchFamily="34" charset="0"/>
              </a:rPr>
              <a:t>Air Conditioner button </a:t>
            </a:r>
          </a:p>
          <a:p>
            <a:pPr marL="241300" marR="139426" indent="-228600">
              <a:lnSpc>
                <a:spcPct val="150000"/>
              </a:lnSpc>
              <a:spcBef>
                <a:spcPts val="10"/>
              </a:spcBef>
              <a:buFont typeface="+mj-lt"/>
              <a:buAutoNum type="arabicPeriod"/>
            </a:pPr>
            <a:r>
              <a:rPr lang="en-US" sz="1100" spc="0" dirty="0">
                <a:solidFill>
                  <a:srgbClr val="363435"/>
                </a:solidFill>
                <a:highlight>
                  <a:srgbClr val="FFFF00"/>
                </a:highlight>
                <a:latin typeface="Calibri" panose="020F0502020204030204" pitchFamily="34" charset="0"/>
                <a:cs typeface="Calibri" panose="020F0502020204030204" pitchFamily="34" charset="0"/>
              </a:rPr>
              <a:t>Air Recirculation button </a:t>
            </a:r>
          </a:p>
          <a:p>
            <a:pPr marL="241300" marR="139426" indent="-228600">
              <a:lnSpc>
                <a:spcPct val="150000"/>
              </a:lnSpc>
              <a:spcBef>
                <a:spcPts val="10"/>
              </a:spcBef>
              <a:buFont typeface="+mj-lt"/>
              <a:buAutoNum type="arabicPeriod"/>
            </a:pPr>
            <a:r>
              <a:rPr lang="en-US" sz="1100" spc="0" dirty="0">
                <a:solidFill>
                  <a:srgbClr val="363435"/>
                </a:solidFill>
                <a:highlight>
                  <a:srgbClr val="FFFF00"/>
                </a:highlight>
                <a:latin typeface="Calibri" panose="020F0502020204030204" pitchFamily="34" charset="0"/>
                <a:cs typeface="Calibri" panose="020F0502020204030204" pitchFamily="34" charset="0"/>
              </a:rPr>
              <a:t>Blower Fan Speed button </a:t>
            </a:r>
          </a:p>
          <a:p>
            <a:pPr marL="241300" marR="139426" indent="-228600">
              <a:lnSpc>
                <a:spcPct val="150000"/>
              </a:lnSpc>
              <a:spcBef>
                <a:spcPts val="10"/>
              </a:spcBef>
              <a:buFont typeface="+mj-lt"/>
              <a:buAutoNum type="arabicPeriod"/>
            </a:pPr>
            <a:r>
              <a:rPr lang="en-US" sz="1100" spc="0" dirty="0">
                <a:solidFill>
                  <a:srgbClr val="363435"/>
                </a:solidFill>
                <a:highlight>
                  <a:srgbClr val="FFFF00"/>
                </a:highlight>
                <a:latin typeface="Calibri" panose="020F0502020204030204" pitchFamily="34" charset="0"/>
                <a:cs typeface="Calibri" panose="020F0502020204030204" pitchFamily="34" charset="0"/>
              </a:rPr>
              <a:t>Semi-climate Control (HVAC) (decrease temperature)</a:t>
            </a:r>
            <a:endParaRPr lang="en-US" sz="1100" dirty="0">
              <a:highlight>
                <a:srgbClr val="FFFF00"/>
              </a:highlight>
              <a:latin typeface="Calibri" panose="020F0502020204030204" pitchFamily="34" charset="0"/>
              <a:cs typeface="Calibri" panose="020F0502020204030204" pitchFamily="34" charset="0"/>
            </a:endParaRPr>
          </a:p>
          <a:p>
            <a:pPr marL="241300" marR="139426" indent="-228600">
              <a:lnSpc>
                <a:spcPct val="150000"/>
              </a:lnSpc>
              <a:buFont typeface="+mj-lt"/>
              <a:buAutoNum type="arabicPeriod"/>
            </a:pPr>
            <a:r>
              <a:rPr lang="en-US" sz="1100" spc="-1" dirty="0">
                <a:solidFill>
                  <a:srgbClr val="363435"/>
                </a:solidFill>
                <a:highlight>
                  <a:srgbClr val="FFFF00"/>
                </a:highlight>
                <a:latin typeface="Calibri" panose="020F0502020204030204" pitchFamily="34" charset="0"/>
                <a:cs typeface="Calibri" panose="020F0502020204030204" pitchFamily="34" charset="0"/>
              </a:rPr>
              <a:t>Semi-climate Control (HVAC) (increase temperature)</a:t>
            </a:r>
            <a:endParaRPr lang="en-US" sz="1100" dirty="0">
              <a:highlight>
                <a:srgbClr val="FFFF00"/>
              </a:highlight>
              <a:latin typeface="Calibri" panose="020F0502020204030204" pitchFamily="34" charset="0"/>
              <a:cs typeface="Calibri" panose="020F0502020204030204" pitchFamily="34" charset="0"/>
            </a:endParaRPr>
          </a:p>
          <a:p>
            <a:pPr marL="241300" marR="3649" indent="-228600">
              <a:lnSpc>
                <a:spcPct val="150000"/>
              </a:lnSpc>
              <a:buFont typeface="+mj-lt"/>
              <a:buAutoNum type="arabicPeriod"/>
            </a:pPr>
            <a:r>
              <a:rPr lang="en-US" sz="1100" spc="0" dirty="0">
                <a:solidFill>
                  <a:srgbClr val="363435"/>
                </a:solidFill>
                <a:highlight>
                  <a:srgbClr val="FFFF00"/>
                </a:highlight>
                <a:latin typeface="Calibri" panose="020F0502020204030204" pitchFamily="34" charset="0"/>
                <a:cs typeface="Calibri" panose="020F0502020204030204" pitchFamily="34" charset="0"/>
              </a:rPr>
              <a:t>Air Direction button</a:t>
            </a:r>
            <a:endParaRPr lang="en-US" sz="1100" dirty="0">
              <a:highlight>
                <a:srgbClr val="FFFF00"/>
              </a:highlight>
              <a:latin typeface="Calibri" panose="020F0502020204030204" pitchFamily="34" charset="0"/>
              <a:cs typeface="Calibri" panose="020F0502020204030204" pitchFamily="34" charset="0"/>
            </a:endParaRPr>
          </a:p>
          <a:p>
            <a:pPr marL="241300" marR="27489" indent="-228600">
              <a:lnSpc>
                <a:spcPct val="150000"/>
              </a:lnSpc>
              <a:spcBef>
                <a:spcPts val="10"/>
              </a:spcBef>
              <a:buFont typeface="+mj-lt"/>
              <a:buAutoNum type="arabicPeriod"/>
            </a:pPr>
            <a:r>
              <a:rPr lang="en-US" sz="1100" spc="0" dirty="0">
                <a:solidFill>
                  <a:srgbClr val="363435"/>
                </a:solidFill>
                <a:latin typeface="Calibri" panose="020F0502020204030204" pitchFamily="34" charset="0"/>
                <a:cs typeface="Calibri" panose="020F0502020204030204" pitchFamily="34" charset="0"/>
              </a:rPr>
              <a:t>Gear Hold</a:t>
            </a:r>
          </a:p>
          <a:p>
            <a:pPr marL="241300" marR="27489" indent="-228600">
              <a:spcBef>
                <a:spcPts val="10"/>
              </a:spcBef>
              <a:buFont typeface="+mj-lt"/>
              <a:buAutoNum type="arabicPeriod"/>
            </a:pPr>
            <a:r>
              <a:rPr lang="en-US" sz="1100" spc="0" dirty="0">
                <a:solidFill>
                  <a:srgbClr val="363435"/>
                </a:solidFill>
                <a:latin typeface="Calibri" panose="020F0502020204030204" pitchFamily="34" charset="0"/>
                <a:cs typeface="Calibri" panose="020F0502020204030204" pitchFamily="34" charset="0"/>
              </a:rPr>
              <a:t>Interaxle Lock  / Differential Lock button </a:t>
            </a:r>
            <a:r>
              <a:rPr lang="en-US" sz="900" spc="0" dirty="0">
                <a:solidFill>
                  <a:srgbClr val="363435"/>
                </a:solidFill>
                <a:latin typeface="Calibri" panose="020F0502020204030204" pitchFamily="34" charset="0"/>
                <a:cs typeface="Calibri" panose="020F0502020204030204" pitchFamily="34" charset="0"/>
              </a:rPr>
              <a:t>(CTD fitted to B35E - B50E ADT models) </a:t>
            </a:r>
          </a:p>
        </p:txBody>
      </p:sp>
    </p:spTree>
    <p:extLst>
      <p:ext uri="{BB962C8B-B14F-4D97-AF65-F5344CB8AC3E}">
        <p14:creationId xmlns:p14="http://schemas.microsoft.com/office/powerpoint/2010/main" val="3542822599"/>
      </p:ext>
    </p:extLst>
  </p:cSld>
  <p:clrMapOvr>
    <a:masterClrMapping/>
  </p:clrMapOvr>
  <mc:AlternateContent xmlns:mc="http://schemas.openxmlformats.org/markup-compatibility/2006" xmlns:p14="http://schemas.microsoft.com/office/powerpoint/2010/main">
    <mc:Choice Requires="p14">
      <p:transition spd="slow">
        <p14:prism isContent="1"/>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4">
            <a:extLst>
              <a:ext uri="{FF2B5EF4-FFF2-40B4-BE49-F238E27FC236}">
                <a16:creationId xmlns:a16="http://schemas.microsoft.com/office/drawing/2014/main" id="{6B28C914-A986-5ABA-30B2-19D75A567B23}"/>
              </a:ext>
            </a:extLst>
          </p:cNvPr>
          <p:cNvSpPr txBox="1"/>
          <p:nvPr/>
        </p:nvSpPr>
        <p:spPr>
          <a:xfrm>
            <a:off x="-324544" y="191507"/>
            <a:ext cx="4896544" cy="533400"/>
          </a:xfrm>
          <a:prstGeom prst="rect">
            <a:avLst/>
          </a:prstGeom>
        </p:spPr>
        <p:txBody>
          <a:bodyPr wrap="square" lIns="0" tIns="13525" rIns="0" bIns="0" rtlCol="0">
            <a:noAutofit/>
          </a:bodyPr>
          <a:lstStyle/>
          <a:p>
            <a:pPr algn="ctr">
              <a:lnSpc>
                <a:spcPts val="2030"/>
              </a:lnSpc>
            </a:pPr>
            <a:r>
              <a:rPr lang="en-US" spc="64" dirty="0">
                <a:latin typeface="Georgia" panose="02040502050405020303" pitchFamily="18" charset="0"/>
                <a:cs typeface="Gill Sans MT"/>
              </a:rPr>
              <a:t>E-series SSM Guide</a:t>
            </a:r>
            <a:endParaRPr dirty="0">
              <a:latin typeface="Georgia" panose="02040502050405020303" pitchFamily="18" charset="0"/>
              <a:cs typeface="Gill Sans MT"/>
            </a:endParaRPr>
          </a:p>
        </p:txBody>
      </p:sp>
      <p:sp>
        <p:nvSpPr>
          <p:cNvPr id="4" name="object 21">
            <a:extLst>
              <a:ext uri="{FF2B5EF4-FFF2-40B4-BE49-F238E27FC236}">
                <a16:creationId xmlns:a16="http://schemas.microsoft.com/office/drawing/2014/main" id="{AEB89B9D-CEC7-C43F-F5FC-7F4E753DDE13}"/>
              </a:ext>
            </a:extLst>
          </p:cNvPr>
          <p:cNvSpPr txBox="1"/>
          <p:nvPr/>
        </p:nvSpPr>
        <p:spPr>
          <a:xfrm>
            <a:off x="1835696" y="843558"/>
            <a:ext cx="564424" cy="144016"/>
          </a:xfrm>
          <a:prstGeom prst="rect">
            <a:avLst/>
          </a:prstGeom>
        </p:spPr>
        <p:txBody>
          <a:bodyPr wrap="square" lIns="0" tIns="5270" rIns="0" bIns="0" rtlCol="0">
            <a:noAutofit/>
          </a:bodyPr>
          <a:lstStyle/>
          <a:p>
            <a:pPr marL="12700">
              <a:lnSpc>
                <a:spcPts val="830"/>
              </a:lnSpc>
            </a:pPr>
            <a:r>
              <a:rPr sz="1200" b="1" dirty="0">
                <a:solidFill>
                  <a:srgbClr val="363435"/>
                </a:solidFill>
                <a:latin typeface="Century Gothic"/>
                <a:cs typeface="Century Gothic"/>
              </a:rPr>
              <a:t>SSM</a:t>
            </a:r>
            <a:r>
              <a:rPr lang="en-US" sz="1200" b="1" dirty="0">
                <a:solidFill>
                  <a:srgbClr val="363435"/>
                </a:solidFill>
                <a:latin typeface="Century Gothic"/>
                <a:cs typeface="Century Gothic"/>
              </a:rPr>
              <a:t> 2</a:t>
            </a:r>
            <a:endParaRPr sz="1200" dirty="0">
              <a:latin typeface="Century Gothic"/>
              <a:cs typeface="Century Gothic"/>
            </a:endParaRPr>
          </a:p>
        </p:txBody>
      </p:sp>
      <p:sp>
        <p:nvSpPr>
          <p:cNvPr id="6" name="object 54">
            <a:extLst>
              <a:ext uri="{FF2B5EF4-FFF2-40B4-BE49-F238E27FC236}">
                <a16:creationId xmlns:a16="http://schemas.microsoft.com/office/drawing/2014/main" id="{EE1997BB-E92C-6B13-2A5F-D5E3DC3D2D78}"/>
              </a:ext>
            </a:extLst>
          </p:cNvPr>
          <p:cNvSpPr/>
          <p:nvPr/>
        </p:nvSpPr>
        <p:spPr>
          <a:xfrm>
            <a:off x="467544" y="1275606"/>
            <a:ext cx="3632624" cy="2520280"/>
          </a:xfrm>
          <a:prstGeom prst="rect">
            <a:avLst/>
          </a:prstGeom>
          <a:blipFill>
            <a:blip r:embed="rId2" cstate="print"/>
            <a:stretch>
              <a:fillRect/>
            </a:stretch>
          </a:blipFill>
        </p:spPr>
        <p:txBody>
          <a:bodyPr wrap="square" lIns="0" tIns="0" rIns="0" bIns="0" rtlCol="0">
            <a:noAutofit/>
          </a:bodyPr>
          <a:lstStyle/>
          <a:p>
            <a:endParaRPr dirty="0"/>
          </a:p>
        </p:txBody>
      </p:sp>
      <p:sp>
        <p:nvSpPr>
          <p:cNvPr id="10" name="TextBox 9">
            <a:extLst>
              <a:ext uri="{FF2B5EF4-FFF2-40B4-BE49-F238E27FC236}">
                <a16:creationId xmlns:a16="http://schemas.microsoft.com/office/drawing/2014/main" id="{211FE367-266A-03BB-8747-F2D708761195}"/>
              </a:ext>
            </a:extLst>
          </p:cNvPr>
          <p:cNvSpPr txBox="1"/>
          <p:nvPr/>
        </p:nvSpPr>
        <p:spPr>
          <a:xfrm>
            <a:off x="5148064" y="724907"/>
            <a:ext cx="3384376" cy="3874843"/>
          </a:xfrm>
          <a:prstGeom prst="rect">
            <a:avLst/>
          </a:prstGeom>
          <a:noFill/>
        </p:spPr>
        <p:txBody>
          <a:bodyPr wrap="square">
            <a:spAutoFit/>
          </a:bodyPr>
          <a:lstStyle/>
          <a:p>
            <a:pPr marL="241300" marR="3649" indent="-228600">
              <a:lnSpc>
                <a:spcPct val="150000"/>
              </a:lnSpc>
              <a:buFont typeface="+mj-lt"/>
              <a:buAutoNum type="arabicPeriod" startAt="16"/>
            </a:pPr>
            <a:r>
              <a:rPr lang="en-US" sz="1100" dirty="0">
                <a:solidFill>
                  <a:srgbClr val="363435"/>
                </a:solidFill>
                <a:highlight>
                  <a:srgbClr val="FFFF00"/>
                </a:highlight>
                <a:latin typeface="Calibri" panose="020F0502020204030204" pitchFamily="34" charset="0"/>
                <a:cs typeface="Calibri" panose="020F0502020204030204" pitchFamily="34" charset="0"/>
              </a:rPr>
              <a:t>Manual Regen</a:t>
            </a:r>
            <a:endParaRPr lang="en-US" sz="1100" dirty="0">
              <a:highlight>
                <a:srgbClr val="FFFF00"/>
              </a:highlight>
              <a:latin typeface="Calibri" panose="020F0502020204030204" pitchFamily="34" charset="0"/>
              <a:cs typeface="Calibri" panose="020F0502020204030204" pitchFamily="34" charset="0"/>
            </a:endParaRPr>
          </a:p>
          <a:p>
            <a:pPr marL="241300" marR="3649" indent="-228600">
              <a:lnSpc>
                <a:spcPct val="150000"/>
              </a:lnSpc>
              <a:buFont typeface="+mj-lt"/>
              <a:buAutoNum type="arabicPeriod" startAt="16"/>
            </a:pPr>
            <a:r>
              <a:rPr lang="en-US" sz="1100" dirty="0">
                <a:solidFill>
                  <a:srgbClr val="363435"/>
                </a:solidFill>
                <a:highlight>
                  <a:srgbClr val="FFFF00"/>
                </a:highlight>
                <a:latin typeface="Calibri" panose="020F0502020204030204" pitchFamily="34" charset="0"/>
                <a:cs typeface="Calibri" panose="020F0502020204030204" pitchFamily="34" charset="0"/>
              </a:rPr>
              <a:t>Disable Regen</a:t>
            </a:r>
            <a:endParaRPr lang="en-US" sz="1100" dirty="0">
              <a:highlight>
                <a:srgbClr val="FFFF00"/>
              </a:highlight>
              <a:latin typeface="Calibri" panose="020F0502020204030204" pitchFamily="34" charset="0"/>
              <a:cs typeface="Calibri" panose="020F0502020204030204" pitchFamily="34" charset="0"/>
            </a:endParaRPr>
          </a:p>
          <a:p>
            <a:pPr marL="241300" marR="3649" indent="-228600">
              <a:lnSpc>
                <a:spcPct val="150000"/>
              </a:lnSpc>
              <a:buFont typeface="+mj-lt"/>
              <a:buAutoNum type="arabicPeriod" startAt="16"/>
            </a:pPr>
            <a:r>
              <a:rPr lang="en-US" sz="1100" spc="0" dirty="0">
                <a:solidFill>
                  <a:srgbClr val="363435"/>
                </a:solidFill>
                <a:latin typeface="Calibri" panose="020F0502020204030204" pitchFamily="34" charset="0"/>
                <a:cs typeface="Calibri" panose="020F0502020204030204" pitchFamily="34" charset="0"/>
              </a:rPr>
              <a:t>Front Wiper Control button</a:t>
            </a:r>
            <a:endParaRPr lang="en-US" sz="1100" dirty="0">
              <a:latin typeface="Calibri" panose="020F0502020204030204" pitchFamily="34" charset="0"/>
              <a:cs typeface="Calibri" panose="020F0502020204030204" pitchFamily="34" charset="0"/>
            </a:endParaRPr>
          </a:p>
          <a:p>
            <a:pPr marL="241300" marR="3649" indent="-228600">
              <a:lnSpc>
                <a:spcPct val="150000"/>
              </a:lnSpc>
              <a:buFont typeface="+mj-lt"/>
              <a:buAutoNum type="arabicPeriod" startAt="16"/>
            </a:pPr>
            <a:r>
              <a:rPr lang="en-US" sz="1100" dirty="0">
                <a:solidFill>
                  <a:srgbClr val="363435"/>
                </a:solidFill>
                <a:latin typeface="Calibri" panose="020F0502020204030204" pitchFamily="34" charset="0"/>
                <a:cs typeface="Calibri" panose="020F0502020204030204" pitchFamily="34" charset="0"/>
              </a:rPr>
              <a:t>Reverse Camera*</a:t>
            </a:r>
            <a:endParaRPr lang="en-US" sz="1100" dirty="0">
              <a:latin typeface="Calibri" panose="020F0502020204030204" pitchFamily="34" charset="0"/>
              <a:cs typeface="Calibri" panose="020F0502020204030204" pitchFamily="34" charset="0"/>
            </a:endParaRPr>
          </a:p>
          <a:p>
            <a:pPr marL="241300" marR="3649" indent="-228600">
              <a:lnSpc>
                <a:spcPct val="150000"/>
              </a:lnSpc>
              <a:buFont typeface="+mj-lt"/>
              <a:buAutoNum type="arabicPeriod" startAt="16"/>
            </a:pPr>
            <a:r>
              <a:rPr lang="en-US" sz="1100" spc="1" dirty="0">
                <a:solidFill>
                  <a:srgbClr val="363435"/>
                </a:solidFill>
                <a:latin typeface="Calibri" panose="020F0502020204030204" pitchFamily="34" charset="0"/>
                <a:cs typeface="Calibri" panose="020F0502020204030204" pitchFamily="34" charset="0"/>
              </a:rPr>
              <a:t>Beacon Light</a:t>
            </a:r>
            <a:endParaRPr lang="en-US" sz="1100" dirty="0">
              <a:latin typeface="Calibri" panose="020F0502020204030204" pitchFamily="34" charset="0"/>
              <a:cs typeface="Calibri" panose="020F0502020204030204" pitchFamily="34" charset="0"/>
            </a:endParaRPr>
          </a:p>
          <a:p>
            <a:pPr marL="241300" indent="-228600">
              <a:lnSpc>
                <a:spcPct val="150000"/>
              </a:lnSpc>
              <a:spcBef>
                <a:spcPts val="10"/>
              </a:spcBef>
              <a:buFont typeface="+mj-lt"/>
              <a:buAutoNum type="arabicPeriod" startAt="16"/>
            </a:pPr>
            <a:r>
              <a:rPr lang="en-US" sz="1100" spc="0" dirty="0">
                <a:solidFill>
                  <a:srgbClr val="363435"/>
                </a:solidFill>
                <a:latin typeface="Calibri" panose="020F0502020204030204" pitchFamily="34" charset="0"/>
                <a:cs typeface="Calibri" panose="020F0502020204030204" pitchFamily="34" charset="0"/>
              </a:rPr>
              <a:t>Electric Mirror Defrost button* </a:t>
            </a:r>
          </a:p>
          <a:p>
            <a:pPr marL="241300" indent="-228600">
              <a:lnSpc>
                <a:spcPct val="150000"/>
              </a:lnSpc>
              <a:spcBef>
                <a:spcPts val="10"/>
              </a:spcBef>
              <a:buFont typeface="+mj-lt"/>
              <a:buAutoNum type="arabicPeriod" startAt="16"/>
            </a:pPr>
            <a:r>
              <a:rPr lang="en-US" sz="1100" dirty="0">
                <a:solidFill>
                  <a:srgbClr val="363435"/>
                </a:solidFill>
                <a:highlight>
                  <a:srgbClr val="00FF00"/>
                </a:highlight>
                <a:latin typeface="Calibri" panose="020F0502020204030204" pitchFamily="34" charset="0"/>
                <a:cs typeface="Calibri" panose="020F0502020204030204" pitchFamily="34" charset="0"/>
              </a:rPr>
              <a:t>Head Lights</a:t>
            </a:r>
          </a:p>
          <a:p>
            <a:pPr marL="241300" indent="-228600">
              <a:lnSpc>
                <a:spcPct val="150000"/>
              </a:lnSpc>
              <a:spcBef>
                <a:spcPts val="10"/>
              </a:spcBef>
              <a:buFont typeface="+mj-lt"/>
              <a:buAutoNum type="arabicPeriod" startAt="16"/>
            </a:pPr>
            <a:r>
              <a:rPr lang="en-US" sz="1100" spc="0" dirty="0">
                <a:solidFill>
                  <a:srgbClr val="363435"/>
                </a:solidFill>
                <a:highlight>
                  <a:srgbClr val="00FF00"/>
                </a:highlight>
                <a:latin typeface="Calibri" panose="020F0502020204030204" pitchFamily="34" charset="0"/>
                <a:cs typeface="Calibri" panose="020F0502020204030204" pitchFamily="34" charset="0"/>
              </a:rPr>
              <a:t>Work Lights</a:t>
            </a:r>
          </a:p>
          <a:p>
            <a:pPr marL="241300" indent="-228600">
              <a:lnSpc>
                <a:spcPct val="150000"/>
              </a:lnSpc>
              <a:spcBef>
                <a:spcPts val="10"/>
              </a:spcBef>
              <a:buFont typeface="+mj-lt"/>
              <a:buAutoNum type="arabicPeriod" startAt="16"/>
            </a:pPr>
            <a:r>
              <a:rPr lang="en-US" sz="1100" spc="0" dirty="0">
                <a:solidFill>
                  <a:srgbClr val="363435"/>
                </a:solidFill>
                <a:latin typeface="Calibri" panose="020F0502020204030204" pitchFamily="34" charset="0"/>
                <a:cs typeface="Calibri" panose="020F0502020204030204" pitchFamily="34" charset="0"/>
              </a:rPr>
              <a:t>Machine Presets</a:t>
            </a:r>
            <a:endParaRPr lang="en-US" sz="1100" dirty="0">
              <a:latin typeface="Calibri" panose="020F0502020204030204" pitchFamily="34" charset="0"/>
              <a:cs typeface="Calibri" panose="020F0502020204030204" pitchFamily="34" charset="0"/>
            </a:endParaRPr>
          </a:p>
          <a:p>
            <a:pPr marL="241300" marR="470797" indent="-228600">
              <a:lnSpc>
                <a:spcPct val="150000"/>
              </a:lnSpc>
              <a:buFont typeface="+mj-lt"/>
              <a:buAutoNum type="arabicPeriod" startAt="16"/>
            </a:pPr>
            <a:r>
              <a:rPr lang="en-US" sz="1100" spc="0" dirty="0">
                <a:solidFill>
                  <a:srgbClr val="363435"/>
                </a:solidFill>
                <a:highlight>
                  <a:srgbClr val="C0C0C0"/>
                </a:highlight>
                <a:latin typeface="Calibri" panose="020F0502020204030204" pitchFamily="34" charset="0"/>
                <a:cs typeface="Calibri" panose="020F0502020204030204" pitchFamily="34" charset="0"/>
              </a:rPr>
              <a:t>Speed limit </a:t>
            </a:r>
          </a:p>
          <a:p>
            <a:pPr marL="241300" marR="470797" indent="-228600">
              <a:lnSpc>
                <a:spcPct val="150000"/>
              </a:lnSpc>
              <a:buFont typeface="+mj-lt"/>
              <a:buAutoNum type="arabicPeriod" startAt="16"/>
            </a:pPr>
            <a:r>
              <a:rPr lang="en-US" sz="1100" spc="0" dirty="0">
                <a:solidFill>
                  <a:srgbClr val="363435"/>
                </a:solidFill>
                <a:highlight>
                  <a:srgbClr val="C0C0C0"/>
                </a:highlight>
                <a:latin typeface="Calibri" panose="020F0502020204030204" pitchFamily="34" charset="0"/>
                <a:cs typeface="Calibri" panose="020F0502020204030204" pitchFamily="34" charset="0"/>
              </a:rPr>
              <a:t>Retarder Down </a:t>
            </a:r>
          </a:p>
          <a:p>
            <a:pPr marL="241300" marR="470797" indent="-228600">
              <a:lnSpc>
                <a:spcPct val="150000"/>
              </a:lnSpc>
              <a:buFont typeface="+mj-lt"/>
              <a:buAutoNum type="arabicPeriod" startAt="16"/>
            </a:pPr>
            <a:r>
              <a:rPr lang="en-US" sz="1100" spc="0" dirty="0">
                <a:solidFill>
                  <a:srgbClr val="363435"/>
                </a:solidFill>
                <a:highlight>
                  <a:srgbClr val="C0C0C0"/>
                </a:highlight>
                <a:latin typeface="Calibri" panose="020F0502020204030204" pitchFamily="34" charset="0"/>
                <a:cs typeface="Calibri" panose="020F0502020204030204" pitchFamily="34" charset="0"/>
              </a:rPr>
              <a:t>Retarder Up</a:t>
            </a:r>
          </a:p>
          <a:p>
            <a:pPr marL="241300" marR="470797" indent="-228600">
              <a:lnSpc>
                <a:spcPct val="150000"/>
              </a:lnSpc>
              <a:buFont typeface="+mj-lt"/>
              <a:buAutoNum type="arabicPeriod" startAt="16"/>
            </a:pPr>
            <a:r>
              <a:rPr lang="en-US" sz="1100" spc="0" dirty="0">
                <a:solidFill>
                  <a:srgbClr val="363435"/>
                </a:solidFill>
                <a:highlight>
                  <a:srgbClr val="00FFFF"/>
                </a:highlight>
                <a:latin typeface="Calibri" panose="020F0502020204030204" pitchFamily="34" charset="0"/>
                <a:cs typeface="Calibri" panose="020F0502020204030204" pitchFamily="34" charset="0"/>
              </a:rPr>
              <a:t>i-Tip</a:t>
            </a:r>
            <a:r>
              <a:rPr lang="en-US" sz="1100" spc="0" dirty="0">
                <a:solidFill>
                  <a:srgbClr val="363435"/>
                </a:solidFill>
                <a:latin typeface="Calibri" panose="020F0502020204030204" pitchFamily="34" charset="0"/>
                <a:cs typeface="Calibri" panose="020F0502020204030204" pitchFamily="34" charset="0"/>
              </a:rPr>
              <a:t> </a:t>
            </a:r>
          </a:p>
          <a:p>
            <a:pPr marL="241300" marR="470797" indent="-228600">
              <a:lnSpc>
                <a:spcPct val="150000"/>
              </a:lnSpc>
              <a:buFont typeface="+mj-lt"/>
              <a:buAutoNum type="arabicPeriod" startAt="16"/>
            </a:pPr>
            <a:r>
              <a:rPr lang="en-US" sz="1100" dirty="0">
                <a:solidFill>
                  <a:srgbClr val="363435"/>
                </a:solidFill>
                <a:highlight>
                  <a:srgbClr val="00FFFF"/>
                </a:highlight>
                <a:latin typeface="Calibri" panose="020F0502020204030204" pitchFamily="34" charset="0"/>
                <a:cs typeface="Calibri" panose="020F0502020204030204" pitchFamily="34" charset="0"/>
              </a:rPr>
              <a:t>Bin Up button</a:t>
            </a:r>
            <a:endParaRPr lang="en-US" sz="1100" spc="0" dirty="0">
              <a:solidFill>
                <a:srgbClr val="363435"/>
              </a:solidFill>
              <a:highlight>
                <a:srgbClr val="00FFFF"/>
              </a:highlight>
              <a:latin typeface="Calibri" panose="020F0502020204030204" pitchFamily="34" charset="0"/>
              <a:cs typeface="Calibri" panose="020F0502020204030204" pitchFamily="34" charset="0"/>
            </a:endParaRPr>
          </a:p>
          <a:p>
            <a:pPr marL="241300" marR="3649" indent="-228600">
              <a:lnSpc>
                <a:spcPct val="150000"/>
              </a:lnSpc>
              <a:buFont typeface="+mj-lt"/>
              <a:buAutoNum type="arabicPeriod" startAt="16"/>
            </a:pPr>
            <a:r>
              <a:rPr lang="en-US" sz="1100" dirty="0">
                <a:solidFill>
                  <a:srgbClr val="363435"/>
                </a:solidFill>
                <a:highlight>
                  <a:srgbClr val="00FFFF"/>
                </a:highlight>
                <a:latin typeface="Calibri" panose="020F0502020204030204" pitchFamily="34" charset="0"/>
                <a:cs typeface="Calibri" panose="020F0502020204030204" pitchFamily="34" charset="0"/>
              </a:rPr>
              <a:t>Bin Down button</a:t>
            </a:r>
            <a:endParaRPr lang="en-US" sz="1100" dirty="0">
              <a:highlight>
                <a:srgbClr val="00FFFF"/>
              </a:highligh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67110422"/>
      </p:ext>
    </p:extLst>
  </p:cSld>
  <p:clrMapOvr>
    <a:masterClrMapping/>
  </p:clrMapOvr>
  <mc:AlternateContent xmlns:mc="http://schemas.openxmlformats.org/markup-compatibility/2006" xmlns:p14="http://schemas.microsoft.com/office/powerpoint/2010/main">
    <mc:Choice Requires="p14">
      <p:transition spd="slow">
        <p14:prism isContent="1"/>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4">
            <a:extLst>
              <a:ext uri="{FF2B5EF4-FFF2-40B4-BE49-F238E27FC236}">
                <a16:creationId xmlns:a16="http://schemas.microsoft.com/office/drawing/2014/main" id="{6B28C914-A986-5ABA-30B2-19D75A567B23}"/>
              </a:ext>
            </a:extLst>
          </p:cNvPr>
          <p:cNvSpPr txBox="1"/>
          <p:nvPr/>
        </p:nvSpPr>
        <p:spPr>
          <a:xfrm>
            <a:off x="-324544" y="191507"/>
            <a:ext cx="4896544" cy="533400"/>
          </a:xfrm>
          <a:prstGeom prst="rect">
            <a:avLst/>
          </a:prstGeom>
        </p:spPr>
        <p:txBody>
          <a:bodyPr wrap="square" lIns="0" tIns="13525" rIns="0" bIns="0" rtlCol="0">
            <a:noAutofit/>
          </a:bodyPr>
          <a:lstStyle/>
          <a:p>
            <a:pPr algn="ctr">
              <a:lnSpc>
                <a:spcPts val="2030"/>
              </a:lnSpc>
            </a:pPr>
            <a:r>
              <a:rPr lang="en-US" spc="64" dirty="0">
                <a:latin typeface="Georgia" panose="02040502050405020303" pitchFamily="18" charset="0"/>
                <a:cs typeface="Gill Sans MT"/>
              </a:rPr>
              <a:t>E-series SSM Guide</a:t>
            </a:r>
            <a:endParaRPr dirty="0">
              <a:latin typeface="Georgia" panose="02040502050405020303" pitchFamily="18" charset="0"/>
              <a:cs typeface="Gill Sans MT"/>
            </a:endParaRPr>
          </a:p>
        </p:txBody>
      </p:sp>
      <p:sp>
        <p:nvSpPr>
          <p:cNvPr id="2" name="object 8">
            <a:extLst>
              <a:ext uri="{FF2B5EF4-FFF2-40B4-BE49-F238E27FC236}">
                <a16:creationId xmlns:a16="http://schemas.microsoft.com/office/drawing/2014/main" id="{BEEB67CB-F554-D7F7-2019-F13F57F34FF2}"/>
              </a:ext>
            </a:extLst>
          </p:cNvPr>
          <p:cNvSpPr/>
          <p:nvPr/>
        </p:nvSpPr>
        <p:spPr>
          <a:xfrm>
            <a:off x="251520" y="860807"/>
            <a:ext cx="2911243" cy="1912446"/>
          </a:xfrm>
          <a:prstGeom prst="rect">
            <a:avLst/>
          </a:prstGeom>
          <a:blipFill>
            <a:blip r:embed="rId2" cstate="print"/>
            <a:stretch>
              <a:fillRect/>
            </a:stretch>
          </a:blipFill>
        </p:spPr>
        <p:txBody>
          <a:bodyPr wrap="square" lIns="0" tIns="0" rIns="0" bIns="0" rtlCol="0">
            <a:noAutofit/>
          </a:bodyPr>
          <a:lstStyle/>
          <a:p>
            <a:endParaRPr dirty="0"/>
          </a:p>
        </p:txBody>
      </p:sp>
      <p:sp>
        <p:nvSpPr>
          <p:cNvPr id="5" name="TextBox 4">
            <a:extLst>
              <a:ext uri="{FF2B5EF4-FFF2-40B4-BE49-F238E27FC236}">
                <a16:creationId xmlns:a16="http://schemas.microsoft.com/office/drawing/2014/main" id="{94D8DE4D-8617-24D6-0B62-0C50ACA24CC2}"/>
              </a:ext>
            </a:extLst>
          </p:cNvPr>
          <p:cNvSpPr txBox="1"/>
          <p:nvPr/>
        </p:nvSpPr>
        <p:spPr>
          <a:xfrm>
            <a:off x="3532965" y="1203598"/>
            <a:ext cx="5424659" cy="1912447"/>
          </a:xfrm>
          <a:prstGeom prst="rect">
            <a:avLst/>
          </a:prstGeom>
          <a:noFill/>
        </p:spPr>
        <p:txBody>
          <a:bodyPr wrap="square">
            <a:spAutoFit/>
          </a:bodyPr>
          <a:lstStyle/>
          <a:p>
            <a:pPr marL="184150" indent="-171450">
              <a:lnSpc>
                <a:spcPct val="150000"/>
              </a:lnSpc>
              <a:buClr>
                <a:srgbClr val="FF0000"/>
              </a:buClr>
              <a:buFont typeface="Wingdings" panose="05000000000000000000" pitchFamily="2" charset="2"/>
              <a:buChar char="Ø"/>
            </a:pPr>
            <a:r>
              <a:rPr lang="en-US" sz="1200" dirty="0">
                <a:solidFill>
                  <a:srgbClr val="363435"/>
                </a:solidFill>
                <a:latin typeface="Cambria" panose="02040503050406030204" pitchFamily="18" charset="0"/>
                <a:ea typeface="Cambria" panose="02040503050406030204" pitchFamily="18" charset="0"/>
                <a:cs typeface="Century Gothic"/>
              </a:rPr>
              <a:t>Use the numerical pad on the SSM to input any numbers requested by the</a:t>
            </a:r>
            <a:r>
              <a:rPr lang="en-US" sz="1200" dirty="0">
                <a:latin typeface="Cambria" panose="02040503050406030204" pitchFamily="18" charset="0"/>
                <a:ea typeface="Cambria" panose="02040503050406030204" pitchFamily="18" charset="0"/>
                <a:cs typeface="Century Gothic"/>
              </a:rPr>
              <a:t> </a:t>
            </a:r>
            <a:r>
              <a:rPr lang="en-US" sz="1200" spc="-127" dirty="0">
                <a:solidFill>
                  <a:srgbClr val="363435"/>
                </a:solidFill>
                <a:latin typeface="Cambria" panose="02040503050406030204" pitchFamily="18" charset="0"/>
                <a:ea typeface="Cambria" panose="02040503050406030204" pitchFamily="18" charset="0"/>
                <a:cs typeface="Century Gothic"/>
              </a:rPr>
              <a:t>CDU…</a:t>
            </a:r>
            <a:endParaRPr lang="en-US" sz="1200" dirty="0">
              <a:latin typeface="Cambria" panose="02040503050406030204" pitchFamily="18" charset="0"/>
              <a:ea typeface="Cambria" panose="02040503050406030204" pitchFamily="18" charset="0"/>
              <a:cs typeface="Century Gothic"/>
            </a:endParaRPr>
          </a:p>
          <a:p>
            <a:pPr marL="184150" marR="16349" indent="-171450">
              <a:lnSpc>
                <a:spcPct val="150000"/>
              </a:lnSpc>
              <a:spcBef>
                <a:spcPts val="487"/>
              </a:spcBef>
              <a:buClr>
                <a:srgbClr val="FF0000"/>
              </a:buClr>
              <a:buFont typeface="Wingdings" panose="05000000000000000000" pitchFamily="2" charset="2"/>
              <a:buChar char="Ø"/>
            </a:pPr>
            <a:r>
              <a:rPr lang="en-US" sz="1200" spc="-7" dirty="0">
                <a:solidFill>
                  <a:srgbClr val="363435"/>
                </a:solidFill>
                <a:latin typeface="Cambria" panose="02040503050406030204" pitchFamily="18" charset="0"/>
                <a:ea typeface="Cambria" panose="02040503050406030204" pitchFamily="18" charset="0"/>
                <a:cs typeface="Century Gothic"/>
              </a:rPr>
              <a:t>These include the security code and codes to enter service mode…</a:t>
            </a:r>
            <a:endParaRPr lang="en-US" sz="1200" dirty="0">
              <a:latin typeface="Cambria" panose="02040503050406030204" pitchFamily="18" charset="0"/>
              <a:ea typeface="Cambria" panose="02040503050406030204" pitchFamily="18" charset="0"/>
              <a:cs typeface="Century Gothic"/>
            </a:endParaRPr>
          </a:p>
          <a:p>
            <a:pPr marL="184150" marR="16349" indent="-171450">
              <a:lnSpc>
                <a:spcPct val="150000"/>
              </a:lnSpc>
              <a:spcBef>
                <a:spcPts val="528"/>
              </a:spcBef>
              <a:buClr>
                <a:srgbClr val="FF0000"/>
              </a:buClr>
              <a:buFont typeface="Wingdings" panose="05000000000000000000" pitchFamily="2" charset="2"/>
              <a:buChar char="Ø"/>
            </a:pPr>
            <a:r>
              <a:rPr lang="en-US" sz="1200" spc="0" dirty="0">
                <a:solidFill>
                  <a:srgbClr val="363435"/>
                </a:solidFill>
                <a:latin typeface="Cambria" panose="02040503050406030204" pitchFamily="18" charset="0"/>
                <a:ea typeface="Cambria" panose="02040503050406030204" pitchFamily="18" charset="0"/>
                <a:cs typeface="Century Gothic"/>
              </a:rPr>
              <a:t>Alternatively, use the B-Drive Controller.</a:t>
            </a:r>
            <a:endParaRPr lang="en-US" sz="1200" dirty="0">
              <a:latin typeface="Cambria" panose="02040503050406030204" pitchFamily="18" charset="0"/>
              <a:ea typeface="Cambria" panose="02040503050406030204" pitchFamily="18" charset="0"/>
              <a:cs typeface="Century Gothic"/>
            </a:endParaRPr>
          </a:p>
          <a:p>
            <a:pPr marL="184150" marR="16349" indent="-171450">
              <a:lnSpc>
                <a:spcPct val="150000"/>
              </a:lnSpc>
              <a:spcBef>
                <a:spcPts val="528"/>
              </a:spcBef>
              <a:buClr>
                <a:srgbClr val="FF0000"/>
              </a:buClr>
              <a:buFont typeface="Wingdings" panose="05000000000000000000" pitchFamily="2" charset="2"/>
              <a:buChar char="Ø"/>
            </a:pPr>
            <a:r>
              <a:rPr lang="en-US" sz="1200" spc="0" dirty="0">
                <a:solidFill>
                  <a:srgbClr val="363435"/>
                </a:solidFill>
                <a:latin typeface="Cambria" panose="02040503050406030204" pitchFamily="18" charset="0"/>
                <a:ea typeface="Cambria" panose="02040503050406030204" pitchFamily="18" charset="0"/>
                <a:cs typeface="Century Gothic"/>
              </a:rPr>
              <a:t>Under normal operator mode, the buttons revert back to their original</a:t>
            </a:r>
            <a:endParaRPr lang="en-US" sz="1200" dirty="0">
              <a:latin typeface="Cambria" panose="02040503050406030204" pitchFamily="18" charset="0"/>
              <a:ea typeface="Cambria" panose="02040503050406030204" pitchFamily="18" charset="0"/>
              <a:cs typeface="Century Gothic"/>
            </a:endParaRPr>
          </a:p>
          <a:p>
            <a:pPr marL="184150" marR="16349" indent="-171450">
              <a:lnSpc>
                <a:spcPct val="150000"/>
              </a:lnSpc>
              <a:spcBef>
                <a:spcPts val="41"/>
              </a:spcBef>
              <a:buClr>
                <a:srgbClr val="FF0000"/>
              </a:buClr>
              <a:buFont typeface="Wingdings" panose="05000000000000000000" pitchFamily="2" charset="2"/>
              <a:buChar char="Ø"/>
            </a:pPr>
            <a:r>
              <a:rPr lang="en-US" sz="1200" spc="-51" dirty="0">
                <a:solidFill>
                  <a:srgbClr val="363435"/>
                </a:solidFill>
                <a:latin typeface="Cambria" panose="02040503050406030204" pitchFamily="18" charset="0"/>
                <a:ea typeface="Cambria" panose="02040503050406030204" pitchFamily="18" charset="0"/>
                <a:cs typeface="Century Gothic"/>
              </a:rPr>
              <a:t>functions…</a:t>
            </a:r>
            <a:endParaRPr lang="en-US" sz="1200" dirty="0">
              <a:latin typeface="Cambria" panose="02040503050406030204" pitchFamily="18" charset="0"/>
              <a:ea typeface="Cambria" panose="02040503050406030204" pitchFamily="18" charset="0"/>
              <a:cs typeface="Century Gothic"/>
            </a:endParaRPr>
          </a:p>
        </p:txBody>
      </p:sp>
    </p:spTree>
    <p:extLst>
      <p:ext uri="{BB962C8B-B14F-4D97-AF65-F5344CB8AC3E}">
        <p14:creationId xmlns:p14="http://schemas.microsoft.com/office/powerpoint/2010/main" val="1183798134"/>
      </p:ext>
    </p:extLst>
  </p:cSld>
  <p:clrMapOvr>
    <a:masterClrMapping/>
  </p:clrMapOvr>
  <mc:AlternateContent xmlns:mc="http://schemas.openxmlformats.org/markup-compatibility/2006" xmlns:p14="http://schemas.microsoft.com/office/powerpoint/2010/main">
    <mc:Choice Requires="p14">
      <p:transition spd="slow">
        <p14:prism isContent="1"/>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4">
            <a:extLst>
              <a:ext uri="{FF2B5EF4-FFF2-40B4-BE49-F238E27FC236}">
                <a16:creationId xmlns:a16="http://schemas.microsoft.com/office/drawing/2014/main" id="{6B28C914-A986-5ABA-30B2-19D75A567B23}"/>
              </a:ext>
            </a:extLst>
          </p:cNvPr>
          <p:cNvSpPr txBox="1"/>
          <p:nvPr/>
        </p:nvSpPr>
        <p:spPr>
          <a:xfrm>
            <a:off x="-324544" y="191507"/>
            <a:ext cx="4896544" cy="533400"/>
          </a:xfrm>
          <a:prstGeom prst="rect">
            <a:avLst/>
          </a:prstGeom>
        </p:spPr>
        <p:txBody>
          <a:bodyPr wrap="square" lIns="0" tIns="13525" rIns="0" bIns="0" rtlCol="0">
            <a:noAutofit/>
          </a:bodyPr>
          <a:lstStyle/>
          <a:p>
            <a:pPr algn="ctr">
              <a:lnSpc>
                <a:spcPts val="2030"/>
              </a:lnSpc>
            </a:pPr>
            <a:r>
              <a:rPr lang="en-US" spc="64" dirty="0">
                <a:latin typeface="Georgia" panose="02040502050405020303" pitchFamily="18" charset="0"/>
                <a:cs typeface="Gill Sans MT"/>
              </a:rPr>
              <a:t>E-series SSM Guide</a:t>
            </a:r>
            <a:endParaRPr dirty="0">
              <a:latin typeface="Georgia" panose="02040502050405020303" pitchFamily="18" charset="0"/>
              <a:cs typeface="Gill Sans MT"/>
            </a:endParaRPr>
          </a:p>
        </p:txBody>
      </p:sp>
      <p:sp>
        <p:nvSpPr>
          <p:cNvPr id="3" name="TextBox 2">
            <a:extLst>
              <a:ext uri="{FF2B5EF4-FFF2-40B4-BE49-F238E27FC236}">
                <a16:creationId xmlns:a16="http://schemas.microsoft.com/office/drawing/2014/main" id="{485D39A1-4884-DB3D-E899-DC112B262BAF}"/>
              </a:ext>
            </a:extLst>
          </p:cNvPr>
          <p:cNvSpPr txBox="1"/>
          <p:nvPr/>
        </p:nvSpPr>
        <p:spPr>
          <a:xfrm>
            <a:off x="1250663" y="890216"/>
            <a:ext cx="2160240" cy="307777"/>
          </a:xfrm>
          <a:prstGeom prst="rect">
            <a:avLst/>
          </a:prstGeom>
          <a:noFill/>
        </p:spPr>
        <p:txBody>
          <a:bodyPr wrap="square">
            <a:spAutoFit/>
          </a:bodyPr>
          <a:lstStyle/>
          <a:p>
            <a:r>
              <a:rPr lang="en-US" sz="1400" b="1" u="sng" dirty="0">
                <a:solidFill>
                  <a:srgbClr val="363435"/>
                </a:solidFill>
                <a:latin typeface="Century Gothic"/>
                <a:cs typeface="Century Gothic"/>
              </a:rPr>
              <a:t>Differential Lock button </a:t>
            </a:r>
            <a:endParaRPr lang="en-US" sz="1400" dirty="0"/>
          </a:p>
        </p:txBody>
      </p:sp>
      <p:grpSp>
        <p:nvGrpSpPr>
          <p:cNvPr id="5" name="Group 4">
            <a:extLst>
              <a:ext uri="{FF2B5EF4-FFF2-40B4-BE49-F238E27FC236}">
                <a16:creationId xmlns:a16="http://schemas.microsoft.com/office/drawing/2014/main" id="{084569E5-619A-536C-2591-7045313FC5A3}"/>
              </a:ext>
            </a:extLst>
          </p:cNvPr>
          <p:cNvGrpSpPr/>
          <p:nvPr/>
        </p:nvGrpSpPr>
        <p:grpSpPr>
          <a:xfrm>
            <a:off x="323528" y="1491630"/>
            <a:ext cx="1224136" cy="1038588"/>
            <a:chOff x="242481" y="2682252"/>
            <a:chExt cx="683996" cy="659130"/>
          </a:xfrm>
        </p:grpSpPr>
        <p:sp>
          <p:nvSpPr>
            <p:cNvPr id="6" name="object 94">
              <a:extLst>
                <a:ext uri="{FF2B5EF4-FFF2-40B4-BE49-F238E27FC236}">
                  <a16:creationId xmlns:a16="http://schemas.microsoft.com/office/drawing/2014/main" id="{1134895E-B0C2-3527-CD16-E8F0379BE862}"/>
                </a:ext>
              </a:extLst>
            </p:cNvPr>
            <p:cNvSpPr/>
            <p:nvPr/>
          </p:nvSpPr>
          <p:spPr>
            <a:xfrm>
              <a:off x="242481" y="2682252"/>
              <a:ext cx="683996" cy="659130"/>
            </a:xfrm>
            <a:custGeom>
              <a:avLst/>
              <a:gdLst/>
              <a:ahLst/>
              <a:cxnLst/>
              <a:rect l="l" t="t" r="r" b="b"/>
              <a:pathLst>
                <a:path w="683996" h="659129">
                  <a:moveTo>
                    <a:pt x="0" y="0"/>
                  </a:moveTo>
                  <a:lnTo>
                    <a:pt x="0" y="659130"/>
                  </a:lnTo>
                  <a:lnTo>
                    <a:pt x="683996" y="659130"/>
                  </a:lnTo>
                  <a:lnTo>
                    <a:pt x="683996" y="0"/>
                  </a:lnTo>
                  <a:lnTo>
                    <a:pt x="0" y="0"/>
                  </a:lnTo>
                  <a:close/>
                </a:path>
              </a:pathLst>
            </a:custGeom>
            <a:solidFill>
              <a:srgbClr val="363435"/>
            </a:solidFill>
          </p:spPr>
          <p:txBody>
            <a:bodyPr wrap="square" lIns="0" tIns="0" rIns="0" bIns="0" rtlCol="0">
              <a:noAutofit/>
            </a:bodyPr>
            <a:lstStyle/>
            <a:p>
              <a:endParaRPr dirty="0"/>
            </a:p>
          </p:txBody>
        </p:sp>
        <p:sp>
          <p:nvSpPr>
            <p:cNvPr id="8" name="object 95">
              <a:extLst>
                <a:ext uri="{FF2B5EF4-FFF2-40B4-BE49-F238E27FC236}">
                  <a16:creationId xmlns:a16="http://schemas.microsoft.com/office/drawing/2014/main" id="{D2A72C15-7429-AEBF-EC09-20757DEAABAE}"/>
                </a:ext>
              </a:extLst>
            </p:cNvPr>
            <p:cNvSpPr/>
            <p:nvPr/>
          </p:nvSpPr>
          <p:spPr>
            <a:xfrm>
              <a:off x="242481" y="2682252"/>
              <a:ext cx="683996" cy="659130"/>
            </a:xfrm>
            <a:custGeom>
              <a:avLst/>
              <a:gdLst/>
              <a:ahLst/>
              <a:cxnLst/>
              <a:rect l="l" t="t" r="r" b="b"/>
              <a:pathLst>
                <a:path w="683996" h="659129">
                  <a:moveTo>
                    <a:pt x="0" y="0"/>
                  </a:moveTo>
                  <a:lnTo>
                    <a:pt x="683996" y="0"/>
                  </a:lnTo>
                  <a:lnTo>
                    <a:pt x="683996" y="659130"/>
                  </a:lnTo>
                  <a:lnTo>
                    <a:pt x="0" y="659130"/>
                  </a:lnTo>
                  <a:lnTo>
                    <a:pt x="0" y="0"/>
                  </a:lnTo>
                  <a:close/>
                </a:path>
              </a:pathLst>
            </a:custGeom>
            <a:ln w="13360">
              <a:solidFill>
                <a:srgbClr val="FDFDFD"/>
              </a:solidFill>
            </a:ln>
          </p:spPr>
          <p:txBody>
            <a:bodyPr wrap="square" lIns="0" tIns="0" rIns="0" bIns="0" rtlCol="0">
              <a:noAutofit/>
            </a:bodyPr>
            <a:lstStyle/>
            <a:p>
              <a:endParaRPr dirty="0"/>
            </a:p>
          </p:txBody>
        </p:sp>
        <p:sp>
          <p:nvSpPr>
            <p:cNvPr id="9" name="object 96">
              <a:extLst>
                <a:ext uri="{FF2B5EF4-FFF2-40B4-BE49-F238E27FC236}">
                  <a16:creationId xmlns:a16="http://schemas.microsoft.com/office/drawing/2014/main" id="{1C4E9732-B132-D13C-5A22-185178B9C929}"/>
                </a:ext>
              </a:extLst>
            </p:cNvPr>
            <p:cNvSpPr/>
            <p:nvPr/>
          </p:nvSpPr>
          <p:spPr>
            <a:xfrm>
              <a:off x="473315" y="3109250"/>
              <a:ext cx="37744" cy="83908"/>
            </a:xfrm>
            <a:custGeom>
              <a:avLst/>
              <a:gdLst/>
              <a:ahLst/>
              <a:cxnLst/>
              <a:rect l="l" t="t" r="r" b="b"/>
              <a:pathLst>
                <a:path w="37744" h="83908">
                  <a:moveTo>
                    <a:pt x="8496" y="83908"/>
                  </a:moveTo>
                  <a:lnTo>
                    <a:pt x="33934" y="83908"/>
                  </a:lnTo>
                  <a:lnTo>
                    <a:pt x="37744" y="75425"/>
                  </a:lnTo>
                  <a:lnTo>
                    <a:pt x="37744" y="8496"/>
                  </a:lnTo>
                  <a:lnTo>
                    <a:pt x="33934" y="0"/>
                  </a:lnTo>
                  <a:lnTo>
                    <a:pt x="3822" y="0"/>
                  </a:lnTo>
                  <a:lnTo>
                    <a:pt x="0" y="8496"/>
                  </a:lnTo>
                  <a:lnTo>
                    <a:pt x="0" y="75425"/>
                  </a:lnTo>
                  <a:lnTo>
                    <a:pt x="3822" y="83908"/>
                  </a:lnTo>
                  <a:lnTo>
                    <a:pt x="8496" y="83908"/>
                  </a:lnTo>
                  <a:close/>
                </a:path>
              </a:pathLst>
            </a:custGeom>
            <a:solidFill>
              <a:srgbClr val="FDFDFD"/>
            </a:solidFill>
          </p:spPr>
          <p:txBody>
            <a:bodyPr wrap="square" lIns="0" tIns="0" rIns="0" bIns="0" rtlCol="0">
              <a:noAutofit/>
            </a:bodyPr>
            <a:lstStyle/>
            <a:p>
              <a:endParaRPr dirty="0"/>
            </a:p>
          </p:txBody>
        </p:sp>
        <p:sp>
          <p:nvSpPr>
            <p:cNvPr id="10" name="object 97">
              <a:extLst>
                <a:ext uri="{FF2B5EF4-FFF2-40B4-BE49-F238E27FC236}">
                  <a16:creationId xmlns:a16="http://schemas.microsoft.com/office/drawing/2014/main" id="{058D1489-2584-256B-EC08-9271A9EFECD4}"/>
                </a:ext>
              </a:extLst>
            </p:cNvPr>
            <p:cNvSpPr/>
            <p:nvPr/>
          </p:nvSpPr>
          <p:spPr>
            <a:xfrm>
              <a:off x="473302" y="2913951"/>
              <a:ext cx="37757" cy="83045"/>
            </a:xfrm>
            <a:custGeom>
              <a:avLst/>
              <a:gdLst/>
              <a:ahLst/>
              <a:cxnLst/>
              <a:rect l="l" t="t" r="r" b="b"/>
              <a:pathLst>
                <a:path w="37757" h="83045">
                  <a:moveTo>
                    <a:pt x="8585" y="83045"/>
                  </a:moveTo>
                  <a:lnTo>
                    <a:pt x="33896" y="83045"/>
                  </a:lnTo>
                  <a:lnTo>
                    <a:pt x="37757" y="74548"/>
                  </a:lnTo>
                  <a:lnTo>
                    <a:pt x="37757" y="8496"/>
                  </a:lnTo>
                  <a:lnTo>
                    <a:pt x="33896" y="0"/>
                  </a:lnTo>
                  <a:lnTo>
                    <a:pt x="3873" y="0"/>
                  </a:lnTo>
                  <a:lnTo>
                    <a:pt x="0" y="8496"/>
                  </a:lnTo>
                  <a:lnTo>
                    <a:pt x="0" y="74548"/>
                  </a:lnTo>
                  <a:lnTo>
                    <a:pt x="3873" y="83045"/>
                  </a:lnTo>
                  <a:lnTo>
                    <a:pt x="8585" y="83045"/>
                  </a:lnTo>
                  <a:close/>
                </a:path>
              </a:pathLst>
            </a:custGeom>
            <a:solidFill>
              <a:srgbClr val="FDFDFD"/>
            </a:solidFill>
          </p:spPr>
          <p:txBody>
            <a:bodyPr wrap="square" lIns="0" tIns="0" rIns="0" bIns="0" rtlCol="0">
              <a:noAutofit/>
            </a:bodyPr>
            <a:lstStyle/>
            <a:p>
              <a:endParaRPr dirty="0"/>
            </a:p>
          </p:txBody>
        </p:sp>
        <p:sp>
          <p:nvSpPr>
            <p:cNvPr id="11" name="object 98">
              <a:extLst>
                <a:ext uri="{FF2B5EF4-FFF2-40B4-BE49-F238E27FC236}">
                  <a16:creationId xmlns:a16="http://schemas.microsoft.com/office/drawing/2014/main" id="{D2C09D50-3D6D-17CB-759F-351D19264C2A}"/>
                </a:ext>
              </a:extLst>
            </p:cNvPr>
            <p:cNvSpPr/>
            <p:nvPr/>
          </p:nvSpPr>
          <p:spPr>
            <a:xfrm>
              <a:off x="473302" y="3207713"/>
              <a:ext cx="37744" cy="83921"/>
            </a:xfrm>
            <a:custGeom>
              <a:avLst/>
              <a:gdLst/>
              <a:ahLst/>
              <a:cxnLst/>
              <a:rect l="l" t="t" r="r" b="b"/>
              <a:pathLst>
                <a:path w="37744" h="83921">
                  <a:moveTo>
                    <a:pt x="8496" y="83921"/>
                  </a:moveTo>
                  <a:lnTo>
                    <a:pt x="33921" y="83921"/>
                  </a:lnTo>
                  <a:lnTo>
                    <a:pt x="37744" y="75425"/>
                  </a:lnTo>
                  <a:lnTo>
                    <a:pt x="37744" y="8496"/>
                  </a:lnTo>
                  <a:lnTo>
                    <a:pt x="33921" y="0"/>
                  </a:lnTo>
                  <a:lnTo>
                    <a:pt x="3822" y="0"/>
                  </a:lnTo>
                  <a:lnTo>
                    <a:pt x="0" y="8496"/>
                  </a:lnTo>
                  <a:lnTo>
                    <a:pt x="0" y="75425"/>
                  </a:lnTo>
                  <a:lnTo>
                    <a:pt x="3822" y="83921"/>
                  </a:lnTo>
                  <a:lnTo>
                    <a:pt x="8496" y="83921"/>
                  </a:lnTo>
                  <a:close/>
                </a:path>
              </a:pathLst>
            </a:custGeom>
            <a:solidFill>
              <a:srgbClr val="FDFDFD"/>
            </a:solidFill>
          </p:spPr>
          <p:txBody>
            <a:bodyPr wrap="square" lIns="0" tIns="0" rIns="0" bIns="0" rtlCol="0">
              <a:noAutofit/>
            </a:bodyPr>
            <a:lstStyle/>
            <a:p>
              <a:endParaRPr dirty="0"/>
            </a:p>
          </p:txBody>
        </p:sp>
        <p:sp>
          <p:nvSpPr>
            <p:cNvPr id="12" name="object 99">
              <a:extLst>
                <a:ext uri="{FF2B5EF4-FFF2-40B4-BE49-F238E27FC236}">
                  <a16:creationId xmlns:a16="http://schemas.microsoft.com/office/drawing/2014/main" id="{A7227094-916E-FF95-89C4-7CD1693B8EED}"/>
                </a:ext>
              </a:extLst>
            </p:cNvPr>
            <p:cNvSpPr/>
            <p:nvPr/>
          </p:nvSpPr>
          <p:spPr>
            <a:xfrm>
              <a:off x="511073" y="3151219"/>
              <a:ext cx="146850" cy="0"/>
            </a:xfrm>
            <a:custGeom>
              <a:avLst/>
              <a:gdLst/>
              <a:ahLst/>
              <a:cxnLst/>
              <a:rect l="l" t="t" r="r" b="b"/>
              <a:pathLst>
                <a:path w="146850">
                  <a:moveTo>
                    <a:pt x="0" y="0"/>
                  </a:moveTo>
                  <a:lnTo>
                    <a:pt x="146850" y="0"/>
                  </a:lnTo>
                </a:path>
              </a:pathLst>
            </a:custGeom>
            <a:ln w="22263">
              <a:solidFill>
                <a:srgbClr val="FDFDFD"/>
              </a:solidFill>
            </a:ln>
          </p:spPr>
          <p:txBody>
            <a:bodyPr wrap="square" lIns="0" tIns="0" rIns="0" bIns="0" rtlCol="0">
              <a:noAutofit/>
            </a:bodyPr>
            <a:lstStyle/>
            <a:p>
              <a:endParaRPr dirty="0"/>
            </a:p>
          </p:txBody>
        </p:sp>
        <p:sp>
          <p:nvSpPr>
            <p:cNvPr id="13" name="object 100">
              <a:extLst>
                <a:ext uri="{FF2B5EF4-FFF2-40B4-BE49-F238E27FC236}">
                  <a16:creationId xmlns:a16="http://schemas.microsoft.com/office/drawing/2014/main" id="{27C62D7E-0812-081C-5023-CE1D3D2F1DBE}"/>
                </a:ext>
              </a:extLst>
            </p:cNvPr>
            <p:cNvSpPr/>
            <p:nvPr/>
          </p:nvSpPr>
          <p:spPr>
            <a:xfrm>
              <a:off x="511073" y="3140722"/>
              <a:ext cx="146850" cy="20993"/>
            </a:xfrm>
            <a:custGeom>
              <a:avLst/>
              <a:gdLst/>
              <a:ahLst/>
              <a:cxnLst/>
              <a:rect l="l" t="t" r="r" b="b"/>
              <a:pathLst>
                <a:path w="146850" h="20993">
                  <a:moveTo>
                    <a:pt x="0" y="0"/>
                  </a:moveTo>
                  <a:lnTo>
                    <a:pt x="146850" y="0"/>
                  </a:lnTo>
                  <a:lnTo>
                    <a:pt x="146850" y="20993"/>
                  </a:lnTo>
                  <a:lnTo>
                    <a:pt x="0" y="20993"/>
                  </a:lnTo>
                  <a:lnTo>
                    <a:pt x="0" y="0"/>
                  </a:lnTo>
                  <a:close/>
                </a:path>
              </a:pathLst>
            </a:custGeom>
            <a:ln w="5283">
              <a:solidFill>
                <a:srgbClr val="FDFDFD"/>
              </a:solidFill>
            </a:ln>
          </p:spPr>
          <p:txBody>
            <a:bodyPr wrap="square" lIns="0" tIns="0" rIns="0" bIns="0" rtlCol="0">
              <a:noAutofit/>
            </a:bodyPr>
            <a:lstStyle/>
            <a:p>
              <a:endParaRPr dirty="0"/>
            </a:p>
          </p:txBody>
        </p:sp>
        <p:sp>
          <p:nvSpPr>
            <p:cNvPr id="14" name="object 101">
              <a:extLst>
                <a:ext uri="{FF2B5EF4-FFF2-40B4-BE49-F238E27FC236}">
                  <a16:creationId xmlns:a16="http://schemas.microsoft.com/office/drawing/2014/main" id="{B35D05BC-7585-8464-40DE-1FE5C7EF82FB}"/>
                </a:ext>
              </a:extLst>
            </p:cNvPr>
            <p:cNvSpPr/>
            <p:nvPr/>
          </p:nvSpPr>
          <p:spPr>
            <a:xfrm>
              <a:off x="511073" y="2956242"/>
              <a:ext cx="146850" cy="0"/>
            </a:xfrm>
            <a:custGeom>
              <a:avLst/>
              <a:gdLst/>
              <a:ahLst/>
              <a:cxnLst/>
              <a:rect l="l" t="t" r="r" b="b"/>
              <a:pathLst>
                <a:path w="146850">
                  <a:moveTo>
                    <a:pt x="0" y="0"/>
                  </a:moveTo>
                  <a:lnTo>
                    <a:pt x="146850" y="0"/>
                  </a:lnTo>
                </a:path>
              </a:pathLst>
            </a:custGeom>
            <a:ln w="22250">
              <a:solidFill>
                <a:srgbClr val="FDFDFD"/>
              </a:solidFill>
            </a:ln>
          </p:spPr>
          <p:txBody>
            <a:bodyPr wrap="square" lIns="0" tIns="0" rIns="0" bIns="0" rtlCol="0">
              <a:noAutofit/>
            </a:bodyPr>
            <a:lstStyle/>
            <a:p>
              <a:endParaRPr dirty="0"/>
            </a:p>
          </p:txBody>
        </p:sp>
        <p:sp>
          <p:nvSpPr>
            <p:cNvPr id="15" name="object 102">
              <a:extLst>
                <a:ext uri="{FF2B5EF4-FFF2-40B4-BE49-F238E27FC236}">
                  <a16:creationId xmlns:a16="http://schemas.microsoft.com/office/drawing/2014/main" id="{B0D54B84-D4D8-55F6-D6B9-C29477212262}"/>
                </a:ext>
              </a:extLst>
            </p:cNvPr>
            <p:cNvSpPr/>
            <p:nvPr/>
          </p:nvSpPr>
          <p:spPr>
            <a:xfrm>
              <a:off x="511073" y="2945752"/>
              <a:ext cx="146850" cy="20980"/>
            </a:xfrm>
            <a:custGeom>
              <a:avLst/>
              <a:gdLst/>
              <a:ahLst/>
              <a:cxnLst/>
              <a:rect l="l" t="t" r="r" b="b"/>
              <a:pathLst>
                <a:path w="146850" h="20980">
                  <a:moveTo>
                    <a:pt x="0" y="0"/>
                  </a:moveTo>
                  <a:lnTo>
                    <a:pt x="146850" y="0"/>
                  </a:lnTo>
                  <a:lnTo>
                    <a:pt x="146850" y="20980"/>
                  </a:lnTo>
                  <a:lnTo>
                    <a:pt x="0" y="20980"/>
                  </a:lnTo>
                  <a:lnTo>
                    <a:pt x="0" y="0"/>
                  </a:lnTo>
                  <a:close/>
                </a:path>
              </a:pathLst>
            </a:custGeom>
            <a:ln w="5283">
              <a:solidFill>
                <a:srgbClr val="FDFDFD"/>
              </a:solidFill>
            </a:ln>
          </p:spPr>
          <p:txBody>
            <a:bodyPr wrap="square" lIns="0" tIns="0" rIns="0" bIns="0" rtlCol="0">
              <a:noAutofit/>
            </a:bodyPr>
            <a:lstStyle/>
            <a:p>
              <a:endParaRPr dirty="0"/>
            </a:p>
          </p:txBody>
        </p:sp>
        <p:sp>
          <p:nvSpPr>
            <p:cNvPr id="16" name="object 103">
              <a:extLst>
                <a:ext uri="{FF2B5EF4-FFF2-40B4-BE49-F238E27FC236}">
                  <a16:creationId xmlns:a16="http://schemas.microsoft.com/office/drawing/2014/main" id="{2BDCAAC9-DC66-6834-0448-8954BC377A64}"/>
                </a:ext>
              </a:extLst>
            </p:cNvPr>
            <p:cNvSpPr/>
            <p:nvPr/>
          </p:nvSpPr>
          <p:spPr>
            <a:xfrm>
              <a:off x="511073" y="3249676"/>
              <a:ext cx="146850" cy="0"/>
            </a:xfrm>
            <a:custGeom>
              <a:avLst/>
              <a:gdLst/>
              <a:ahLst/>
              <a:cxnLst/>
              <a:rect l="l" t="t" r="r" b="b"/>
              <a:pathLst>
                <a:path w="146850">
                  <a:moveTo>
                    <a:pt x="0" y="0"/>
                  </a:moveTo>
                  <a:lnTo>
                    <a:pt x="146850" y="0"/>
                  </a:lnTo>
                </a:path>
              </a:pathLst>
            </a:custGeom>
            <a:ln w="22250">
              <a:solidFill>
                <a:srgbClr val="FDFDFD"/>
              </a:solidFill>
            </a:ln>
          </p:spPr>
          <p:txBody>
            <a:bodyPr wrap="square" lIns="0" tIns="0" rIns="0" bIns="0" rtlCol="0">
              <a:noAutofit/>
            </a:bodyPr>
            <a:lstStyle/>
            <a:p>
              <a:endParaRPr dirty="0"/>
            </a:p>
          </p:txBody>
        </p:sp>
        <p:sp>
          <p:nvSpPr>
            <p:cNvPr id="17" name="object 104">
              <a:extLst>
                <a:ext uri="{FF2B5EF4-FFF2-40B4-BE49-F238E27FC236}">
                  <a16:creationId xmlns:a16="http://schemas.microsoft.com/office/drawing/2014/main" id="{E531EB2E-2148-49BB-E705-0789D9F51D07}"/>
                </a:ext>
              </a:extLst>
            </p:cNvPr>
            <p:cNvSpPr/>
            <p:nvPr/>
          </p:nvSpPr>
          <p:spPr>
            <a:xfrm>
              <a:off x="511073" y="3239185"/>
              <a:ext cx="146850" cy="20980"/>
            </a:xfrm>
            <a:custGeom>
              <a:avLst/>
              <a:gdLst/>
              <a:ahLst/>
              <a:cxnLst/>
              <a:rect l="l" t="t" r="r" b="b"/>
              <a:pathLst>
                <a:path w="146850" h="20980">
                  <a:moveTo>
                    <a:pt x="0" y="0"/>
                  </a:moveTo>
                  <a:lnTo>
                    <a:pt x="146850" y="0"/>
                  </a:lnTo>
                  <a:lnTo>
                    <a:pt x="146850" y="20980"/>
                  </a:lnTo>
                  <a:lnTo>
                    <a:pt x="0" y="20980"/>
                  </a:lnTo>
                  <a:lnTo>
                    <a:pt x="0" y="0"/>
                  </a:lnTo>
                  <a:close/>
                </a:path>
              </a:pathLst>
            </a:custGeom>
            <a:ln w="5283">
              <a:solidFill>
                <a:srgbClr val="FDFDFD"/>
              </a:solidFill>
            </a:ln>
          </p:spPr>
          <p:txBody>
            <a:bodyPr wrap="square" lIns="0" tIns="0" rIns="0" bIns="0" rtlCol="0">
              <a:noAutofit/>
            </a:bodyPr>
            <a:lstStyle/>
            <a:p>
              <a:endParaRPr dirty="0"/>
            </a:p>
          </p:txBody>
        </p:sp>
        <p:sp>
          <p:nvSpPr>
            <p:cNvPr id="18" name="object 105">
              <a:extLst>
                <a:ext uri="{FF2B5EF4-FFF2-40B4-BE49-F238E27FC236}">
                  <a16:creationId xmlns:a16="http://schemas.microsoft.com/office/drawing/2014/main" id="{1128D564-BA5A-A2ED-9290-163320B470EF}"/>
                </a:ext>
              </a:extLst>
            </p:cNvPr>
            <p:cNvSpPr/>
            <p:nvPr/>
          </p:nvSpPr>
          <p:spPr>
            <a:xfrm>
              <a:off x="657909" y="3109250"/>
              <a:ext cx="37757" cy="83908"/>
            </a:xfrm>
            <a:custGeom>
              <a:avLst/>
              <a:gdLst/>
              <a:ahLst/>
              <a:cxnLst/>
              <a:rect l="l" t="t" r="r" b="b"/>
              <a:pathLst>
                <a:path w="37757" h="83908">
                  <a:moveTo>
                    <a:pt x="8483" y="83908"/>
                  </a:moveTo>
                  <a:lnTo>
                    <a:pt x="33934" y="83908"/>
                  </a:lnTo>
                  <a:lnTo>
                    <a:pt x="37757" y="75425"/>
                  </a:lnTo>
                  <a:lnTo>
                    <a:pt x="37757" y="8496"/>
                  </a:lnTo>
                  <a:lnTo>
                    <a:pt x="33934" y="0"/>
                  </a:lnTo>
                  <a:lnTo>
                    <a:pt x="3822" y="0"/>
                  </a:lnTo>
                  <a:lnTo>
                    <a:pt x="0" y="8496"/>
                  </a:lnTo>
                  <a:lnTo>
                    <a:pt x="0" y="75425"/>
                  </a:lnTo>
                  <a:lnTo>
                    <a:pt x="3822" y="83908"/>
                  </a:lnTo>
                  <a:lnTo>
                    <a:pt x="8483" y="83908"/>
                  </a:lnTo>
                  <a:close/>
                </a:path>
              </a:pathLst>
            </a:custGeom>
            <a:solidFill>
              <a:srgbClr val="FDFDFD"/>
            </a:solidFill>
          </p:spPr>
          <p:txBody>
            <a:bodyPr wrap="square" lIns="0" tIns="0" rIns="0" bIns="0" rtlCol="0">
              <a:noAutofit/>
            </a:bodyPr>
            <a:lstStyle/>
            <a:p>
              <a:endParaRPr dirty="0"/>
            </a:p>
          </p:txBody>
        </p:sp>
        <p:sp>
          <p:nvSpPr>
            <p:cNvPr id="19" name="object 106">
              <a:extLst>
                <a:ext uri="{FF2B5EF4-FFF2-40B4-BE49-F238E27FC236}">
                  <a16:creationId xmlns:a16="http://schemas.microsoft.com/office/drawing/2014/main" id="{7F8B6ED2-94EE-5264-2A79-64E6C9C09BF0}"/>
                </a:ext>
              </a:extLst>
            </p:cNvPr>
            <p:cNvSpPr/>
            <p:nvPr/>
          </p:nvSpPr>
          <p:spPr>
            <a:xfrm>
              <a:off x="657909" y="2914827"/>
              <a:ext cx="37757" cy="83045"/>
            </a:xfrm>
            <a:custGeom>
              <a:avLst/>
              <a:gdLst/>
              <a:ahLst/>
              <a:cxnLst/>
              <a:rect l="l" t="t" r="r" b="b"/>
              <a:pathLst>
                <a:path w="37757" h="83045">
                  <a:moveTo>
                    <a:pt x="8191" y="83045"/>
                  </a:moveTo>
                  <a:lnTo>
                    <a:pt x="34074" y="83045"/>
                  </a:lnTo>
                  <a:lnTo>
                    <a:pt x="37757" y="74929"/>
                  </a:lnTo>
                  <a:lnTo>
                    <a:pt x="37757" y="8102"/>
                  </a:lnTo>
                  <a:lnTo>
                    <a:pt x="34074" y="0"/>
                  </a:lnTo>
                  <a:lnTo>
                    <a:pt x="3683" y="0"/>
                  </a:lnTo>
                  <a:lnTo>
                    <a:pt x="0" y="8102"/>
                  </a:lnTo>
                  <a:lnTo>
                    <a:pt x="0" y="74929"/>
                  </a:lnTo>
                  <a:lnTo>
                    <a:pt x="3683" y="83045"/>
                  </a:lnTo>
                  <a:lnTo>
                    <a:pt x="8191" y="83045"/>
                  </a:lnTo>
                  <a:close/>
                </a:path>
              </a:pathLst>
            </a:custGeom>
            <a:solidFill>
              <a:srgbClr val="FDFDFD"/>
            </a:solidFill>
          </p:spPr>
          <p:txBody>
            <a:bodyPr wrap="square" lIns="0" tIns="0" rIns="0" bIns="0" rtlCol="0">
              <a:noAutofit/>
            </a:bodyPr>
            <a:lstStyle/>
            <a:p>
              <a:endParaRPr dirty="0"/>
            </a:p>
          </p:txBody>
        </p:sp>
        <p:sp>
          <p:nvSpPr>
            <p:cNvPr id="20" name="object 107">
              <a:extLst>
                <a:ext uri="{FF2B5EF4-FFF2-40B4-BE49-F238E27FC236}">
                  <a16:creationId xmlns:a16="http://schemas.microsoft.com/office/drawing/2014/main" id="{C782874B-0148-7D90-D572-D9D04DDD63CB}"/>
                </a:ext>
              </a:extLst>
            </p:cNvPr>
            <p:cNvSpPr/>
            <p:nvPr/>
          </p:nvSpPr>
          <p:spPr>
            <a:xfrm>
              <a:off x="657909" y="3207713"/>
              <a:ext cx="37757" cy="83921"/>
            </a:xfrm>
            <a:custGeom>
              <a:avLst/>
              <a:gdLst/>
              <a:ahLst/>
              <a:cxnLst/>
              <a:rect l="l" t="t" r="r" b="b"/>
              <a:pathLst>
                <a:path w="37757" h="83921">
                  <a:moveTo>
                    <a:pt x="8496" y="83921"/>
                  </a:moveTo>
                  <a:lnTo>
                    <a:pt x="33934" y="83921"/>
                  </a:lnTo>
                  <a:lnTo>
                    <a:pt x="37757" y="75425"/>
                  </a:lnTo>
                  <a:lnTo>
                    <a:pt x="37757" y="8496"/>
                  </a:lnTo>
                  <a:lnTo>
                    <a:pt x="33934" y="0"/>
                  </a:lnTo>
                  <a:lnTo>
                    <a:pt x="3822" y="0"/>
                  </a:lnTo>
                  <a:lnTo>
                    <a:pt x="0" y="8496"/>
                  </a:lnTo>
                  <a:lnTo>
                    <a:pt x="0" y="75425"/>
                  </a:lnTo>
                  <a:lnTo>
                    <a:pt x="3822" y="83921"/>
                  </a:lnTo>
                  <a:lnTo>
                    <a:pt x="8496" y="83921"/>
                  </a:lnTo>
                  <a:close/>
                </a:path>
              </a:pathLst>
            </a:custGeom>
            <a:solidFill>
              <a:srgbClr val="FDFDFD"/>
            </a:solidFill>
          </p:spPr>
          <p:txBody>
            <a:bodyPr wrap="square" lIns="0" tIns="0" rIns="0" bIns="0" rtlCol="0">
              <a:noAutofit/>
            </a:bodyPr>
            <a:lstStyle/>
            <a:p>
              <a:endParaRPr dirty="0"/>
            </a:p>
          </p:txBody>
        </p:sp>
        <p:sp>
          <p:nvSpPr>
            <p:cNvPr id="21" name="object 108">
              <a:extLst>
                <a:ext uri="{FF2B5EF4-FFF2-40B4-BE49-F238E27FC236}">
                  <a16:creationId xmlns:a16="http://schemas.microsoft.com/office/drawing/2014/main" id="{4B90E8E1-04D3-874A-CC8C-862D842CABCF}"/>
                </a:ext>
              </a:extLst>
            </p:cNvPr>
            <p:cNvSpPr/>
            <p:nvPr/>
          </p:nvSpPr>
          <p:spPr>
            <a:xfrm>
              <a:off x="584492" y="3161703"/>
              <a:ext cx="0" cy="77495"/>
            </a:xfrm>
            <a:custGeom>
              <a:avLst/>
              <a:gdLst/>
              <a:ahLst/>
              <a:cxnLst/>
              <a:rect l="l" t="t" r="r" b="b"/>
              <a:pathLst>
                <a:path h="77495">
                  <a:moveTo>
                    <a:pt x="0" y="0"/>
                  </a:moveTo>
                  <a:lnTo>
                    <a:pt x="0" y="77495"/>
                  </a:lnTo>
                </a:path>
              </a:pathLst>
            </a:custGeom>
            <a:ln w="22250">
              <a:solidFill>
                <a:srgbClr val="FDFDFD"/>
              </a:solidFill>
            </a:ln>
          </p:spPr>
          <p:txBody>
            <a:bodyPr wrap="square" lIns="0" tIns="0" rIns="0" bIns="0" rtlCol="0">
              <a:noAutofit/>
            </a:bodyPr>
            <a:lstStyle/>
            <a:p>
              <a:endParaRPr dirty="0"/>
            </a:p>
          </p:txBody>
        </p:sp>
        <p:sp>
          <p:nvSpPr>
            <p:cNvPr id="22" name="object 109">
              <a:extLst>
                <a:ext uri="{FF2B5EF4-FFF2-40B4-BE49-F238E27FC236}">
                  <a16:creationId xmlns:a16="http://schemas.microsoft.com/office/drawing/2014/main" id="{96C44096-6CEB-EDEC-B191-AD17560C1CAA}"/>
                </a:ext>
              </a:extLst>
            </p:cNvPr>
            <p:cNvSpPr/>
            <p:nvPr/>
          </p:nvSpPr>
          <p:spPr>
            <a:xfrm>
              <a:off x="574001" y="3161703"/>
              <a:ext cx="20980" cy="77495"/>
            </a:xfrm>
            <a:custGeom>
              <a:avLst/>
              <a:gdLst/>
              <a:ahLst/>
              <a:cxnLst/>
              <a:rect l="l" t="t" r="r" b="b"/>
              <a:pathLst>
                <a:path w="20980" h="77495">
                  <a:moveTo>
                    <a:pt x="0" y="0"/>
                  </a:moveTo>
                  <a:lnTo>
                    <a:pt x="20980" y="0"/>
                  </a:lnTo>
                  <a:lnTo>
                    <a:pt x="20980" y="77495"/>
                  </a:lnTo>
                  <a:lnTo>
                    <a:pt x="0" y="77495"/>
                  </a:lnTo>
                  <a:lnTo>
                    <a:pt x="0" y="0"/>
                  </a:lnTo>
                  <a:close/>
                </a:path>
              </a:pathLst>
            </a:custGeom>
            <a:ln w="5283">
              <a:solidFill>
                <a:srgbClr val="FDFDFD"/>
              </a:solidFill>
            </a:ln>
          </p:spPr>
          <p:txBody>
            <a:bodyPr wrap="square" lIns="0" tIns="0" rIns="0" bIns="0" rtlCol="0">
              <a:noAutofit/>
            </a:bodyPr>
            <a:lstStyle/>
            <a:p>
              <a:endParaRPr dirty="0"/>
            </a:p>
          </p:txBody>
        </p:sp>
        <p:sp>
          <p:nvSpPr>
            <p:cNvPr id="23" name="object 110">
              <a:extLst>
                <a:ext uri="{FF2B5EF4-FFF2-40B4-BE49-F238E27FC236}">
                  <a16:creationId xmlns:a16="http://schemas.microsoft.com/office/drawing/2014/main" id="{BB9BCE20-5B5A-50B1-972C-0F29E72D8A84}"/>
                </a:ext>
              </a:extLst>
            </p:cNvPr>
            <p:cNvSpPr/>
            <p:nvPr/>
          </p:nvSpPr>
          <p:spPr>
            <a:xfrm>
              <a:off x="584492" y="2966720"/>
              <a:ext cx="0" cy="173989"/>
            </a:xfrm>
            <a:custGeom>
              <a:avLst/>
              <a:gdLst/>
              <a:ahLst/>
              <a:cxnLst/>
              <a:rect l="l" t="t" r="r" b="b"/>
              <a:pathLst>
                <a:path h="173989">
                  <a:moveTo>
                    <a:pt x="0" y="0"/>
                  </a:moveTo>
                  <a:lnTo>
                    <a:pt x="0" y="173989"/>
                  </a:lnTo>
                </a:path>
              </a:pathLst>
            </a:custGeom>
            <a:ln w="22250">
              <a:solidFill>
                <a:srgbClr val="FDFDFD"/>
              </a:solidFill>
            </a:ln>
          </p:spPr>
          <p:txBody>
            <a:bodyPr wrap="square" lIns="0" tIns="0" rIns="0" bIns="0" rtlCol="0">
              <a:noAutofit/>
            </a:bodyPr>
            <a:lstStyle/>
            <a:p>
              <a:endParaRPr dirty="0"/>
            </a:p>
          </p:txBody>
        </p:sp>
        <p:sp>
          <p:nvSpPr>
            <p:cNvPr id="24" name="object 111">
              <a:extLst>
                <a:ext uri="{FF2B5EF4-FFF2-40B4-BE49-F238E27FC236}">
                  <a16:creationId xmlns:a16="http://schemas.microsoft.com/office/drawing/2014/main" id="{BD8574E8-8A86-FD06-CD5A-2144544DB573}"/>
                </a:ext>
              </a:extLst>
            </p:cNvPr>
            <p:cNvSpPr/>
            <p:nvPr/>
          </p:nvSpPr>
          <p:spPr>
            <a:xfrm>
              <a:off x="574001" y="2966720"/>
              <a:ext cx="20980" cy="173989"/>
            </a:xfrm>
            <a:custGeom>
              <a:avLst/>
              <a:gdLst/>
              <a:ahLst/>
              <a:cxnLst/>
              <a:rect l="l" t="t" r="r" b="b"/>
              <a:pathLst>
                <a:path w="20980" h="173989">
                  <a:moveTo>
                    <a:pt x="0" y="0"/>
                  </a:moveTo>
                  <a:lnTo>
                    <a:pt x="20980" y="0"/>
                  </a:lnTo>
                  <a:lnTo>
                    <a:pt x="20980" y="173989"/>
                  </a:lnTo>
                  <a:lnTo>
                    <a:pt x="0" y="173989"/>
                  </a:lnTo>
                  <a:lnTo>
                    <a:pt x="0" y="0"/>
                  </a:lnTo>
                  <a:close/>
                </a:path>
              </a:pathLst>
            </a:custGeom>
            <a:ln w="5283">
              <a:solidFill>
                <a:srgbClr val="FDFDFD"/>
              </a:solidFill>
            </a:ln>
          </p:spPr>
          <p:txBody>
            <a:bodyPr wrap="square" lIns="0" tIns="0" rIns="0" bIns="0" rtlCol="0">
              <a:noAutofit/>
            </a:bodyPr>
            <a:lstStyle/>
            <a:p>
              <a:endParaRPr dirty="0"/>
            </a:p>
          </p:txBody>
        </p:sp>
        <p:sp>
          <p:nvSpPr>
            <p:cNvPr id="25" name="object 112">
              <a:extLst>
                <a:ext uri="{FF2B5EF4-FFF2-40B4-BE49-F238E27FC236}">
                  <a16:creationId xmlns:a16="http://schemas.microsoft.com/office/drawing/2014/main" id="{31C6358D-1BA1-A767-E785-B2D84D39159F}"/>
                </a:ext>
              </a:extLst>
            </p:cNvPr>
            <p:cNvSpPr/>
            <p:nvPr/>
          </p:nvSpPr>
          <p:spPr>
            <a:xfrm>
              <a:off x="546238" y="3211423"/>
              <a:ext cx="76492" cy="76504"/>
            </a:xfrm>
            <a:custGeom>
              <a:avLst/>
              <a:gdLst/>
              <a:ahLst/>
              <a:cxnLst/>
              <a:rect l="l" t="t" r="r" b="b"/>
              <a:pathLst>
                <a:path w="76492" h="76504">
                  <a:moveTo>
                    <a:pt x="38252" y="76504"/>
                  </a:moveTo>
                  <a:lnTo>
                    <a:pt x="52271" y="73834"/>
                  </a:lnTo>
                  <a:lnTo>
                    <a:pt x="63976" y="66513"/>
                  </a:lnTo>
                  <a:lnTo>
                    <a:pt x="72331" y="55574"/>
                  </a:lnTo>
                  <a:lnTo>
                    <a:pt x="76304" y="42048"/>
                  </a:lnTo>
                  <a:lnTo>
                    <a:pt x="76492" y="38252"/>
                  </a:lnTo>
                  <a:lnTo>
                    <a:pt x="73822" y="24231"/>
                  </a:lnTo>
                  <a:lnTo>
                    <a:pt x="66502" y="12522"/>
                  </a:lnTo>
                  <a:lnTo>
                    <a:pt x="55565" y="4163"/>
                  </a:lnTo>
                  <a:lnTo>
                    <a:pt x="42046" y="187"/>
                  </a:lnTo>
                  <a:lnTo>
                    <a:pt x="38252" y="0"/>
                  </a:lnTo>
                  <a:lnTo>
                    <a:pt x="24228" y="2670"/>
                  </a:lnTo>
                  <a:lnTo>
                    <a:pt x="12521" y="9992"/>
                  </a:lnTo>
                  <a:lnTo>
                    <a:pt x="4163" y="20930"/>
                  </a:lnTo>
                  <a:lnTo>
                    <a:pt x="188" y="34448"/>
                  </a:lnTo>
                  <a:lnTo>
                    <a:pt x="0" y="38252"/>
                  </a:lnTo>
                  <a:lnTo>
                    <a:pt x="2669" y="52276"/>
                  </a:lnTo>
                  <a:lnTo>
                    <a:pt x="9987" y="63983"/>
                  </a:lnTo>
                  <a:lnTo>
                    <a:pt x="20924" y="72340"/>
                  </a:lnTo>
                  <a:lnTo>
                    <a:pt x="34446" y="76316"/>
                  </a:lnTo>
                  <a:lnTo>
                    <a:pt x="38252" y="76504"/>
                  </a:lnTo>
                  <a:close/>
                </a:path>
              </a:pathLst>
            </a:custGeom>
            <a:solidFill>
              <a:srgbClr val="FDFDFD"/>
            </a:solidFill>
          </p:spPr>
          <p:txBody>
            <a:bodyPr wrap="square" lIns="0" tIns="0" rIns="0" bIns="0" rtlCol="0">
              <a:noAutofit/>
            </a:bodyPr>
            <a:lstStyle/>
            <a:p>
              <a:endParaRPr dirty="0"/>
            </a:p>
          </p:txBody>
        </p:sp>
        <p:sp>
          <p:nvSpPr>
            <p:cNvPr id="26" name="object 113">
              <a:extLst>
                <a:ext uri="{FF2B5EF4-FFF2-40B4-BE49-F238E27FC236}">
                  <a16:creationId xmlns:a16="http://schemas.microsoft.com/office/drawing/2014/main" id="{6E26352C-25AD-574A-D174-B4EAE2DFB474}"/>
                </a:ext>
              </a:extLst>
            </p:cNvPr>
            <p:cNvSpPr/>
            <p:nvPr/>
          </p:nvSpPr>
          <p:spPr>
            <a:xfrm>
              <a:off x="546238" y="3211423"/>
              <a:ext cx="76492" cy="76504"/>
            </a:xfrm>
            <a:custGeom>
              <a:avLst/>
              <a:gdLst/>
              <a:ahLst/>
              <a:cxnLst/>
              <a:rect l="l" t="t" r="r" b="b"/>
              <a:pathLst>
                <a:path w="76492" h="76504">
                  <a:moveTo>
                    <a:pt x="38252" y="76504"/>
                  </a:moveTo>
                  <a:lnTo>
                    <a:pt x="52271" y="73834"/>
                  </a:lnTo>
                  <a:lnTo>
                    <a:pt x="63976" y="66513"/>
                  </a:lnTo>
                  <a:lnTo>
                    <a:pt x="72331" y="55574"/>
                  </a:lnTo>
                  <a:lnTo>
                    <a:pt x="76304" y="42048"/>
                  </a:lnTo>
                  <a:lnTo>
                    <a:pt x="76492" y="38252"/>
                  </a:lnTo>
                  <a:lnTo>
                    <a:pt x="73822" y="24231"/>
                  </a:lnTo>
                  <a:lnTo>
                    <a:pt x="66502" y="12522"/>
                  </a:lnTo>
                  <a:lnTo>
                    <a:pt x="55565" y="4163"/>
                  </a:lnTo>
                  <a:lnTo>
                    <a:pt x="42046" y="187"/>
                  </a:lnTo>
                  <a:lnTo>
                    <a:pt x="38252" y="0"/>
                  </a:lnTo>
                  <a:lnTo>
                    <a:pt x="24228" y="2670"/>
                  </a:lnTo>
                  <a:lnTo>
                    <a:pt x="12521" y="9992"/>
                  </a:lnTo>
                  <a:lnTo>
                    <a:pt x="4163" y="20930"/>
                  </a:lnTo>
                  <a:lnTo>
                    <a:pt x="188" y="34448"/>
                  </a:lnTo>
                  <a:lnTo>
                    <a:pt x="0" y="38252"/>
                  </a:lnTo>
                  <a:lnTo>
                    <a:pt x="2669" y="52276"/>
                  </a:lnTo>
                  <a:lnTo>
                    <a:pt x="9987" y="63983"/>
                  </a:lnTo>
                  <a:lnTo>
                    <a:pt x="20924" y="72340"/>
                  </a:lnTo>
                  <a:lnTo>
                    <a:pt x="34446" y="76316"/>
                  </a:lnTo>
                  <a:lnTo>
                    <a:pt x="38252" y="76504"/>
                  </a:lnTo>
                  <a:close/>
                </a:path>
              </a:pathLst>
            </a:custGeom>
            <a:ln w="2679">
              <a:solidFill>
                <a:srgbClr val="FDFDFD"/>
              </a:solidFill>
            </a:ln>
          </p:spPr>
          <p:txBody>
            <a:bodyPr wrap="square" lIns="0" tIns="0" rIns="0" bIns="0" rtlCol="0">
              <a:noAutofit/>
            </a:bodyPr>
            <a:lstStyle/>
            <a:p>
              <a:endParaRPr dirty="0"/>
            </a:p>
          </p:txBody>
        </p:sp>
        <p:sp>
          <p:nvSpPr>
            <p:cNvPr id="27" name="object 114">
              <a:extLst>
                <a:ext uri="{FF2B5EF4-FFF2-40B4-BE49-F238E27FC236}">
                  <a16:creationId xmlns:a16="http://schemas.microsoft.com/office/drawing/2014/main" id="{FAF50599-A7CD-6DE0-937E-E748CFF9DFEE}"/>
                </a:ext>
              </a:extLst>
            </p:cNvPr>
            <p:cNvSpPr/>
            <p:nvPr/>
          </p:nvSpPr>
          <p:spPr>
            <a:xfrm>
              <a:off x="546238" y="3112960"/>
              <a:ext cx="76492" cy="76504"/>
            </a:xfrm>
            <a:custGeom>
              <a:avLst/>
              <a:gdLst/>
              <a:ahLst/>
              <a:cxnLst/>
              <a:rect l="l" t="t" r="r" b="b"/>
              <a:pathLst>
                <a:path w="76492" h="76504">
                  <a:moveTo>
                    <a:pt x="38252" y="76504"/>
                  </a:moveTo>
                  <a:lnTo>
                    <a:pt x="52271" y="73834"/>
                  </a:lnTo>
                  <a:lnTo>
                    <a:pt x="63976" y="66513"/>
                  </a:lnTo>
                  <a:lnTo>
                    <a:pt x="72331" y="55574"/>
                  </a:lnTo>
                  <a:lnTo>
                    <a:pt x="76304" y="42048"/>
                  </a:lnTo>
                  <a:lnTo>
                    <a:pt x="76492" y="38252"/>
                  </a:lnTo>
                  <a:lnTo>
                    <a:pt x="73822" y="24225"/>
                  </a:lnTo>
                  <a:lnTo>
                    <a:pt x="66502" y="12517"/>
                  </a:lnTo>
                  <a:lnTo>
                    <a:pt x="55565" y="4160"/>
                  </a:lnTo>
                  <a:lnTo>
                    <a:pt x="42046" y="187"/>
                  </a:lnTo>
                  <a:lnTo>
                    <a:pt x="38252" y="0"/>
                  </a:lnTo>
                  <a:lnTo>
                    <a:pt x="24228" y="2669"/>
                  </a:lnTo>
                  <a:lnTo>
                    <a:pt x="12521" y="9987"/>
                  </a:lnTo>
                  <a:lnTo>
                    <a:pt x="4163" y="20924"/>
                  </a:lnTo>
                  <a:lnTo>
                    <a:pt x="188" y="34446"/>
                  </a:lnTo>
                  <a:lnTo>
                    <a:pt x="0" y="38252"/>
                  </a:lnTo>
                  <a:lnTo>
                    <a:pt x="2669" y="52276"/>
                  </a:lnTo>
                  <a:lnTo>
                    <a:pt x="9987" y="63983"/>
                  </a:lnTo>
                  <a:lnTo>
                    <a:pt x="20924" y="72340"/>
                  </a:lnTo>
                  <a:lnTo>
                    <a:pt x="34446" y="76316"/>
                  </a:lnTo>
                  <a:lnTo>
                    <a:pt x="38252" y="76504"/>
                  </a:lnTo>
                  <a:close/>
                </a:path>
              </a:pathLst>
            </a:custGeom>
            <a:solidFill>
              <a:srgbClr val="FDFDFD"/>
            </a:solidFill>
          </p:spPr>
          <p:txBody>
            <a:bodyPr wrap="square" lIns="0" tIns="0" rIns="0" bIns="0" rtlCol="0">
              <a:noAutofit/>
            </a:bodyPr>
            <a:lstStyle/>
            <a:p>
              <a:endParaRPr dirty="0"/>
            </a:p>
          </p:txBody>
        </p:sp>
        <p:sp>
          <p:nvSpPr>
            <p:cNvPr id="28" name="object 115">
              <a:extLst>
                <a:ext uri="{FF2B5EF4-FFF2-40B4-BE49-F238E27FC236}">
                  <a16:creationId xmlns:a16="http://schemas.microsoft.com/office/drawing/2014/main" id="{46EC0032-37DA-ADA3-C337-DF9FF53CE698}"/>
                </a:ext>
              </a:extLst>
            </p:cNvPr>
            <p:cNvSpPr/>
            <p:nvPr/>
          </p:nvSpPr>
          <p:spPr>
            <a:xfrm>
              <a:off x="546238" y="3112960"/>
              <a:ext cx="76492" cy="76504"/>
            </a:xfrm>
            <a:custGeom>
              <a:avLst/>
              <a:gdLst/>
              <a:ahLst/>
              <a:cxnLst/>
              <a:rect l="l" t="t" r="r" b="b"/>
              <a:pathLst>
                <a:path w="76492" h="76504">
                  <a:moveTo>
                    <a:pt x="38252" y="76504"/>
                  </a:moveTo>
                  <a:lnTo>
                    <a:pt x="52271" y="73834"/>
                  </a:lnTo>
                  <a:lnTo>
                    <a:pt x="63976" y="66513"/>
                  </a:lnTo>
                  <a:lnTo>
                    <a:pt x="72331" y="55574"/>
                  </a:lnTo>
                  <a:lnTo>
                    <a:pt x="76304" y="42048"/>
                  </a:lnTo>
                  <a:lnTo>
                    <a:pt x="76492" y="38252"/>
                  </a:lnTo>
                  <a:lnTo>
                    <a:pt x="73822" y="24225"/>
                  </a:lnTo>
                  <a:lnTo>
                    <a:pt x="66502" y="12517"/>
                  </a:lnTo>
                  <a:lnTo>
                    <a:pt x="55565" y="4160"/>
                  </a:lnTo>
                  <a:lnTo>
                    <a:pt x="42046" y="187"/>
                  </a:lnTo>
                  <a:lnTo>
                    <a:pt x="38252" y="0"/>
                  </a:lnTo>
                  <a:lnTo>
                    <a:pt x="24228" y="2669"/>
                  </a:lnTo>
                  <a:lnTo>
                    <a:pt x="12521" y="9987"/>
                  </a:lnTo>
                  <a:lnTo>
                    <a:pt x="4163" y="20924"/>
                  </a:lnTo>
                  <a:lnTo>
                    <a:pt x="188" y="34446"/>
                  </a:lnTo>
                  <a:lnTo>
                    <a:pt x="0" y="38252"/>
                  </a:lnTo>
                  <a:lnTo>
                    <a:pt x="2669" y="52276"/>
                  </a:lnTo>
                  <a:lnTo>
                    <a:pt x="9987" y="63983"/>
                  </a:lnTo>
                  <a:lnTo>
                    <a:pt x="20924" y="72340"/>
                  </a:lnTo>
                  <a:lnTo>
                    <a:pt x="34446" y="76316"/>
                  </a:lnTo>
                  <a:lnTo>
                    <a:pt x="38252" y="76504"/>
                  </a:lnTo>
                  <a:close/>
                </a:path>
              </a:pathLst>
            </a:custGeom>
            <a:ln w="2679">
              <a:solidFill>
                <a:srgbClr val="FDFDFD"/>
              </a:solidFill>
            </a:ln>
          </p:spPr>
          <p:txBody>
            <a:bodyPr wrap="square" lIns="0" tIns="0" rIns="0" bIns="0" rtlCol="0">
              <a:noAutofit/>
            </a:bodyPr>
            <a:lstStyle/>
            <a:p>
              <a:endParaRPr dirty="0"/>
            </a:p>
          </p:txBody>
        </p:sp>
        <p:sp>
          <p:nvSpPr>
            <p:cNvPr id="29" name="object 116">
              <a:extLst>
                <a:ext uri="{FF2B5EF4-FFF2-40B4-BE49-F238E27FC236}">
                  <a16:creationId xmlns:a16="http://schemas.microsoft.com/office/drawing/2014/main" id="{2ED6E21E-C56C-194F-F60D-F223B5583A0B}"/>
                </a:ext>
              </a:extLst>
            </p:cNvPr>
            <p:cNvSpPr/>
            <p:nvPr/>
          </p:nvSpPr>
          <p:spPr>
            <a:xfrm>
              <a:off x="546238" y="2917988"/>
              <a:ext cx="76492" cy="76504"/>
            </a:xfrm>
            <a:custGeom>
              <a:avLst/>
              <a:gdLst/>
              <a:ahLst/>
              <a:cxnLst/>
              <a:rect l="l" t="t" r="r" b="b"/>
              <a:pathLst>
                <a:path w="76492" h="76504">
                  <a:moveTo>
                    <a:pt x="38252" y="76504"/>
                  </a:moveTo>
                  <a:lnTo>
                    <a:pt x="52269" y="73835"/>
                  </a:lnTo>
                  <a:lnTo>
                    <a:pt x="63972" y="66515"/>
                  </a:lnTo>
                  <a:lnTo>
                    <a:pt x="72328" y="55575"/>
                  </a:lnTo>
                  <a:lnTo>
                    <a:pt x="76303" y="42047"/>
                  </a:lnTo>
                  <a:lnTo>
                    <a:pt x="76492" y="38239"/>
                  </a:lnTo>
                  <a:lnTo>
                    <a:pt x="73821" y="24218"/>
                  </a:lnTo>
                  <a:lnTo>
                    <a:pt x="66499" y="12512"/>
                  </a:lnTo>
                  <a:lnTo>
                    <a:pt x="55559" y="4157"/>
                  </a:lnTo>
                  <a:lnTo>
                    <a:pt x="42037" y="186"/>
                  </a:lnTo>
                  <a:lnTo>
                    <a:pt x="38252" y="0"/>
                  </a:lnTo>
                  <a:lnTo>
                    <a:pt x="24225" y="2669"/>
                  </a:lnTo>
                  <a:lnTo>
                    <a:pt x="12517" y="9989"/>
                  </a:lnTo>
                  <a:lnTo>
                    <a:pt x="4160" y="20926"/>
                  </a:lnTo>
                  <a:lnTo>
                    <a:pt x="187" y="34445"/>
                  </a:lnTo>
                  <a:lnTo>
                    <a:pt x="0" y="38239"/>
                  </a:lnTo>
                  <a:lnTo>
                    <a:pt x="2668" y="52268"/>
                  </a:lnTo>
                  <a:lnTo>
                    <a:pt x="9984" y="63978"/>
                  </a:lnTo>
                  <a:lnTo>
                    <a:pt x="20918" y="72337"/>
                  </a:lnTo>
                  <a:lnTo>
                    <a:pt x="34436" y="76315"/>
                  </a:lnTo>
                  <a:lnTo>
                    <a:pt x="38252" y="76504"/>
                  </a:lnTo>
                  <a:close/>
                </a:path>
              </a:pathLst>
            </a:custGeom>
            <a:solidFill>
              <a:srgbClr val="FDFDFD"/>
            </a:solidFill>
          </p:spPr>
          <p:txBody>
            <a:bodyPr wrap="square" lIns="0" tIns="0" rIns="0" bIns="0" rtlCol="0">
              <a:noAutofit/>
            </a:bodyPr>
            <a:lstStyle/>
            <a:p>
              <a:endParaRPr dirty="0"/>
            </a:p>
          </p:txBody>
        </p:sp>
        <p:sp>
          <p:nvSpPr>
            <p:cNvPr id="30" name="object 117">
              <a:extLst>
                <a:ext uri="{FF2B5EF4-FFF2-40B4-BE49-F238E27FC236}">
                  <a16:creationId xmlns:a16="http://schemas.microsoft.com/office/drawing/2014/main" id="{CAA7E1E0-DB29-2786-E0C9-C183282643FC}"/>
                </a:ext>
              </a:extLst>
            </p:cNvPr>
            <p:cNvSpPr/>
            <p:nvPr/>
          </p:nvSpPr>
          <p:spPr>
            <a:xfrm>
              <a:off x="546238" y="2917988"/>
              <a:ext cx="76492" cy="76504"/>
            </a:xfrm>
            <a:custGeom>
              <a:avLst/>
              <a:gdLst/>
              <a:ahLst/>
              <a:cxnLst/>
              <a:rect l="l" t="t" r="r" b="b"/>
              <a:pathLst>
                <a:path w="76492" h="76504">
                  <a:moveTo>
                    <a:pt x="38252" y="76504"/>
                  </a:moveTo>
                  <a:lnTo>
                    <a:pt x="52269" y="73835"/>
                  </a:lnTo>
                  <a:lnTo>
                    <a:pt x="63972" y="66515"/>
                  </a:lnTo>
                  <a:lnTo>
                    <a:pt x="72328" y="55575"/>
                  </a:lnTo>
                  <a:lnTo>
                    <a:pt x="76303" y="42047"/>
                  </a:lnTo>
                  <a:lnTo>
                    <a:pt x="76492" y="38239"/>
                  </a:lnTo>
                  <a:lnTo>
                    <a:pt x="73821" y="24218"/>
                  </a:lnTo>
                  <a:lnTo>
                    <a:pt x="66499" y="12512"/>
                  </a:lnTo>
                  <a:lnTo>
                    <a:pt x="55559" y="4157"/>
                  </a:lnTo>
                  <a:lnTo>
                    <a:pt x="42037" y="186"/>
                  </a:lnTo>
                  <a:lnTo>
                    <a:pt x="38252" y="0"/>
                  </a:lnTo>
                  <a:lnTo>
                    <a:pt x="24225" y="2669"/>
                  </a:lnTo>
                  <a:lnTo>
                    <a:pt x="12517" y="9989"/>
                  </a:lnTo>
                  <a:lnTo>
                    <a:pt x="4160" y="20926"/>
                  </a:lnTo>
                  <a:lnTo>
                    <a:pt x="187" y="34445"/>
                  </a:lnTo>
                  <a:lnTo>
                    <a:pt x="0" y="38239"/>
                  </a:lnTo>
                  <a:lnTo>
                    <a:pt x="2668" y="52268"/>
                  </a:lnTo>
                  <a:lnTo>
                    <a:pt x="9984" y="63978"/>
                  </a:lnTo>
                  <a:lnTo>
                    <a:pt x="20918" y="72337"/>
                  </a:lnTo>
                  <a:lnTo>
                    <a:pt x="34436" y="76315"/>
                  </a:lnTo>
                  <a:lnTo>
                    <a:pt x="38252" y="76504"/>
                  </a:lnTo>
                  <a:close/>
                </a:path>
              </a:pathLst>
            </a:custGeom>
            <a:ln w="2679">
              <a:solidFill>
                <a:srgbClr val="FDFDFD"/>
              </a:solidFill>
            </a:ln>
          </p:spPr>
          <p:txBody>
            <a:bodyPr wrap="square" lIns="0" tIns="0" rIns="0" bIns="0" rtlCol="0">
              <a:noAutofit/>
            </a:bodyPr>
            <a:lstStyle/>
            <a:p>
              <a:endParaRPr dirty="0"/>
            </a:p>
          </p:txBody>
        </p:sp>
        <p:sp>
          <p:nvSpPr>
            <p:cNvPr id="31" name="object 118">
              <a:extLst>
                <a:ext uri="{FF2B5EF4-FFF2-40B4-BE49-F238E27FC236}">
                  <a16:creationId xmlns:a16="http://schemas.microsoft.com/office/drawing/2014/main" id="{4483ED7B-D2D9-FF72-7E4E-6E8C6C651FDA}"/>
                </a:ext>
              </a:extLst>
            </p:cNvPr>
            <p:cNvSpPr/>
            <p:nvPr/>
          </p:nvSpPr>
          <p:spPr>
            <a:xfrm>
              <a:off x="546238" y="3015308"/>
              <a:ext cx="76492" cy="76504"/>
            </a:xfrm>
            <a:custGeom>
              <a:avLst/>
              <a:gdLst/>
              <a:ahLst/>
              <a:cxnLst/>
              <a:rect l="l" t="t" r="r" b="b"/>
              <a:pathLst>
                <a:path w="76492" h="76504">
                  <a:moveTo>
                    <a:pt x="38252" y="76504"/>
                  </a:moveTo>
                  <a:lnTo>
                    <a:pt x="52271" y="73834"/>
                  </a:lnTo>
                  <a:lnTo>
                    <a:pt x="63976" y="66513"/>
                  </a:lnTo>
                  <a:lnTo>
                    <a:pt x="72331" y="55574"/>
                  </a:lnTo>
                  <a:lnTo>
                    <a:pt x="76304" y="42048"/>
                  </a:lnTo>
                  <a:lnTo>
                    <a:pt x="76492" y="38252"/>
                  </a:lnTo>
                  <a:lnTo>
                    <a:pt x="73822" y="24225"/>
                  </a:lnTo>
                  <a:lnTo>
                    <a:pt x="66502" y="12517"/>
                  </a:lnTo>
                  <a:lnTo>
                    <a:pt x="55565" y="4160"/>
                  </a:lnTo>
                  <a:lnTo>
                    <a:pt x="42046" y="187"/>
                  </a:lnTo>
                  <a:lnTo>
                    <a:pt x="38252" y="0"/>
                  </a:lnTo>
                  <a:lnTo>
                    <a:pt x="24228" y="2669"/>
                  </a:lnTo>
                  <a:lnTo>
                    <a:pt x="12521" y="9987"/>
                  </a:lnTo>
                  <a:lnTo>
                    <a:pt x="4163" y="20924"/>
                  </a:lnTo>
                  <a:lnTo>
                    <a:pt x="188" y="34446"/>
                  </a:lnTo>
                  <a:lnTo>
                    <a:pt x="0" y="38252"/>
                  </a:lnTo>
                  <a:lnTo>
                    <a:pt x="2669" y="52276"/>
                  </a:lnTo>
                  <a:lnTo>
                    <a:pt x="9987" y="63983"/>
                  </a:lnTo>
                  <a:lnTo>
                    <a:pt x="20924" y="72340"/>
                  </a:lnTo>
                  <a:lnTo>
                    <a:pt x="34446" y="76316"/>
                  </a:lnTo>
                  <a:lnTo>
                    <a:pt x="38252" y="76504"/>
                  </a:lnTo>
                  <a:close/>
                </a:path>
              </a:pathLst>
            </a:custGeom>
            <a:solidFill>
              <a:srgbClr val="FDFDFD"/>
            </a:solidFill>
          </p:spPr>
          <p:txBody>
            <a:bodyPr wrap="square" lIns="0" tIns="0" rIns="0" bIns="0" rtlCol="0">
              <a:noAutofit/>
            </a:bodyPr>
            <a:lstStyle/>
            <a:p>
              <a:endParaRPr dirty="0"/>
            </a:p>
          </p:txBody>
        </p:sp>
        <p:sp>
          <p:nvSpPr>
            <p:cNvPr id="32" name="object 119">
              <a:extLst>
                <a:ext uri="{FF2B5EF4-FFF2-40B4-BE49-F238E27FC236}">
                  <a16:creationId xmlns:a16="http://schemas.microsoft.com/office/drawing/2014/main" id="{2E2D833E-EEAC-6E21-2B12-11C245E8D204}"/>
                </a:ext>
              </a:extLst>
            </p:cNvPr>
            <p:cNvSpPr/>
            <p:nvPr/>
          </p:nvSpPr>
          <p:spPr>
            <a:xfrm>
              <a:off x="546238" y="3015308"/>
              <a:ext cx="76492" cy="76504"/>
            </a:xfrm>
            <a:custGeom>
              <a:avLst/>
              <a:gdLst/>
              <a:ahLst/>
              <a:cxnLst/>
              <a:rect l="l" t="t" r="r" b="b"/>
              <a:pathLst>
                <a:path w="76492" h="76504">
                  <a:moveTo>
                    <a:pt x="38252" y="76504"/>
                  </a:moveTo>
                  <a:lnTo>
                    <a:pt x="52271" y="73834"/>
                  </a:lnTo>
                  <a:lnTo>
                    <a:pt x="63976" y="66513"/>
                  </a:lnTo>
                  <a:lnTo>
                    <a:pt x="72331" y="55574"/>
                  </a:lnTo>
                  <a:lnTo>
                    <a:pt x="76304" y="42048"/>
                  </a:lnTo>
                  <a:lnTo>
                    <a:pt x="76492" y="38252"/>
                  </a:lnTo>
                  <a:lnTo>
                    <a:pt x="73822" y="24225"/>
                  </a:lnTo>
                  <a:lnTo>
                    <a:pt x="66502" y="12517"/>
                  </a:lnTo>
                  <a:lnTo>
                    <a:pt x="55565" y="4160"/>
                  </a:lnTo>
                  <a:lnTo>
                    <a:pt x="42046" y="187"/>
                  </a:lnTo>
                  <a:lnTo>
                    <a:pt x="38252" y="0"/>
                  </a:lnTo>
                  <a:lnTo>
                    <a:pt x="24228" y="2669"/>
                  </a:lnTo>
                  <a:lnTo>
                    <a:pt x="12521" y="9987"/>
                  </a:lnTo>
                  <a:lnTo>
                    <a:pt x="4163" y="20924"/>
                  </a:lnTo>
                  <a:lnTo>
                    <a:pt x="188" y="34446"/>
                  </a:lnTo>
                  <a:lnTo>
                    <a:pt x="0" y="38252"/>
                  </a:lnTo>
                  <a:lnTo>
                    <a:pt x="2669" y="52276"/>
                  </a:lnTo>
                  <a:lnTo>
                    <a:pt x="9987" y="63983"/>
                  </a:lnTo>
                  <a:lnTo>
                    <a:pt x="20924" y="72340"/>
                  </a:lnTo>
                  <a:lnTo>
                    <a:pt x="34446" y="76316"/>
                  </a:lnTo>
                  <a:lnTo>
                    <a:pt x="38252" y="76504"/>
                  </a:lnTo>
                  <a:close/>
                </a:path>
              </a:pathLst>
            </a:custGeom>
            <a:ln w="5283">
              <a:solidFill>
                <a:srgbClr val="FDFDFD"/>
              </a:solidFill>
            </a:ln>
          </p:spPr>
          <p:txBody>
            <a:bodyPr wrap="square" lIns="0" tIns="0" rIns="0" bIns="0" rtlCol="0">
              <a:noAutofit/>
            </a:bodyPr>
            <a:lstStyle/>
            <a:p>
              <a:endParaRPr dirty="0"/>
            </a:p>
          </p:txBody>
        </p:sp>
        <p:sp>
          <p:nvSpPr>
            <p:cNvPr id="33" name="object 120">
              <a:extLst>
                <a:ext uri="{FF2B5EF4-FFF2-40B4-BE49-F238E27FC236}">
                  <a16:creationId xmlns:a16="http://schemas.microsoft.com/office/drawing/2014/main" id="{B9656C13-1295-6D55-FDAD-2F42DD463EA7}"/>
                </a:ext>
              </a:extLst>
            </p:cNvPr>
            <p:cNvSpPr/>
            <p:nvPr/>
          </p:nvSpPr>
          <p:spPr>
            <a:xfrm>
              <a:off x="560183" y="3225405"/>
              <a:ext cx="48564" cy="48552"/>
            </a:xfrm>
            <a:custGeom>
              <a:avLst/>
              <a:gdLst/>
              <a:ahLst/>
              <a:cxnLst/>
              <a:rect l="l" t="t" r="r" b="b"/>
              <a:pathLst>
                <a:path w="48564" h="48552">
                  <a:moveTo>
                    <a:pt x="0" y="48552"/>
                  </a:moveTo>
                  <a:lnTo>
                    <a:pt x="48564" y="0"/>
                  </a:lnTo>
                </a:path>
              </a:pathLst>
            </a:custGeom>
            <a:ln w="12014">
              <a:solidFill>
                <a:srgbClr val="363435"/>
              </a:solidFill>
            </a:ln>
          </p:spPr>
          <p:txBody>
            <a:bodyPr wrap="square" lIns="0" tIns="0" rIns="0" bIns="0" rtlCol="0">
              <a:noAutofit/>
            </a:bodyPr>
            <a:lstStyle/>
            <a:p>
              <a:endParaRPr dirty="0"/>
            </a:p>
          </p:txBody>
        </p:sp>
        <p:sp>
          <p:nvSpPr>
            <p:cNvPr id="34" name="object 121">
              <a:extLst>
                <a:ext uri="{FF2B5EF4-FFF2-40B4-BE49-F238E27FC236}">
                  <a16:creationId xmlns:a16="http://schemas.microsoft.com/office/drawing/2014/main" id="{991F85AB-CA70-4D32-0AA9-BA5E931E8092}"/>
                </a:ext>
              </a:extLst>
            </p:cNvPr>
            <p:cNvSpPr/>
            <p:nvPr/>
          </p:nvSpPr>
          <p:spPr>
            <a:xfrm>
              <a:off x="560183" y="3126929"/>
              <a:ext cx="48564" cy="48564"/>
            </a:xfrm>
            <a:custGeom>
              <a:avLst/>
              <a:gdLst/>
              <a:ahLst/>
              <a:cxnLst/>
              <a:rect l="l" t="t" r="r" b="b"/>
              <a:pathLst>
                <a:path w="48564" h="48564">
                  <a:moveTo>
                    <a:pt x="0" y="48564"/>
                  </a:moveTo>
                  <a:lnTo>
                    <a:pt x="48564" y="0"/>
                  </a:lnTo>
                </a:path>
              </a:pathLst>
            </a:custGeom>
            <a:ln w="12014">
              <a:solidFill>
                <a:srgbClr val="363435"/>
              </a:solidFill>
            </a:ln>
          </p:spPr>
          <p:txBody>
            <a:bodyPr wrap="square" lIns="0" tIns="0" rIns="0" bIns="0" rtlCol="0">
              <a:noAutofit/>
            </a:bodyPr>
            <a:lstStyle/>
            <a:p>
              <a:endParaRPr dirty="0"/>
            </a:p>
          </p:txBody>
        </p:sp>
        <p:sp>
          <p:nvSpPr>
            <p:cNvPr id="35" name="object 122">
              <a:extLst>
                <a:ext uri="{FF2B5EF4-FFF2-40B4-BE49-F238E27FC236}">
                  <a16:creationId xmlns:a16="http://schemas.microsoft.com/office/drawing/2014/main" id="{DE33FD39-76D6-8587-A5C1-5C50964B8EF3}"/>
                </a:ext>
              </a:extLst>
            </p:cNvPr>
            <p:cNvSpPr/>
            <p:nvPr/>
          </p:nvSpPr>
          <p:spPr>
            <a:xfrm>
              <a:off x="560183" y="3029278"/>
              <a:ext cx="48564" cy="48564"/>
            </a:xfrm>
            <a:custGeom>
              <a:avLst/>
              <a:gdLst/>
              <a:ahLst/>
              <a:cxnLst/>
              <a:rect l="l" t="t" r="r" b="b"/>
              <a:pathLst>
                <a:path w="48564" h="48564">
                  <a:moveTo>
                    <a:pt x="0" y="48564"/>
                  </a:moveTo>
                  <a:lnTo>
                    <a:pt x="48564" y="0"/>
                  </a:lnTo>
                </a:path>
              </a:pathLst>
            </a:custGeom>
            <a:ln w="12014">
              <a:solidFill>
                <a:srgbClr val="363435"/>
              </a:solidFill>
            </a:ln>
          </p:spPr>
          <p:txBody>
            <a:bodyPr wrap="square" lIns="0" tIns="0" rIns="0" bIns="0" rtlCol="0">
              <a:noAutofit/>
            </a:bodyPr>
            <a:lstStyle/>
            <a:p>
              <a:endParaRPr dirty="0"/>
            </a:p>
          </p:txBody>
        </p:sp>
        <p:sp>
          <p:nvSpPr>
            <p:cNvPr id="36" name="object 123">
              <a:extLst>
                <a:ext uri="{FF2B5EF4-FFF2-40B4-BE49-F238E27FC236}">
                  <a16:creationId xmlns:a16="http://schemas.microsoft.com/office/drawing/2014/main" id="{2D694EBC-C8A7-F5D7-6F0D-8D02D45FF429}"/>
                </a:ext>
              </a:extLst>
            </p:cNvPr>
            <p:cNvSpPr/>
            <p:nvPr/>
          </p:nvSpPr>
          <p:spPr>
            <a:xfrm>
              <a:off x="560183" y="2931958"/>
              <a:ext cx="48564" cy="48564"/>
            </a:xfrm>
            <a:custGeom>
              <a:avLst/>
              <a:gdLst/>
              <a:ahLst/>
              <a:cxnLst/>
              <a:rect l="l" t="t" r="r" b="b"/>
              <a:pathLst>
                <a:path w="48564" h="48564">
                  <a:moveTo>
                    <a:pt x="0" y="48564"/>
                  </a:moveTo>
                  <a:lnTo>
                    <a:pt x="48564" y="0"/>
                  </a:lnTo>
                </a:path>
              </a:pathLst>
            </a:custGeom>
            <a:ln w="12014">
              <a:solidFill>
                <a:srgbClr val="363435"/>
              </a:solidFill>
            </a:ln>
          </p:spPr>
          <p:txBody>
            <a:bodyPr wrap="square" lIns="0" tIns="0" rIns="0" bIns="0" rtlCol="0">
              <a:noAutofit/>
            </a:bodyPr>
            <a:lstStyle/>
            <a:p>
              <a:endParaRPr dirty="0"/>
            </a:p>
          </p:txBody>
        </p:sp>
        <p:sp>
          <p:nvSpPr>
            <p:cNvPr id="37" name="object 124">
              <a:extLst>
                <a:ext uri="{FF2B5EF4-FFF2-40B4-BE49-F238E27FC236}">
                  <a16:creationId xmlns:a16="http://schemas.microsoft.com/office/drawing/2014/main" id="{C065B5A4-4097-26EE-8EF1-DCEABF077D82}"/>
                </a:ext>
              </a:extLst>
            </p:cNvPr>
            <p:cNvSpPr/>
            <p:nvPr/>
          </p:nvSpPr>
          <p:spPr>
            <a:xfrm>
              <a:off x="560183" y="3225405"/>
              <a:ext cx="48564" cy="48552"/>
            </a:xfrm>
            <a:custGeom>
              <a:avLst/>
              <a:gdLst/>
              <a:ahLst/>
              <a:cxnLst/>
              <a:rect l="l" t="t" r="r" b="b"/>
              <a:pathLst>
                <a:path w="48564" h="48552">
                  <a:moveTo>
                    <a:pt x="48564" y="48552"/>
                  </a:moveTo>
                  <a:lnTo>
                    <a:pt x="0" y="0"/>
                  </a:lnTo>
                </a:path>
              </a:pathLst>
            </a:custGeom>
            <a:ln w="12014">
              <a:solidFill>
                <a:srgbClr val="363435"/>
              </a:solidFill>
            </a:ln>
          </p:spPr>
          <p:txBody>
            <a:bodyPr wrap="square" lIns="0" tIns="0" rIns="0" bIns="0" rtlCol="0">
              <a:noAutofit/>
            </a:bodyPr>
            <a:lstStyle/>
            <a:p>
              <a:endParaRPr dirty="0"/>
            </a:p>
          </p:txBody>
        </p:sp>
        <p:sp>
          <p:nvSpPr>
            <p:cNvPr id="38" name="object 125">
              <a:extLst>
                <a:ext uri="{FF2B5EF4-FFF2-40B4-BE49-F238E27FC236}">
                  <a16:creationId xmlns:a16="http://schemas.microsoft.com/office/drawing/2014/main" id="{C552E4FD-E025-349A-74AE-4BEBD23AE023}"/>
                </a:ext>
              </a:extLst>
            </p:cNvPr>
            <p:cNvSpPr/>
            <p:nvPr/>
          </p:nvSpPr>
          <p:spPr>
            <a:xfrm>
              <a:off x="560183" y="3126929"/>
              <a:ext cx="48564" cy="48564"/>
            </a:xfrm>
            <a:custGeom>
              <a:avLst/>
              <a:gdLst/>
              <a:ahLst/>
              <a:cxnLst/>
              <a:rect l="l" t="t" r="r" b="b"/>
              <a:pathLst>
                <a:path w="48564" h="48564">
                  <a:moveTo>
                    <a:pt x="48564" y="48564"/>
                  </a:moveTo>
                  <a:lnTo>
                    <a:pt x="0" y="0"/>
                  </a:lnTo>
                </a:path>
              </a:pathLst>
            </a:custGeom>
            <a:ln w="12014">
              <a:solidFill>
                <a:srgbClr val="363435"/>
              </a:solidFill>
            </a:ln>
          </p:spPr>
          <p:txBody>
            <a:bodyPr wrap="square" lIns="0" tIns="0" rIns="0" bIns="0" rtlCol="0">
              <a:noAutofit/>
            </a:bodyPr>
            <a:lstStyle/>
            <a:p>
              <a:endParaRPr dirty="0"/>
            </a:p>
          </p:txBody>
        </p:sp>
        <p:sp>
          <p:nvSpPr>
            <p:cNvPr id="39" name="object 126">
              <a:extLst>
                <a:ext uri="{FF2B5EF4-FFF2-40B4-BE49-F238E27FC236}">
                  <a16:creationId xmlns:a16="http://schemas.microsoft.com/office/drawing/2014/main" id="{3886A3DE-DC5F-3E64-19CC-DA78778D5A3E}"/>
                </a:ext>
              </a:extLst>
            </p:cNvPr>
            <p:cNvSpPr/>
            <p:nvPr/>
          </p:nvSpPr>
          <p:spPr>
            <a:xfrm>
              <a:off x="560183" y="3029278"/>
              <a:ext cx="48564" cy="48564"/>
            </a:xfrm>
            <a:custGeom>
              <a:avLst/>
              <a:gdLst/>
              <a:ahLst/>
              <a:cxnLst/>
              <a:rect l="l" t="t" r="r" b="b"/>
              <a:pathLst>
                <a:path w="48564" h="48564">
                  <a:moveTo>
                    <a:pt x="48564" y="48564"/>
                  </a:moveTo>
                  <a:lnTo>
                    <a:pt x="0" y="0"/>
                  </a:lnTo>
                </a:path>
              </a:pathLst>
            </a:custGeom>
            <a:ln w="12014">
              <a:solidFill>
                <a:srgbClr val="363435"/>
              </a:solidFill>
            </a:ln>
          </p:spPr>
          <p:txBody>
            <a:bodyPr wrap="square" lIns="0" tIns="0" rIns="0" bIns="0" rtlCol="0">
              <a:noAutofit/>
            </a:bodyPr>
            <a:lstStyle/>
            <a:p>
              <a:endParaRPr dirty="0"/>
            </a:p>
          </p:txBody>
        </p:sp>
        <p:sp>
          <p:nvSpPr>
            <p:cNvPr id="40" name="object 127">
              <a:extLst>
                <a:ext uri="{FF2B5EF4-FFF2-40B4-BE49-F238E27FC236}">
                  <a16:creationId xmlns:a16="http://schemas.microsoft.com/office/drawing/2014/main" id="{B68F14C7-F6FF-A767-2629-1F4810F03CEA}"/>
                </a:ext>
              </a:extLst>
            </p:cNvPr>
            <p:cNvSpPr/>
            <p:nvPr/>
          </p:nvSpPr>
          <p:spPr>
            <a:xfrm>
              <a:off x="560183" y="2931958"/>
              <a:ext cx="48564" cy="48564"/>
            </a:xfrm>
            <a:custGeom>
              <a:avLst/>
              <a:gdLst/>
              <a:ahLst/>
              <a:cxnLst/>
              <a:rect l="l" t="t" r="r" b="b"/>
              <a:pathLst>
                <a:path w="48564" h="48564">
                  <a:moveTo>
                    <a:pt x="48564" y="48564"/>
                  </a:moveTo>
                  <a:lnTo>
                    <a:pt x="0" y="0"/>
                  </a:lnTo>
                </a:path>
              </a:pathLst>
            </a:custGeom>
            <a:ln w="12014">
              <a:solidFill>
                <a:srgbClr val="363435"/>
              </a:solidFill>
            </a:ln>
          </p:spPr>
          <p:txBody>
            <a:bodyPr wrap="square" lIns="0" tIns="0" rIns="0" bIns="0" rtlCol="0">
              <a:noAutofit/>
            </a:bodyPr>
            <a:lstStyle/>
            <a:p>
              <a:endParaRPr dirty="0"/>
            </a:p>
          </p:txBody>
        </p:sp>
        <p:sp>
          <p:nvSpPr>
            <p:cNvPr id="41" name="object 128">
              <a:extLst>
                <a:ext uri="{FF2B5EF4-FFF2-40B4-BE49-F238E27FC236}">
                  <a16:creationId xmlns:a16="http://schemas.microsoft.com/office/drawing/2014/main" id="{F5AE7196-3AE4-AAD7-4BBC-404E0DD596F7}"/>
                </a:ext>
              </a:extLst>
            </p:cNvPr>
            <p:cNvSpPr/>
            <p:nvPr/>
          </p:nvSpPr>
          <p:spPr>
            <a:xfrm>
              <a:off x="408443" y="2731998"/>
              <a:ext cx="76657" cy="136271"/>
            </a:xfrm>
            <a:custGeom>
              <a:avLst/>
              <a:gdLst/>
              <a:ahLst/>
              <a:cxnLst/>
              <a:rect l="l" t="t" r="r" b="b"/>
              <a:pathLst>
                <a:path w="76657" h="136270">
                  <a:moveTo>
                    <a:pt x="76657" y="92062"/>
                  </a:moveTo>
                  <a:lnTo>
                    <a:pt x="76657" y="44208"/>
                  </a:lnTo>
                  <a:lnTo>
                    <a:pt x="74359" y="29146"/>
                  </a:lnTo>
                  <a:lnTo>
                    <a:pt x="68012" y="16295"/>
                  </a:lnTo>
                  <a:lnTo>
                    <a:pt x="58432" y="6598"/>
                  </a:lnTo>
                  <a:lnTo>
                    <a:pt x="46440" y="999"/>
                  </a:lnTo>
                  <a:lnTo>
                    <a:pt x="38328" y="0"/>
                  </a:lnTo>
                  <a:lnTo>
                    <a:pt x="25269" y="2650"/>
                  </a:lnTo>
                  <a:lnTo>
                    <a:pt x="14127" y="9971"/>
                  </a:lnTo>
                  <a:lnTo>
                    <a:pt x="5720" y="21019"/>
                  </a:lnTo>
                  <a:lnTo>
                    <a:pt x="866" y="34852"/>
                  </a:lnTo>
                  <a:lnTo>
                    <a:pt x="0" y="44208"/>
                  </a:lnTo>
                  <a:lnTo>
                    <a:pt x="0" y="92062"/>
                  </a:lnTo>
                  <a:lnTo>
                    <a:pt x="2297" y="107124"/>
                  </a:lnTo>
                  <a:lnTo>
                    <a:pt x="8645" y="119975"/>
                  </a:lnTo>
                  <a:lnTo>
                    <a:pt x="18224" y="129672"/>
                  </a:lnTo>
                  <a:lnTo>
                    <a:pt x="30216" y="135271"/>
                  </a:lnTo>
                  <a:lnTo>
                    <a:pt x="38328" y="136270"/>
                  </a:lnTo>
                  <a:lnTo>
                    <a:pt x="51387" y="133620"/>
                  </a:lnTo>
                  <a:lnTo>
                    <a:pt x="62529" y="126299"/>
                  </a:lnTo>
                  <a:lnTo>
                    <a:pt x="70936" y="115251"/>
                  </a:lnTo>
                  <a:lnTo>
                    <a:pt x="75790" y="101418"/>
                  </a:lnTo>
                  <a:lnTo>
                    <a:pt x="76657" y="92062"/>
                  </a:lnTo>
                  <a:close/>
                </a:path>
              </a:pathLst>
            </a:custGeom>
            <a:solidFill>
              <a:srgbClr val="F69633"/>
            </a:solidFill>
          </p:spPr>
          <p:txBody>
            <a:bodyPr wrap="square" lIns="0" tIns="0" rIns="0" bIns="0" rtlCol="0">
              <a:noAutofit/>
            </a:bodyPr>
            <a:lstStyle/>
            <a:p>
              <a:endParaRPr dirty="0"/>
            </a:p>
          </p:txBody>
        </p:sp>
        <p:sp>
          <p:nvSpPr>
            <p:cNvPr id="42" name="object 129">
              <a:extLst>
                <a:ext uri="{FF2B5EF4-FFF2-40B4-BE49-F238E27FC236}">
                  <a16:creationId xmlns:a16="http://schemas.microsoft.com/office/drawing/2014/main" id="{B360688E-8DFA-62B1-6241-2C35682A444F}"/>
                </a:ext>
              </a:extLst>
            </p:cNvPr>
            <p:cNvSpPr/>
            <p:nvPr/>
          </p:nvSpPr>
          <p:spPr>
            <a:xfrm>
              <a:off x="683868" y="2731998"/>
              <a:ext cx="76657" cy="136271"/>
            </a:xfrm>
            <a:custGeom>
              <a:avLst/>
              <a:gdLst/>
              <a:ahLst/>
              <a:cxnLst/>
              <a:rect l="l" t="t" r="r" b="b"/>
              <a:pathLst>
                <a:path w="76657" h="136270">
                  <a:moveTo>
                    <a:pt x="76657" y="92062"/>
                  </a:moveTo>
                  <a:lnTo>
                    <a:pt x="76657" y="44208"/>
                  </a:lnTo>
                  <a:lnTo>
                    <a:pt x="74359" y="29146"/>
                  </a:lnTo>
                  <a:lnTo>
                    <a:pt x="68012" y="16295"/>
                  </a:lnTo>
                  <a:lnTo>
                    <a:pt x="58432" y="6598"/>
                  </a:lnTo>
                  <a:lnTo>
                    <a:pt x="46440" y="999"/>
                  </a:lnTo>
                  <a:lnTo>
                    <a:pt x="38328" y="0"/>
                  </a:lnTo>
                  <a:lnTo>
                    <a:pt x="25269" y="2650"/>
                  </a:lnTo>
                  <a:lnTo>
                    <a:pt x="14127" y="9971"/>
                  </a:lnTo>
                  <a:lnTo>
                    <a:pt x="5720" y="21019"/>
                  </a:lnTo>
                  <a:lnTo>
                    <a:pt x="866" y="34852"/>
                  </a:lnTo>
                  <a:lnTo>
                    <a:pt x="0" y="44208"/>
                  </a:lnTo>
                  <a:lnTo>
                    <a:pt x="0" y="92062"/>
                  </a:lnTo>
                  <a:lnTo>
                    <a:pt x="2297" y="107124"/>
                  </a:lnTo>
                  <a:lnTo>
                    <a:pt x="8645" y="119975"/>
                  </a:lnTo>
                  <a:lnTo>
                    <a:pt x="18224" y="129672"/>
                  </a:lnTo>
                  <a:lnTo>
                    <a:pt x="30216" y="135271"/>
                  </a:lnTo>
                  <a:lnTo>
                    <a:pt x="38328" y="136270"/>
                  </a:lnTo>
                  <a:lnTo>
                    <a:pt x="51387" y="133620"/>
                  </a:lnTo>
                  <a:lnTo>
                    <a:pt x="62529" y="126299"/>
                  </a:lnTo>
                  <a:lnTo>
                    <a:pt x="70936" y="115251"/>
                  </a:lnTo>
                  <a:lnTo>
                    <a:pt x="75790" y="101418"/>
                  </a:lnTo>
                  <a:lnTo>
                    <a:pt x="76657" y="92062"/>
                  </a:lnTo>
                  <a:close/>
                </a:path>
              </a:pathLst>
            </a:custGeom>
            <a:solidFill>
              <a:srgbClr val="F69633"/>
            </a:solidFill>
          </p:spPr>
          <p:txBody>
            <a:bodyPr wrap="square" lIns="0" tIns="0" rIns="0" bIns="0" rtlCol="0">
              <a:noAutofit/>
            </a:bodyPr>
            <a:lstStyle/>
            <a:p>
              <a:endParaRPr dirty="0"/>
            </a:p>
          </p:txBody>
        </p:sp>
        <p:sp>
          <p:nvSpPr>
            <p:cNvPr id="43" name="object 12">
              <a:extLst>
                <a:ext uri="{FF2B5EF4-FFF2-40B4-BE49-F238E27FC236}">
                  <a16:creationId xmlns:a16="http://schemas.microsoft.com/office/drawing/2014/main" id="{0BA01013-F40E-F882-D96B-B9DD34F88751}"/>
                </a:ext>
              </a:extLst>
            </p:cNvPr>
            <p:cNvSpPr txBox="1"/>
            <p:nvPr/>
          </p:nvSpPr>
          <p:spPr>
            <a:xfrm>
              <a:off x="511073" y="2956242"/>
              <a:ext cx="73418" cy="194976"/>
            </a:xfrm>
            <a:prstGeom prst="rect">
              <a:avLst/>
            </a:prstGeom>
          </p:spPr>
          <p:txBody>
            <a:bodyPr wrap="square" lIns="0" tIns="0" rIns="0" bIns="0" rtlCol="0">
              <a:noAutofit/>
            </a:bodyPr>
            <a:lstStyle/>
            <a:p>
              <a:pPr marL="25400">
                <a:lnSpc>
                  <a:spcPts val="1000"/>
                </a:lnSpc>
              </a:pPr>
              <a:endParaRPr sz="1000" dirty="0"/>
            </a:p>
          </p:txBody>
        </p:sp>
        <p:sp>
          <p:nvSpPr>
            <p:cNvPr id="44" name="object 11">
              <a:extLst>
                <a:ext uri="{FF2B5EF4-FFF2-40B4-BE49-F238E27FC236}">
                  <a16:creationId xmlns:a16="http://schemas.microsoft.com/office/drawing/2014/main" id="{50AFC2E7-9905-E8E8-6C26-000E912603E6}"/>
                </a:ext>
              </a:extLst>
            </p:cNvPr>
            <p:cNvSpPr txBox="1"/>
            <p:nvPr/>
          </p:nvSpPr>
          <p:spPr>
            <a:xfrm>
              <a:off x="584492" y="2956242"/>
              <a:ext cx="73431" cy="194976"/>
            </a:xfrm>
            <a:prstGeom prst="rect">
              <a:avLst/>
            </a:prstGeom>
          </p:spPr>
          <p:txBody>
            <a:bodyPr wrap="square" lIns="0" tIns="0" rIns="0" bIns="0" rtlCol="0">
              <a:noAutofit/>
            </a:bodyPr>
            <a:lstStyle/>
            <a:p>
              <a:pPr marL="25400">
                <a:lnSpc>
                  <a:spcPts val="1000"/>
                </a:lnSpc>
              </a:pPr>
              <a:endParaRPr sz="1000" dirty="0"/>
            </a:p>
          </p:txBody>
        </p:sp>
        <p:sp>
          <p:nvSpPr>
            <p:cNvPr id="45" name="object 10">
              <a:extLst>
                <a:ext uri="{FF2B5EF4-FFF2-40B4-BE49-F238E27FC236}">
                  <a16:creationId xmlns:a16="http://schemas.microsoft.com/office/drawing/2014/main" id="{9C01C095-7095-18D3-E6DC-1C3F22B86EA8}"/>
                </a:ext>
              </a:extLst>
            </p:cNvPr>
            <p:cNvSpPr txBox="1"/>
            <p:nvPr/>
          </p:nvSpPr>
          <p:spPr>
            <a:xfrm>
              <a:off x="511073" y="3151219"/>
              <a:ext cx="73418" cy="98456"/>
            </a:xfrm>
            <a:prstGeom prst="rect">
              <a:avLst/>
            </a:prstGeom>
          </p:spPr>
          <p:txBody>
            <a:bodyPr wrap="square" lIns="0" tIns="3206" rIns="0" bIns="0" rtlCol="0">
              <a:noAutofit/>
            </a:bodyPr>
            <a:lstStyle/>
            <a:p>
              <a:pPr marL="25400">
                <a:lnSpc>
                  <a:spcPts val="750"/>
                </a:lnSpc>
              </a:pPr>
              <a:endParaRPr sz="750" dirty="0"/>
            </a:p>
          </p:txBody>
        </p:sp>
        <p:sp>
          <p:nvSpPr>
            <p:cNvPr id="46" name="object 9">
              <a:extLst>
                <a:ext uri="{FF2B5EF4-FFF2-40B4-BE49-F238E27FC236}">
                  <a16:creationId xmlns:a16="http://schemas.microsoft.com/office/drawing/2014/main" id="{01399814-58E5-29BE-FDC0-54D998550E8A}"/>
                </a:ext>
              </a:extLst>
            </p:cNvPr>
            <p:cNvSpPr txBox="1"/>
            <p:nvPr/>
          </p:nvSpPr>
          <p:spPr>
            <a:xfrm>
              <a:off x="584492" y="3151219"/>
              <a:ext cx="73431" cy="98456"/>
            </a:xfrm>
            <a:prstGeom prst="rect">
              <a:avLst/>
            </a:prstGeom>
          </p:spPr>
          <p:txBody>
            <a:bodyPr wrap="square" lIns="0" tIns="3206" rIns="0" bIns="0" rtlCol="0">
              <a:noAutofit/>
            </a:bodyPr>
            <a:lstStyle/>
            <a:p>
              <a:pPr marL="25400">
                <a:lnSpc>
                  <a:spcPts val="750"/>
                </a:lnSpc>
              </a:pPr>
              <a:endParaRPr sz="750" dirty="0"/>
            </a:p>
          </p:txBody>
        </p:sp>
        <p:sp>
          <p:nvSpPr>
            <p:cNvPr id="47" name="object 8">
              <a:extLst>
                <a:ext uri="{FF2B5EF4-FFF2-40B4-BE49-F238E27FC236}">
                  <a16:creationId xmlns:a16="http://schemas.microsoft.com/office/drawing/2014/main" id="{79AAE1C9-425B-D9A2-03D0-59E18AD26F31}"/>
                </a:ext>
              </a:extLst>
            </p:cNvPr>
            <p:cNvSpPr txBox="1"/>
            <p:nvPr/>
          </p:nvSpPr>
          <p:spPr>
            <a:xfrm>
              <a:off x="242481" y="2682252"/>
              <a:ext cx="683996" cy="659130"/>
            </a:xfrm>
            <a:prstGeom prst="rect">
              <a:avLst/>
            </a:prstGeom>
          </p:spPr>
          <p:txBody>
            <a:bodyPr wrap="square" lIns="0" tIns="0" rIns="0" bIns="0" rtlCol="0">
              <a:noAutofit/>
            </a:bodyPr>
            <a:lstStyle/>
            <a:p>
              <a:pPr marL="25400">
                <a:lnSpc>
                  <a:spcPts val="1000"/>
                </a:lnSpc>
              </a:pPr>
              <a:endParaRPr sz="1000" dirty="0"/>
            </a:p>
          </p:txBody>
        </p:sp>
      </p:grpSp>
      <p:sp>
        <p:nvSpPr>
          <p:cNvPr id="49" name="TextBox 48">
            <a:extLst>
              <a:ext uri="{FF2B5EF4-FFF2-40B4-BE49-F238E27FC236}">
                <a16:creationId xmlns:a16="http://schemas.microsoft.com/office/drawing/2014/main" id="{1AD40AE6-B281-1BD3-6486-FD428EFB16A9}"/>
              </a:ext>
            </a:extLst>
          </p:cNvPr>
          <p:cNvSpPr txBox="1"/>
          <p:nvPr/>
        </p:nvSpPr>
        <p:spPr>
          <a:xfrm>
            <a:off x="1768145" y="1333714"/>
            <a:ext cx="6840760" cy="461665"/>
          </a:xfrm>
          <a:prstGeom prst="rect">
            <a:avLst/>
          </a:prstGeom>
          <a:noFill/>
        </p:spPr>
        <p:txBody>
          <a:bodyPr wrap="square">
            <a:spAutoFit/>
          </a:bodyPr>
          <a:lstStyle/>
          <a:p>
            <a:pPr marL="184150" indent="-171450">
              <a:buClr>
                <a:srgbClr val="FF0000"/>
              </a:buClr>
              <a:buFont typeface="Wingdings" panose="05000000000000000000" pitchFamily="2" charset="2"/>
              <a:buChar char="v"/>
            </a:pPr>
            <a:r>
              <a:rPr lang="en-US" sz="1200" spc="0" dirty="0">
                <a:solidFill>
                  <a:srgbClr val="363435"/>
                </a:solidFill>
                <a:latin typeface="Century" panose="02040604050505020304" pitchFamily="18" charset="0"/>
                <a:cs typeface="Century Gothic"/>
              </a:rPr>
              <a:t>A short press and release of the “Differential Lock” button, when all LEDs are off, will cause the Inter Axle Differential Lock (IDL) to be applied and the left LED to illuminate.</a:t>
            </a:r>
            <a:endParaRPr lang="en-US" sz="1200" dirty="0">
              <a:latin typeface="Century" panose="02040604050505020304" pitchFamily="18" charset="0"/>
              <a:cs typeface="Century Gothic"/>
            </a:endParaRPr>
          </a:p>
        </p:txBody>
      </p:sp>
      <p:sp>
        <p:nvSpPr>
          <p:cNvPr id="55" name="TextBox 54">
            <a:extLst>
              <a:ext uri="{FF2B5EF4-FFF2-40B4-BE49-F238E27FC236}">
                <a16:creationId xmlns:a16="http://schemas.microsoft.com/office/drawing/2014/main" id="{751F2190-4675-8601-DDF0-831E06EFEE1F}"/>
              </a:ext>
            </a:extLst>
          </p:cNvPr>
          <p:cNvSpPr txBox="1"/>
          <p:nvPr/>
        </p:nvSpPr>
        <p:spPr>
          <a:xfrm>
            <a:off x="596997" y="2834508"/>
            <a:ext cx="7200799" cy="830997"/>
          </a:xfrm>
          <a:prstGeom prst="rect">
            <a:avLst/>
          </a:prstGeom>
          <a:noFill/>
        </p:spPr>
        <p:txBody>
          <a:bodyPr wrap="square">
            <a:spAutoFit/>
          </a:bodyPr>
          <a:lstStyle/>
          <a:p>
            <a:pPr marL="171450" indent="-171450">
              <a:buClr>
                <a:srgbClr val="FF0000"/>
              </a:buClr>
              <a:buFont typeface="Wingdings" panose="05000000000000000000" pitchFamily="2" charset="2"/>
              <a:buChar char="v"/>
            </a:pPr>
            <a:r>
              <a:rPr lang="en-US" sz="1200" spc="0" dirty="0">
                <a:solidFill>
                  <a:srgbClr val="363435"/>
                </a:solidFill>
                <a:latin typeface="Century" panose="02040604050505020304" pitchFamily="18" charset="0"/>
                <a:cs typeface="Century Gothic"/>
              </a:rPr>
              <a:t>A long press and release of the “Differential Lock” button </a:t>
            </a:r>
            <a:r>
              <a:rPr lang="en-US" sz="1200" dirty="0">
                <a:solidFill>
                  <a:srgbClr val="363435"/>
                </a:solidFill>
                <a:latin typeface="Century" panose="02040604050505020304" pitchFamily="18" charset="0"/>
                <a:cs typeface="Century Gothic"/>
              </a:rPr>
              <a:t>when all LEDs a</a:t>
            </a:r>
            <a:r>
              <a:rPr lang="en-US" sz="1200" spc="-4" dirty="0">
                <a:solidFill>
                  <a:srgbClr val="363435"/>
                </a:solidFill>
                <a:latin typeface="Century" panose="02040604050505020304" pitchFamily="18" charset="0"/>
                <a:cs typeface="Century Gothic"/>
              </a:rPr>
              <a:t>r</a:t>
            </a:r>
            <a:r>
              <a:rPr lang="en-US" sz="1200" spc="0" dirty="0">
                <a:solidFill>
                  <a:srgbClr val="363435"/>
                </a:solidFill>
                <a:latin typeface="Century" panose="02040604050505020304" pitchFamily="18" charset="0"/>
                <a:cs typeface="Century Gothic"/>
              </a:rPr>
              <a:t>e off, will cause the IDL and Cont</a:t>
            </a:r>
            <a:r>
              <a:rPr lang="en-US" sz="1200" spc="-4" dirty="0">
                <a:solidFill>
                  <a:srgbClr val="363435"/>
                </a:solidFill>
                <a:latin typeface="Century" panose="02040604050505020304" pitchFamily="18" charset="0"/>
                <a:cs typeface="Century Gothic"/>
              </a:rPr>
              <a:t>r</a:t>
            </a:r>
            <a:r>
              <a:rPr lang="en-US" sz="1200" spc="0" dirty="0">
                <a:solidFill>
                  <a:srgbClr val="363435"/>
                </a:solidFill>
                <a:latin typeface="Century" panose="02040604050505020304" pitchFamily="18" charset="0"/>
                <a:cs typeface="Century Gothic"/>
              </a:rPr>
              <a:t>olled </a:t>
            </a:r>
            <a:r>
              <a:rPr lang="en-US" sz="1200" spc="-19" dirty="0">
                <a:solidFill>
                  <a:srgbClr val="363435"/>
                </a:solidFill>
                <a:latin typeface="Century" panose="02040604050505020304" pitchFamily="18" charset="0"/>
                <a:cs typeface="Century Gothic"/>
              </a:rPr>
              <a:t>T</a:t>
            </a:r>
            <a:r>
              <a:rPr lang="en-US" sz="1200" spc="0" dirty="0">
                <a:solidFill>
                  <a:srgbClr val="363435"/>
                </a:solidFill>
                <a:latin typeface="Century" panose="02040604050505020304" pitchFamily="18" charset="0"/>
                <a:cs typeface="Century Gothic"/>
              </a:rPr>
              <a:t>raction Diffe</a:t>
            </a:r>
            <a:r>
              <a:rPr lang="en-US" sz="1200" spc="-4" dirty="0">
                <a:solidFill>
                  <a:srgbClr val="363435"/>
                </a:solidFill>
                <a:latin typeface="Century" panose="02040604050505020304" pitchFamily="18" charset="0"/>
                <a:cs typeface="Century Gothic"/>
              </a:rPr>
              <a:t>r</a:t>
            </a:r>
            <a:r>
              <a:rPr lang="en-US" sz="1200" spc="0" dirty="0">
                <a:solidFill>
                  <a:srgbClr val="363435"/>
                </a:solidFill>
                <a:latin typeface="Century" panose="02040604050505020304" pitchFamily="18" charset="0"/>
                <a:cs typeface="Century Gothic"/>
              </a:rPr>
              <a:t>ential Lock (CTD) to be applied and both the LEDs to </a:t>
            </a:r>
            <a:r>
              <a:rPr lang="en-US" sz="1200" spc="-43" dirty="0">
                <a:solidFill>
                  <a:srgbClr val="363435"/>
                </a:solidFill>
                <a:latin typeface="Century" panose="02040604050505020304" pitchFamily="18" charset="0"/>
                <a:cs typeface="Century Gothic"/>
              </a:rPr>
              <a:t>illuminate…</a:t>
            </a:r>
            <a:r>
              <a:rPr lang="en-US" sz="1200" spc="0" dirty="0">
                <a:solidFill>
                  <a:srgbClr val="363435"/>
                </a:solidFill>
                <a:latin typeface="Century" panose="02040604050505020304" pitchFamily="18" charset="0"/>
                <a:cs typeface="Century Gothic"/>
              </a:rPr>
              <a:t> After 30 seconds the CTD will be deactivated and the right light will go of</a:t>
            </a:r>
            <a:r>
              <a:rPr lang="en-US" sz="1200" spc="-238" dirty="0">
                <a:solidFill>
                  <a:srgbClr val="363435"/>
                </a:solidFill>
                <a:latin typeface="Century" panose="02040604050505020304" pitchFamily="18" charset="0"/>
                <a:cs typeface="Century Gothic"/>
              </a:rPr>
              <a:t>f…</a:t>
            </a:r>
            <a:endParaRPr lang="en-US" sz="1200" dirty="0">
              <a:latin typeface="Century" panose="02040604050505020304" pitchFamily="18" charset="0"/>
              <a:cs typeface="Century Gothic"/>
            </a:endParaRPr>
          </a:p>
          <a:p>
            <a:r>
              <a:rPr lang="en-US" sz="1200" spc="0" dirty="0">
                <a:solidFill>
                  <a:srgbClr val="363435"/>
                </a:solidFill>
                <a:latin typeface="Century" panose="02040604050505020304" pitchFamily="18" charset="0"/>
                <a:cs typeface="Century Gothic"/>
              </a:rPr>
              <a:t> </a:t>
            </a:r>
            <a:endParaRPr lang="en-US" sz="1200" dirty="0">
              <a:latin typeface="Century" panose="02040604050505020304" pitchFamily="18" charset="0"/>
            </a:endParaRPr>
          </a:p>
        </p:txBody>
      </p:sp>
      <p:sp>
        <p:nvSpPr>
          <p:cNvPr id="59" name="TextBox 58">
            <a:extLst>
              <a:ext uri="{FF2B5EF4-FFF2-40B4-BE49-F238E27FC236}">
                <a16:creationId xmlns:a16="http://schemas.microsoft.com/office/drawing/2014/main" id="{C2DCF838-87B2-1627-CB5E-0084692B4A59}"/>
              </a:ext>
            </a:extLst>
          </p:cNvPr>
          <p:cNvSpPr txBox="1"/>
          <p:nvPr/>
        </p:nvSpPr>
        <p:spPr>
          <a:xfrm>
            <a:off x="323528" y="3773487"/>
            <a:ext cx="8604874" cy="610232"/>
          </a:xfrm>
          <a:prstGeom prst="rect">
            <a:avLst/>
          </a:prstGeom>
          <a:noFill/>
        </p:spPr>
        <p:txBody>
          <a:bodyPr wrap="square">
            <a:spAutoFit/>
          </a:bodyPr>
          <a:lstStyle/>
          <a:p>
            <a:pPr marL="12700">
              <a:lnSpc>
                <a:spcPct val="150000"/>
              </a:lnSpc>
            </a:pPr>
            <a:r>
              <a:rPr lang="en-US" sz="1200" dirty="0">
                <a:solidFill>
                  <a:srgbClr val="363435"/>
                </a:solidFill>
                <a:latin typeface="Century" panose="02040604050505020304" pitchFamily="18" charset="0"/>
                <a:cs typeface="Century Gothic"/>
              </a:rPr>
              <a:t>The CTD is fitted</a:t>
            </a:r>
            <a:r>
              <a:rPr lang="en-US" sz="1200" spc="-19" dirty="0">
                <a:solidFill>
                  <a:srgbClr val="363435"/>
                </a:solidFill>
                <a:latin typeface="Century" panose="02040604050505020304" pitchFamily="18" charset="0"/>
                <a:cs typeface="Century Gothic"/>
              </a:rPr>
              <a:t> </a:t>
            </a:r>
            <a:r>
              <a:rPr lang="en-US" sz="1200" spc="0" dirty="0">
                <a:solidFill>
                  <a:srgbClr val="363435"/>
                </a:solidFill>
                <a:latin typeface="Century" panose="02040604050505020304" pitchFamily="18" charset="0"/>
                <a:cs typeface="Century Gothic"/>
              </a:rPr>
              <a:t>on the B35E - B50E 6x6 ADT models and only on the f</a:t>
            </a:r>
            <a:r>
              <a:rPr lang="en-US" sz="1200" spc="-4" dirty="0">
                <a:solidFill>
                  <a:srgbClr val="363435"/>
                </a:solidFill>
                <a:latin typeface="Century" panose="02040604050505020304" pitchFamily="18" charset="0"/>
                <a:cs typeface="Century Gothic"/>
              </a:rPr>
              <a:t>r</a:t>
            </a:r>
            <a:r>
              <a:rPr lang="en-US" sz="1200" spc="0" dirty="0">
                <a:solidFill>
                  <a:srgbClr val="363435"/>
                </a:solidFill>
                <a:latin typeface="Century" panose="02040604050505020304" pitchFamily="18" charset="0"/>
                <a:cs typeface="Century Gothic"/>
              </a:rPr>
              <a:t>ont axles of the 4x4 ADT </a:t>
            </a:r>
            <a:r>
              <a:rPr lang="en-US" sz="1200" spc="-67" dirty="0">
                <a:solidFill>
                  <a:srgbClr val="363435"/>
                </a:solidFill>
                <a:latin typeface="Century" panose="02040604050505020304" pitchFamily="18" charset="0"/>
                <a:cs typeface="Century Gothic"/>
              </a:rPr>
              <a:t>models…</a:t>
            </a:r>
            <a:r>
              <a:rPr lang="en-US" sz="1200" spc="0" dirty="0">
                <a:solidFill>
                  <a:srgbClr val="363435"/>
                </a:solidFill>
                <a:latin typeface="Century" panose="02040604050505020304" pitchFamily="18" charset="0"/>
                <a:cs typeface="Century Gothic"/>
              </a:rPr>
              <a:t> IDL and CTD will only engage at speeds less than 1 </a:t>
            </a:r>
            <a:r>
              <a:rPr lang="en-US" sz="1200" spc="-96" dirty="0">
                <a:solidFill>
                  <a:srgbClr val="363435"/>
                </a:solidFill>
                <a:latin typeface="Century" panose="02040604050505020304" pitchFamily="18" charset="0"/>
                <a:cs typeface="Century Gothic"/>
              </a:rPr>
              <a:t>mph. </a:t>
            </a:r>
            <a:r>
              <a:rPr lang="en-US" sz="1200" spc="0" dirty="0">
                <a:solidFill>
                  <a:srgbClr val="363435"/>
                </a:solidFill>
                <a:latin typeface="Century" panose="02040604050505020304" pitchFamily="18" charset="0"/>
                <a:cs typeface="Century Gothic"/>
              </a:rPr>
              <a:t>The CDU will show the status of the IDL and </a:t>
            </a:r>
            <a:r>
              <a:rPr lang="en-US" sz="1200" spc="-121" dirty="0">
                <a:solidFill>
                  <a:srgbClr val="363435"/>
                </a:solidFill>
                <a:latin typeface="Century" panose="02040604050505020304" pitchFamily="18" charset="0"/>
                <a:cs typeface="Century Gothic"/>
              </a:rPr>
              <a:t>CTD…</a:t>
            </a:r>
            <a:endParaRPr lang="en-US" sz="1200" dirty="0">
              <a:latin typeface="Century" panose="02040604050505020304" pitchFamily="18" charset="0"/>
              <a:cs typeface="Century Gothic"/>
            </a:endParaRPr>
          </a:p>
        </p:txBody>
      </p:sp>
      <p:sp>
        <p:nvSpPr>
          <p:cNvPr id="61" name="TextBox 60">
            <a:extLst>
              <a:ext uri="{FF2B5EF4-FFF2-40B4-BE49-F238E27FC236}">
                <a16:creationId xmlns:a16="http://schemas.microsoft.com/office/drawing/2014/main" id="{F5355FFD-451D-4970-2EFE-823582AA2024}"/>
              </a:ext>
            </a:extLst>
          </p:cNvPr>
          <p:cNvSpPr txBox="1"/>
          <p:nvPr/>
        </p:nvSpPr>
        <p:spPr>
          <a:xfrm>
            <a:off x="1722382" y="2033231"/>
            <a:ext cx="6485999" cy="461665"/>
          </a:xfrm>
          <a:prstGeom prst="rect">
            <a:avLst/>
          </a:prstGeom>
          <a:noFill/>
        </p:spPr>
        <p:txBody>
          <a:bodyPr wrap="square">
            <a:spAutoFit/>
          </a:bodyPr>
          <a:lstStyle/>
          <a:p>
            <a:pPr marL="184150" indent="-171450">
              <a:buClr>
                <a:srgbClr val="FF0000"/>
              </a:buClr>
              <a:buFont typeface="Wingdings" panose="05000000000000000000" pitchFamily="2" charset="2"/>
              <a:buChar char="v"/>
            </a:pPr>
            <a:r>
              <a:rPr lang="en-US" sz="1200" spc="0" dirty="0">
                <a:solidFill>
                  <a:srgbClr val="363435"/>
                </a:solidFill>
                <a:latin typeface="Century" panose="02040604050505020304" pitchFamily="18" charset="0"/>
                <a:cs typeface="Century Gothic"/>
              </a:rPr>
              <a:t>Another quick press and release of the button when the left</a:t>
            </a:r>
            <a:r>
              <a:rPr lang="en-US" sz="1200" dirty="0">
                <a:latin typeface="Century" panose="02040604050505020304" pitchFamily="18" charset="0"/>
                <a:cs typeface="Century Gothic"/>
              </a:rPr>
              <a:t> </a:t>
            </a:r>
            <a:r>
              <a:rPr lang="en-US" sz="1200" spc="-7" dirty="0">
                <a:solidFill>
                  <a:srgbClr val="363435"/>
                </a:solidFill>
                <a:latin typeface="Century" panose="02040604050505020304" pitchFamily="18" charset="0"/>
                <a:cs typeface="Century Gothic"/>
              </a:rPr>
              <a:t>LED is illuminated will cause the IDL to be turned off.</a:t>
            </a:r>
            <a:endParaRPr lang="en-US" sz="1200" dirty="0">
              <a:latin typeface="Century" panose="02040604050505020304" pitchFamily="18" charset="0"/>
              <a:cs typeface="Century Gothic"/>
            </a:endParaRPr>
          </a:p>
        </p:txBody>
      </p:sp>
    </p:spTree>
    <p:extLst>
      <p:ext uri="{BB962C8B-B14F-4D97-AF65-F5344CB8AC3E}">
        <p14:creationId xmlns:p14="http://schemas.microsoft.com/office/powerpoint/2010/main" val="3280158925"/>
      </p:ext>
    </p:extLst>
  </p:cSld>
  <p:clrMapOvr>
    <a:masterClrMapping/>
  </p:clrMapOvr>
  <mc:AlternateContent xmlns:mc="http://schemas.openxmlformats.org/markup-compatibility/2006" xmlns:p14="http://schemas.microsoft.com/office/powerpoint/2010/main">
    <mc:Choice Requires="p14">
      <p:transition spd="slow">
        <p14:prism isContent="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4">
            <a:extLst>
              <a:ext uri="{FF2B5EF4-FFF2-40B4-BE49-F238E27FC236}">
                <a16:creationId xmlns:a16="http://schemas.microsoft.com/office/drawing/2014/main" id="{6B28C914-A986-5ABA-30B2-19D75A567B23}"/>
              </a:ext>
            </a:extLst>
          </p:cNvPr>
          <p:cNvSpPr txBox="1"/>
          <p:nvPr/>
        </p:nvSpPr>
        <p:spPr>
          <a:xfrm>
            <a:off x="-324544" y="191507"/>
            <a:ext cx="4896544" cy="533400"/>
          </a:xfrm>
          <a:prstGeom prst="rect">
            <a:avLst/>
          </a:prstGeom>
        </p:spPr>
        <p:txBody>
          <a:bodyPr wrap="square" lIns="0" tIns="13525" rIns="0" bIns="0" rtlCol="0">
            <a:noAutofit/>
          </a:bodyPr>
          <a:lstStyle/>
          <a:p>
            <a:pPr algn="ctr">
              <a:lnSpc>
                <a:spcPts val="2030"/>
              </a:lnSpc>
            </a:pPr>
            <a:r>
              <a:rPr lang="en-US" spc="64" dirty="0">
                <a:latin typeface="Georgia" panose="02040502050405020303" pitchFamily="18" charset="0"/>
                <a:cs typeface="Gill Sans MT"/>
              </a:rPr>
              <a:t>E-series SSM Guide</a:t>
            </a:r>
            <a:endParaRPr dirty="0">
              <a:latin typeface="Georgia" panose="02040502050405020303" pitchFamily="18" charset="0"/>
              <a:cs typeface="Gill Sans MT"/>
            </a:endParaRPr>
          </a:p>
        </p:txBody>
      </p:sp>
      <p:sp>
        <p:nvSpPr>
          <p:cNvPr id="3" name="TextBox 2">
            <a:extLst>
              <a:ext uri="{FF2B5EF4-FFF2-40B4-BE49-F238E27FC236}">
                <a16:creationId xmlns:a16="http://schemas.microsoft.com/office/drawing/2014/main" id="{7051AAF7-64FD-154A-ECF1-F997C531C40D}"/>
              </a:ext>
            </a:extLst>
          </p:cNvPr>
          <p:cNvSpPr txBox="1"/>
          <p:nvPr/>
        </p:nvSpPr>
        <p:spPr>
          <a:xfrm>
            <a:off x="398066" y="674982"/>
            <a:ext cx="8062365" cy="307777"/>
          </a:xfrm>
          <a:prstGeom prst="rect">
            <a:avLst/>
          </a:prstGeom>
          <a:noFill/>
        </p:spPr>
        <p:txBody>
          <a:bodyPr wrap="square">
            <a:spAutoFit/>
          </a:bodyPr>
          <a:lstStyle/>
          <a:p>
            <a:pPr marL="12700"/>
            <a:r>
              <a:rPr lang="en-US" sz="1400" b="1" u="sng" dirty="0">
                <a:solidFill>
                  <a:srgbClr val="363435"/>
                </a:solidFill>
                <a:latin typeface="Century Gothic"/>
                <a:cs typeface="Century Gothic"/>
              </a:rPr>
              <a:t>Transmission Gear Selection and</a:t>
            </a:r>
            <a:r>
              <a:rPr lang="en-US" sz="1400" u="sng" dirty="0">
                <a:latin typeface="Century Gothic"/>
                <a:cs typeface="Century Gothic"/>
              </a:rPr>
              <a:t> </a:t>
            </a:r>
            <a:r>
              <a:rPr lang="en-US" sz="1400" b="1" u="sng" dirty="0">
                <a:solidFill>
                  <a:srgbClr val="363435"/>
                </a:solidFill>
                <a:latin typeface="Century Gothic"/>
                <a:cs typeface="Century Gothic"/>
              </a:rPr>
              <a:t>Range Select button (Drive-Neutral-Reverse)</a:t>
            </a:r>
            <a:endParaRPr lang="en-US" sz="1400" u="sng" dirty="0">
              <a:latin typeface="Century Gothic"/>
              <a:cs typeface="Century Gothic"/>
            </a:endParaRPr>
          </a:p>
        </p:txBody>
      </p:sp>
      <p:grpSp>
        <p:nvGrpSpPr>
          <p:cNvPr id="4" name="Group 3">
            <a:extLst>
              <a:ext uri="{FF2B5EF4-FFF2-40B4-BE49-F238E27FC236}">
                <a16:creationId xmlns:a16="http://schemas.microsoft.com/office/drawing/2014/main" id="{8999AE59-7D02-E84A-DAF8-1B0D505A33E9}"/>
              </a:ext>
            </a:extLst>
          </p:cNvPr>
          <p:cNvGrpSpPr/>
          <p:nvPr/>
        </p:nvGrpSpPr>
        <p:grpSpPr>
          <a:xfrm>
            <a:off x="178988" y="1707654"/>
            <a:ext cx="861565" cy="1456224"/>
            <a:chOff x="245097" y="1987245"/>
            <a:chExt cx="681151" cy="1269631"/>
          </a:xfrm>
        </p:grpSpPr>
        <p:sp>
          <p:nvSpPr>
            <p:cNvPr id="5" name="object 49">
              <a:extLst>
                <a:ext uri="{FF2B5EF4-FFF2-40B4-BE49-F238E27FC236}">
                  <a16:creationId xmlns:a16="http://schemas.microsoft.com/office/drawing/2014/main" id="{386C0CE1-C295-A434-3180-B0ABA2AC9048}"/>
                </a:ext>
              </a:extLst>
            </p:cNvPr>
            <p:cNvSpPr/>
            <p:nvPr/>
          </p:nvSpPr>
          <p:spPr>
            <a:xfrm>
              <a:off x="245097" y="1987245"/>
              <a:ext cx="681151" cy="1269631"/>
            </a:xfrm>
            <a:custGeom>
              <a:avLst/>
              <a:gdLst/>
              <a:ahLst/>
              <a:cxnLst/>
              <a:rect l="l" t="t" r="r" b="b"/>
              <a:pathLst>
                <a:path w="681151" h="1269631">
                  <a:moveTo>
                    <a:pt x="0" y="0"/>
                  </a:moveTo>
                  <a:lnTo>
                    <a:pt x="0" y="1269631"/>
                  </a:lnTo>
                  <a:lnTo>
                    <a:pt x="681151" y="1269631"/>
                  </a:lnTo>
                  <a:lnTo>
                    <a:pt x="681151" y="0"/>
                  </a:lnTo>
                  <a:lnTo>
                    <a:pt x="0" y="0"/>
                  </a:lnTo>
                  <a:close/>
                </a:path>
              </a:pathLst>
            </a:custGeom>
            <a:solidFill>
              <a:srgbClr val="363435"/>
            </a:solidFill>
          </p:spPr>
          <p:txBody>
            <a:bodyPr wrap="square" lIns="0" tIns="0" rIns="0" bIns="0" rtlCol="0">
              <a:noAutofit/>
            </a:bodyPr>
            <a:lstStyle/>
            <a:p>
              <a:endParaRPr dirty="0"/>
            </a:p>
          </p:txBody>
        </p:sp>
        <p:sp>
          <p:nvSpPr>
            <p:cNvPr id="6" name="object 50">
              <a:extLst>
                <a:ext uri="{FF2B5EF4-FFF2-40B4-BE49-F238E27FC236}">
                  <a16:creationId xmlns:a16="http://schemas.microsoft.com/office/drawing/2014/main" id="{1114E8D4-BCAE-012F-1054-B30C7C5629F7}"/>
                </a:ext>
              </a:extLst>
            </p:cNvPr>
            <p:cNvSpPr/>
            <p:nvPr/>
          </p:nvSpPr>
          <p:spPr>
            <a:xfrm>
              <a:off x="245097" y="1987245"/>
              <a:ext cx="681151" cy="1269631"/>
            </a:xfrm>
            <a:custGeom>
              <a:avLst/>
              <a:gdLst/>
              <a:ahLst/>
              <a:cxnLst/>
              <a:rect l="l" t="t" r="r" b="b"/>
              <a:pathLst>
                <a:path w="681151" h="1269631">
                  <a:moveTo>
                    <a:pt x="0" y="0"/>
                  </a:moveTo>
                  <a:lnTo>
                    <a:pt x="681151" y="0"/>
                  </a:lnTo>
                  <a:lnTo>
                    <a:pt x="681151" y="1269631"/>
                  </a:lnTo>
                  <a:lnTo>
                    <a:pt x="0" y="1269631"/>
                  </a:lnTo>
                  <a:lnTo>
                    <a:pt x="0" y="0"/>
                  </a:lnTo>
                  <a:close/>
                </a:path>
              </a:pathLst>
            </a:custGeom>
            <a:ln w="16383">
              <a:solidFill>
                <a:srgbClr val="FDFDFD"/>
              </a:solidFill>
            </a:ln>
          </p:spPr>
          <p:txBody>
            <a:bodyPr wrap="square" lIns="0" tIns="0" rIns="0" bIns="0" rtlCol="0">
              <a:noAutofit/>
            </a:bodyPr>
            <a:lstStyle/>
            <a:p>
              <a:endParaRPr dirty="0"/>
            </a:p>
          </p:txBody>
        </p:sp>
        <p:sp>
          <p:nvSpPr>
            <p:cNvPr id="8" name="object 51">
              <a:extLst>
                <a:ext uri="{FF2B5EF4-FFF2-40B4-BE49-F238E27FC236}">
                  <a16:creationId xmlns:a16="http://schemas.microsoft.com/office/drawing/2014/main" id="{BCD48404-E88F-ED61-C325-18F7B22FD539}"/>
                </a:ext>
              </a:extLst>
            </p:cNvPr>
            <p:cNvSpPr/>
            <p:nvPr/>
          </p:nvSpPr>
          <p:spPr>
            <a:xfrm>
              <a:off x="471785" y="2851048"/>
              <a:ext cx="49987" cy="88887"/>
            </a:xfrm>
            <a:custGeom>
              <a:avLst/>
              <a:gdLst/>
              <a:ahLst/>
              <a:cxnLst/>
              <a:rect l="l" t="t" r="r" b="b"/>
              <a:pathLst>
                <a:path w="49987" h="88887">
                  <a:moveTo>
                    <a:pt x="49987" y="60058"/>
                  </a:moveTo>
                  <a:lnTo>
                    <a:pt x="49987" y="28841"/>
                  </a:lnTo>
                  <a:lnTo>
                    <a:pt x="46577" y="14324"/>
                  </a:lnTo>
                  <a:lnTo>
                    <a:pt x="37629" y="3972"/>
                  </a:lnTo>
                  <a:lnTo>
                    <a:pt x="24993" y="0"/>
                  </a:lnTo>
                  <a:lnTo>
                    <a:pt x="12413" y="3934"/>
                  </a:lnTo>
                  <a:lnTo>
                    <a:pt x="3442" y="14259"/>
                  </a:lnTo>
                  <a:lnTo>
                    <a:pt x="0" y="28841"/>
                  </a:lnTo>
                  <a:lnTo>
                    <a:pt x="0" y="60058"/>
                  </a:lnTo>
                  <a:lnTo>
                    <a:pt x="3411" y="74569"/>
                  </a:lnTo>
                  <a:lnTo>
                    <a:pt x="12363" y="84919"/>
                  </a:lnTo>
                  <a:lnTo>
                    <a:pt x="24993" y="88887"/>
                  </a:lnTo>
                  <a:lnTo>
                    <a:pt x="37576" y="84951"/>
                  </a:lnTo>
                  <a:lnTo>
                    <a:pt x="46547" y="74624"/>
                  </a:lnTo>
                  <a:lnTo>
                    <a:pt x="49987" y="60058"/>
                  </a:lnTo>
                  <a:close/>
                </a:path>
              </a:pathLst>
            </a:custGeom>
            <a:solidFill>
              <a:srgbClr val="F69633"/>
            </a:solidFill>
          </p:spPr>
          <p:txBody>
            <a:bodyPr wrap="square" lIns="0" tIns="0" rIns="0" bIns="0" rtlCol="0">
              <a:noAutofit/>
            </a:bodyPr>
            <a:lstStyle/>
            <a:p>
              <a:endParaRPr dirty="0"/>
            </a:p>
          </p:txBody>
        </p:sp>
        <p:sp>
          <p:nvSpPr>
            <p:cNvPr id="9" name="object 52">
              <a:extLst>
                <a:ext uri="{FF2B5EF4-FFF2-40B4-BE49-F238E27FC236}">
                  <a16:creationId xmlns:a16="http://schemas.microsoft.com/office/drawing/2014/main" id="{812D7D70-3814-4B8F-6B43-24FD88AF1C97}"/>
                </a:ext>
              </a:extLst>
            </p:cNvPr>
            <p:cNvSpPr/>
            <p:nvPr/>
          </p:nvSpPr>
          <p:spPr>
            <a:xfrm>
              <a:off x="471785" y="2851048"/>
              <a:ext cx="49987" cy="88887"/>
            </a:xfrm>
            <a:custGeom>
              <a:avLst/>
              <a:gdLst/>
              <a:ahLst/>
              <a:cxnLst/>
              <a:rect l="l" t="t" r="r" b="b"/>
              <a:pathLst>
                <a:path w="49987" h="88887">
                  <a:moveTo>
                    <a:pt x="49987" y="60058"/>
                  </a:moveTo>
                  <a:lnTo>
                    <a:pt x="49987" y="28841"/>
                  </a:lnTo>
                  <a:lnTo>
                    <a:pt x="46577" y="14324"/>
                  </a:lnTo>
                  <a:lnTo>
                    <a:pt x="37629" y="3972"/>
                  </a:lnTo>
                  <a:lnTo>
                    <a:pt x="24993" y="0"/>
                  </a:lnTo>
                  <a:lnTo>
                    <a:pt x="12413" y="3934"/>
                  </a:lnTo>
                  <a:lnTo>
                    <a:pt x="3442" y="14259"/>
                  </a:lnTo>
                  <a:lnTo>
                    <a:pt x="0" y="28841"/>
                  </a:lnTo>
                  <a:lnTo>
                    <a:pt x="0" y="60058"/>
                  </a:lnTo>
                  <a:lnTo>
                    <a:pt x="3411" y="74569"/>
                  </a:lnTo>
                  <a:lnTo>
                    <a:pt x="12363" y="84919"/>
                  </a:lnTo>
                  <a:lnTo>
                    <a:pt x="24993" y="88887"/>
                  </a:lnTo>
                  <a:lnTo>
                    <a:pt x="37576" y="84951"/>
                  </a:lnTo>
                  <a:lnTo>
                    <a:pt x="46547" y="74624"/>
                  </a:lnTo>
                  <a:lnTo>
                    <a:pt x="49987" y="60058"/>
                  </a:lnTo>
                  <a:close/>
                </a:path>
              </a:pathLst>
            </a:custGeom>
            <a:ln w="3327">
              <a:solidFill>
                <a:srgbClr val="363435"/>
              </a:solidFill>
            </a:ln>
          </p:spPr>
          <p:txBody>
            <a:bodyPr wrap="square" lIns="0" tIns="0" rIns="0" bIns="0" rtlCol="0">
              <a:noAutofit/>
            </a:bodyPr>
            <a:lstStyle/>
            <a:p>
              <a:endParaRPr dirty="0"/>
            </a:p>
          </p:txBody>
        </p:sp>
        <p:sp>
          <p:nvSpPr>
            <p:cNvPr id="10" name="object 53">
              <a:extLst>
                <a:ext uri="{FF2B5EF4-FFF2-40B4-BE49-F238E27FC236}">
                  <a16:creationId xmlns:a16="http://schemas.microsoft.com/office/drawing/2014/main" id="{161E2EC2-4E5E-E154-9C29-865699CB8E32}"/>
                </a:ext>
              </a:extLst>
            </p:cNvPr>
            <p:cNvSpPr/>
            <p:nvPr/>
          </p:nvSpPr>
          <p:spPr>
            <a:xfrm>
              <a:off x="649535" y="2851048"/>
              <a:ext cx="49999" cy="88887"/>
            </a:xfrm>
            <a:custGeom>
              <a:avLst/>
              <a:gdLst/>
              <a:ahLst/>
              <a:cxnLst/>
              <a:rect l="l" t="t" r="r" b="b"/>
              <a:pathLst>
                <a:path w="49999" h="88887">
                  <a:moveTo>
                    <a:pt x="49999" y="60058"/>
                  </a:moveTo>
                  <a:lnTo>
                    <a:pt x="49999" y="28841"/>
                  </a:lnTo>
                  <a:lnTo>
                    <a:pt x="46590" y="14324"/>
                  </a:lnTo>
                  <a:lnTo>
                    <a:pt x="37642" y="3972"/>
                  </a:lnTo>
                  <a:lnTo>
                    <a:pt x="25006" y="0"/>
                  </a:lnTo>
                  <a:lnTo>
                    <a:pt x="12420" y="3932"/>
                  </a:lnTo>
                  <a:lnTo>
                    <a:pt x="3445" y="14254"/>
                  </a:lnTo>
                  <a:lnTo>
                    <a:pt x="0" y="28841"/>
                  </a:lnTo>
                  <a:lnTo>
                    <a:pt x="0" y="60058"/>
                  </a:lnTo>
                  <a:lnTo>
                    <a:pt x="3410" y="74566"/>
                  </a:lnTo>
                  <a:lnTo>
                    <a:pt x="12362" y="84915"/>
                  </a:lnTo>
                  <a:lnTo>
                    <a:pt x="25006" y="88887"/>
                  </a:lnTo>
                  <a:lnTo>
                    <a:pt x="37588" y="84951"/>
                  </a:lnTo>
                  <a:lnTo>
                    <a:pt x="46560" y="74624"/>
                  </a:lnTo>
                  <a:lnTo>
                    <a:pt x="49999" y="60058"/>
                  </a:lnTo>
                  <a:close/>
                </a:path>
              </a:pathLst>
            </a:custGeom>
            <a:solidFill>
              <a:srgbClr val="F69633"/>
            </a:solidFill>
          </p:spPr>
          <p:txBody>
            <a:bodyPr wrap="square" lIns="0" tIns="0" rIns="0" bIns="0" rtlCol="0">
              <a:noAutofit/>
            </a:bodyPr>
            <a:lstStyle/>
            <a:p>
              <a:endParaRPr dirty="0"/>
            </a:p>
          </p:txBody>
        </p:sp>
        <p:sp>
          <p:nvSpPr>
            <p:cNvPr id="11" name="object 54">
              <a:extLst>
                <a:ext uri="{FF2B5EF4-FFF2-40B4-BE49-F238E27FC236}">
                  <a16:creationId xmlns:a16="http://schemas.microsoft.com/office/drawing/2014/main" id="{673495BF-6142-81A6-D0DF-5DBA3766175D}"/>
                </a:ext>
              </a:extLst>
            </p:cNvPr>
            <p:cNvSpPr/>
            <p:nvPr/>
          </p:nvSpPr>
          <p:spPr>
            <a:xfrm>
              <a:off x="649535" y="2851048"/>
              <a:ext cx="49999" cy="88887"/>
            </a:xfrm>
            <a:custGeom>
              <a:avLst/>
              <a:gdLst/>
              <a:ahLst/>
              <a:cxnLst/>
              <a:rect l="l" t="t" r="r" b="b"/>
              <a:pathLst>
                <a:path w="49999" h="88887">
                  <a:moveTo>
                    <a:pt x="49999" y="60058"/>
                  </a:moveTo>
                  <a:lnTo>
                    <a:pt x="49999" y="28841"/>
                  </a:lnTo>
                  <a:lnTo>
                    <a:pt x="46590" y="14324"/>
                  </a:lnTo>
                  <a:lnTo>
                    <a:pt x="37642" y="3972"/>
                  </a:lnTo>
                  <a:lnTo>
                    <a:pt x="25006" y="0"/>
                  </a:lnTo>
                  <a:lnTo>
                    <a:pt x="12420" y="3932"/>
                  </a:lnTo>
                  <a:lnTo>
                    <a:pt x="3445" y="14254"/>
                  </a:lnTo>
                  <a:lnTo>
                    <a:pt x="0" y="28841"/>
                  </a:lnTo>
                  <a:lnTo>
                    <a:pt x="0" y="60058"/>
                  </a:lnTo>
                  <a:lnTo>
                    <a:pt x="3410" y="74566"/>
                  </a:lnTo>
                  <a:lnTo>
                    <a:pt x="12362" y="84915"/>
                  </a:lnTo>
                  <a:lnTo>
                    <a:pt x="25006" y="88887"/>
                  </a:lnTo>
                  <a:lnTo>
                    <a:pt x="37588" y="84951"/>
                  </a:lnTo>
                  <a:lnTo>
                    <a:pt x="46560" y="74624"/>
                  </a:lnTo>
                  <a:lnTo>
                    <a:pt x="49999" y="60058"/>
                  </a:lnTo>
                  <a:close/>
                </a:path>
              </a:pathLst>
            </a:custGeom>
            <a:ln w="3327">
              <a:solidFill>
                <a:srgbClr val="363435"/>
              </a:solidFill>
            </a:ln>
          </p:spPr>
          <p:txBody>
            <a:bodyPr wrap="square" lIns="0" tIns="0" rIns="0" bIns="0" rtlCol="0">
              <a:noAutofit/>
            </a:bodyPr>
            <a:lstStyle/>
            <a:p>
              <a:endParaRPr dirty="0"/>
            </a:p>
          </p:txBody>
        </p:sp>
        <p:sp>
          <p:nvSpPr>
            <p:cNvPr id="12" name="object 55">
              <a:extLst>
                <a:ext uri="{FF2B5EF4-FFF2-40B4-BE49-F238E27FC236}">
                  <a16:creationId xmlns:a16="http://schemas.microsoft.com/office/drawing/2014/main" id="{5E5C0633-946B-B60F-F6D6-F89D87C660CA}"/>
                </a:ext>
              </a:extLst>
            </p:cNvPr>
            <p:cNvSpPr/>
            <p:nvPr/>
          </p:nvSpPr>
          <p:spPr>
            <a:xfrm>
              <a:off x="588791" y="2599055"/>
              <a:ext cx="146939" cy="185166"/>
            </a:xfrm>
            <a:custGeom>
              <a:avLst/>
              <a:gdLst/>
              <a:ahLst/>
              <a:cxnLst/>
              <a:rect l="l" t="t" r="r" b="b"/>
              <a:pathLst>
                <a:path w="146939" h="185166">
                  <a:moveTo>
                    <a:pt x="0" y="185166"/>
                  </a:moveTo>
                  <a:lnTo>
                    <a:pt x="34747" y="185166"/>
                  </a:lnTo>
                  <a:lnTo>
                    <a:pt x="34747" y="64414"/>
                  </a:lnTo>
                  <a:lnTo>
                    <a:pt x="109385" y="185166"/>
                  </a:lnTo>
                  <a:lnTo>
                    <a:pt x="146939" y="185166"/>
                  </a:lnTo>
                  <a:lnTo>
                    <a:pt x="146939" y="0"/>
                  </a:lnTo>
                  <a:lnTo>
                    <a:pt x="112179" y="0"/>
                  </a:lnTo>
                  <a:lnTo>
                    <a:pt x="112179" y="123647"/>
                  </a:lnTo>
                  <a:lnTo>
                    <a:pt x="36385" y="0"/>
                  </a:lnTo>
                  <a:lnTo>
                    <a:pt x="0" y="0"/>
                  </a:lnTo>
                  <a:lnTo>
                    <a:pt x="0" y="185166"/>
                  </a:lnTo>
                  <a:close/>
                </a:path>
              </a:pathLst>
            </a:custGeom>
            <a:solidFill>
              <a:srgbClr val="FDFDFD"/>
            </a:solidFill>
          </p:spPr>
          <p:txBody>
            <a:bodyPr wrap="square" lIns="0" tIns="0" rIns="0" bIns="0" rtlCol="0">
              <a:noAutofit/>
            </a:bodyPr>
            <a:lstStyle/>
            <a:p>
              <a:endParaRPr dirty="0"/>
            </a:p>
          </p:txBody>
        </p:sp>
        <p:sp>
          <p:nvSpPr>
            <p:cNvPr id="13" name="object 56">
              <a:extLst>
                <a:ext uri="{FF2B5EF4-FFF2-40B4-BE49-F238E27FC236}">
                  <a16:creationId xmlns:a16="http://schemas.microsoft.com/office/drawing/2014/main" id="{E66A41D0-2AF1-D479-EE05-8E497913E68C}"/>
                </a:ext>
              </a:extLst>
            </p:cNvPr>
            <p:cNvSpPr/>
            <p:nvPr/>
          </p:nvSpPr>
          <p:spPr>
            <a:xfrm>
              <a:off x="420173" y="2204769"/>
              <a:ext cx="109486" cy="177177"/>
            </a:xfrm>
            <a:custGeom>
              <a:avLst/>
              <a:gdLst/>
              <a:ahLst/>
              <a:cxnLst/>
              <a:rect l="l" t="t" r="r" b="b"/>
              <a:pathLst>
                <a:path w="109486" h="177177">
                  <a:moveTo>
                    <a:pt x="54736" y="0"/>
                  </a:moveTo>
                  <a:lnTo>
                    <a:pt x="0" y="72618"/>
                  </a:lnTo>
                  <a:lnTo>
                    <a:pt x="33108" y="72618"/>
                  </a:lnTo>
                  <a:lnTo>
                    <a:pt x="33108" y="177177"/>
                  </a:lnTo>
                  <a:lnTo>
                    <a:pt x="76365" y="177177"/>
                  </a:lnTo>
                  <a:lnTo>
                    <a:pt x="76365" y="72618"/>
                  </a:lnTo>
                  <a:lnTo>
                    <a:pt x="109486" y="72618"/>
                  </a:lnTo>
                  <a:lnTo>
                    <a:pt x="54736" y="0"/>
                  </a:lnTo>
                  <a:close/>
                </a:path>
              </a:pathLst>
            </a:custGeom>
            <a:solidFill>
              <a:srgbClr val="FDFDFD"/>
            </a:solidFill>
          </p:spPr>
          <p:txBody>
            <a:bodyPr wrap="square" lIns="0" tIns="0" rIns="0" bIns="0" rtlCol="0">
              <a:noAutofit/>
            </a:bodyPr>
            <a:lstStyle/>
            <a:p>
              <a:endParaRPr dirty="0"/>
            </a:p>
          </p:txBody>
        </p:sp>
        <p:sp>
          <p:nvSpPr>
            <p:cNvPr id="14" name="object 57">
              <a:extLst>
                <a:ext uri="{FF2B5EF4-FFF2-40B4-BE49-F238E27FC236}">
                  <a16:creationId xmlns:a16="http://schemas.microsoft.com/office/drawing/2014/main" id="{DAC9C64C-408C-26DD-C64C-7C98820F1107}"/>
                </a:ext>
              </a:extLst>
            </p:cNvPr>
            <p:cNvSpPr/>
            <p:nvPr/>
          </p:nvSpPr>
          <p:spPr>
            <a:xfrm>
              <a:off x="420173" y="3001327"/>
              <a:ext cx="109486" cy="177177"/>
            </a:xfrm>
            <a:custGeom>
              <a:avLst/>
              <a:gdLst/>
              <a:ahLst/>
              <a:cxnLst/>
              <a:rect l="l" t="t" r="r" b="b"/>
              <a:pathLst>
                <a:path w="109486" h="177177">
                  <a:moveTo>
                    <a:pt x="54736" y="177177"/>
                  </a:moveTo>
                  <a:lnTo>
                    <a:pt x="109486" y="104559"/>
                  </a:lnTo>
                  <a:lnTo>
                    <a:pt x="76365" y="104559"/>
                  </a:lnTo>
                  <a:lnTo>
                    <a:pt x="76365" y="0"/>
                  </a:lnTo>
                  <a:lnTo>
                    <a:pt x="33108" y="0"/>
                  </a:lnTo>
                  <a:lnTo>
                    <a:pt x="33108" y="104559"/>
                  </a:lnTo>
                  <a:lnTo>
                    <a:pt x="0" y="104559"/>
                  </a:lnTo>
                  <a:lnTo>
                    <a:pt x="54736" y="177177"/>
                  </a:lnTo>
                  <a:close/>
                </a:path>
              </a:pathLst>
            </a:custGeom>
            <a:solidFill>
              <a:srgbClr val="FDFDFD"/>
            </a:solidFill>
          </p:spPr>
          <p:txBody>
            <a:bodyPr wrap="square" lIns="0" tIns="0" rIns="0" bIns="0" rtlCol="0">
              <a:noAutofit/>
            </a:bodyPr>
            <a:lstStyle/>
            <a:p>
              <a:endParaRPr dirty="0"/>
            </a:p>
          </p:txBody>
        </p:sp>
        <p:sp>
          <p:nvSpPr>
            <p:cNvPr id="15" name="object 58">
              <a:extLst>
                <a:ext uri="{FF2B5EF4-FFF2-40B4-BE49-F238E27FC236}">
                  <a16:creationId xmlns:a16="http://schemas.microsoft.com/office/drawing/2014/main" id="{6B57EDDA-8811-43D5-E3E4-E746BEA8069A}"/>
                </a:ext>
              </a:extLst>
            </p:cNvPr>
            <p:cNvSpPr/>
            <p:nvPr/>
          </p:nvSpPr>
          <p:spPr>
            <a:xfrm>
              <a:off x="584434" y="2351149"/>
              <a:ext cx="103403" cy="183667"/>
            </a:xfrm>
            <a:custGeom>
              <a:avLst/>
              <a:gdLst/>
              <a:ahLst/>
              <a:cxnLst/>
              <a:rect l="l" t="t" r="r" b="b"/>
              <a:pathLst>
                <a:path w="103403" h="183667">
                  <a:moveTo>
                    <a:pt x="102971" y="0"/>
                  </a:moveTo>
                  <a:lnTo>
                    <a:pt x="98971" y="3619"/>
                  </a:lnTo>
                  <a:lnTo>
                    <a:pt x="93929" y="6159"/>
                  </a:lnTo>
                  <a:lnTo>
                    <a:pt x="87884" y="7670"/>
                  </a:lnTo>
                  <a:lnTo>
                    <a:pt x="83235" y="8877"/>
                  </a:lnTo>
                  <a:lnTo>
                    <a:pt x="92777" y="39154"/>
                  </a:lnTo>
                  <a:lnTo>
                    <a:pt x="103403" y="36728"/>
                  </a:lnTo>
                  <a:lnTo>
                    <a:pt x="102971" y="0"/>
                  </a:lnTo>
                  <a:close/>
                </a:path>
                <a:path w="103403" h="183667">
                  <a:moveTo>
                    <a:pt x="120262" y="29200"/>
                  </a:moveTo>
                  <a:lnTo>
                    <a:pt x="129654" y="21932"/>
                  </a:lnTo>
                  <a:lnTo>
                    <a:pt x="137653" y="12688"/>
                  </a:lnTo>
                  <a:lnTo>
                    <a:pt x="144235" y="1823"/>
                  </a:lnTo>
                  <a:lnTo>
                    <a:pt x="149491" y="-10744"/>
                  </a:lnTo>
                  <a:lnTo>
                    <a:pt x="152860" y="-23546"/>
                  </a:lnTo>
                  <a:lnTo>
                    <a:pt x="154600" y="-36207"/>
                  </a:lnTo>
                  <a:lnTo>
                    <a:pt x="155181" y="-50139"/>
                  </a:lnTo>
                  <a:lnTo>
                    <a:pt x="155064" y="-57206"/>
                  </a:lnTo>
                  <a:lnTo>
                    <a:pt x="154080" y="-70821"/>
                  </a:lnTo>
                  <a:lnTo>
                    <a:pt x="152101" y="-83065"/>
                  </a:lnTo>
                  <a:lnTo>
                    <a:pt x="149136" y="-93954"/>
                  </a:lnTo>
                  <a:lnTo>
                    <a:pt x="145445" y="-103131"/>
                  </a:lnTo>
                  <a:lnTo>
                    <a:pt x="139173" y="-114254"/>
                  </a:lnTo>
                  <a:lnTo>
                    <a:pt x="131419" y="-123913"/>
                  </a:lnTo>
                  <a:lnTo>
                    <a:pt x="126019" y="-129023"/>
                  </a:lnTo>
                  <a:lnTo>
                    <a:pt x="115488" y="-136130"/>
                  </a:lnTo>
                  <a:lnTo>
                    <a:pt x="103530" y="-140982"/>
                  </a:lnTo>
                  <a:lnTo>
                    <a:pt x="95808" y="-142702"/>
                  </a:lnTo>
                  <a:lnTo>
                    <a:pt x="83475" y="-144063"/>
                  </a:lnTo>
                  <a:lnTo>
                    <a:pt x="68326" y="-144513"/>
                  </a:lnTo>
                  <a:lnTo>
                    <a:pt x="0" y="-144513"/>
                  </a:lnTo>
                  <a:lnTo>
                    <a:pt x="0" y="40652"/>
                  </a:lnTo>
                  <a:lnTo>
                    <a:pt x="70294" y="40652"/>
                  </a:lnTo>
                  <a:lnTo>
                    <a:pt x="79707" y="40431"/>
                  </a:lnTo>
                  <a:lnTo>
                    <a:pt x="92777" y="39154"/>
                  </a:lnTo>
                  <a:lnTo>
                    <a:pt x="83235" y="8877"/>
                  </a:lnTo>
                  <a:lnTo>
                    <a:pt x="75692" y="9436"/>
                  </a:lnTo>
                  <a:lnTo>
                    <a:pt x="37363" y="9436"/>
                  </a:lnTo>
                  <a:lnTo>
                    <a:pt x="37363" y="-113169"/>
                  </a:lnTo>
                  <a:lnTo>
                    <a:pt x="61627" y="-113118"/>
                  </a:lnTo>
                  <a:lnTo>
                    <a:pt x="75797" y="-112574"/>
                  </a:lnTo>
                  <a:lnTo>
                    <a:pt x="84823" y="-111404"/>
                  </a:lnTo>
                  <a:lnTo>
                    <a:pt x="91808" y="-109893"/>
                  </a:lnTo>
                  <a:lnTo>
                    <a:pt x="97586" y="-107010"/>
                  </a:lnTo>
                  <a:lnTo>
                    <a:pt x="102158" y="-102692"/>
                  </a:lnTo>
                  <a:lnTo>
                    <a:pt x="106680" y="-98425"/>
                  </a:lnTo>
                  <a:lnTo>
                    <a:pt x="110210" y="-92443"/>
                  </a:lnTo>
                  <a:lnTo>
                    <a:pt x="112763" y="-84759"/>
                  </a:lnTo>
                  <a:lnTo>
                    <a:pt x="114313" y="-78834"/>
                  </a:lnTo>
                  <a:lnTo>
                    <a:pt x="115983" y="-66794"/>
                  </a:lnTo>
                  <a:lnTo>
                    <a:pt x="116547" y="-51816"/>
                  </a:lnTo>
                  <a:lnTo>
                    <a:pt x="116295" y="-41423"/>
                  </a:lnTo>
                  <a:lnTo>
                    <a:pt x="115040" y="-28403"/>
                  </a:lnTo>
                  <a:lnTo>
                    <a:pt x="112763" y="-17894"/>
                  </a:lnTo>
                  <a:lnTo>
                    <a:pt x="110210" y="-9613"/>
                  </a:lnTo>
                  <a:lnTo>
                    <a:pt x="106984" y="-3619"/>
                  </a:lnTo>
                  <a:lnTo>
                    <a:pt x="102971" y="0"/>
                  </a:lnTo>
                  <a:lnTo>
                    <a:pt x="103403" y="36728"/>
                  </a:lnTo>
                  <a:lnTo>
                    <a:pt x="108434" y="34961"/>
                  </a:lnTo>
                  <a:lnTo>
                    <a:pt x="120262" y="29200"/>
                  </a:lnTo>
                  <a:close/>
                </a:path>
              </a:pathLst>
            </a:custGeom>
            <a:solidFill>
              <a:srgbClr val="FDFDFD"/>
            </a:solidFill>
          </p:spPr>
          <p:txBody>
            <a:bodyPr wrap="square" lIns="0" tIns="0" rIns="0" bIns="0" rtlCol="0">
              <a:noAutofit/>
            </a:bodyPr>
            <a:lstStyle/>
            <a:p>
              <a:endParaRPr dirty="0"/>
            </a:p>
          </p:txBody>
        </p:sp>
        <p:sp>
          <p:nvSpPr>
            <p:cNvPr id="16" name="object 59">
              <a:extLst>
                <a:ext uri="{FF2B5EF4-FFF2-40B4-BE49-F238E27FC236}">
                  <a16:creationId xmlns:a16="http://schemas.microsoft.com/office/drawing/2014/main" id="{C3C8BC24-D681-FA30-BBF3-C2AE0FD56353}"/>
                </a:ext>
              </a:extLst>
            </p:cNvPr>
            <p:cNvSpPr/>
            <p:nvPr/>
          </p:nvSpPr>
          <p:spPr>
            <a:xfrm>
              <a:off x="584650" y="2992080"/>
              <a:ext cx="107896" cy="185165"/>
            </a:xfrm>
            <a:custGeom>
              <a:avLst/>
              <a:gdLst/>
              <a:ahLst/>
              <a:cxnLst/>
              <a:rect l="l" t="t" r="r" b="b"/>
              <a:pathLst>
                <a:path w="107896" h="185166">
                  <a:moveTo>
                    <a:pt x="94704" y="430"/>
                  </a:moveTo>
                  <a:lnTo>
                    <a:pt x="78727" y="0"/>
                  </a:lnTo>
                  <a:lnTo>
                    <a:pt x="85696" y="31521"/>
                  </a:lnTo>
                  <a:lnTo>
                    <a:pt x="93853" y="31940"/>
                  </a:lnTo>
                  <a:lnTo>
                    <a:pt x="99936" y="32981"/>
                  </a:lnTo>
                  <a:lnTo>
                    <a:pt x="107896" y="1718"/>
                  </a:lnTo>
                  <a:lnTo>
                    <a:pt x="94704" y="430"/>
                  </a:lnTo>
                  <a:close/>
                </a:path>
                <a:path w="107896" h="185166">
                  <a:moveTo>
                    <a:pt x="148741" y="34082"/>
                  </a:moveTo>
                  <a:lnTo>
                    <a:pt x="143395" y="22720"/>
                  </a:lnTo>
                  <a:lnTo>
                    <a:pt x="141896" y="20491"/>
                  </a:lnTo>
                  <a:lnTo>
                    <a:pt x="132976" y="11138"/>
                  </a:lnTo>
                  <a:lnTo>
                    <a:pt x="121831" y="5003"/>
                  </a:lnTo>
                  <a:lnTo>
                    <a:pt x="118309" y="3859"/>
                  </a:lnTo>
                  <a:lnTo>
                    <a:pt x="107896" y="1718"/>
                  </a:lnTo>
                  <a:lnTo>
                    <a:pt x="99936" y="32981"/>
                  </a:lnTo>
                  <a:lnTo>
                    <a:pt x="104635" y="35394"/>
                  </a:lnTo>
                  <a:lnTo>
                    <a:pt x="107950" y="39230"/>
                  </a:lnTo>
                  <a:lnTo>
                    <a:pt x="111277" y="43065"/>
                  </a:lnTo>
                  <a:lnTo>
                    <a:pt x="112953" y="48069"/>
                  </a:lnTo>
                  <a:lnTo>
                    <a:pt x="112953" y="59880"/>
                  </a:lnTo>
                  <a:lnTo>
                    <a:pt x="111658" y="64490"/>
                  </a:lnTo>
                  <a:lnTo>
                    <a:pt x="109156" y="68198"/>
                  </a:lnTo>
                  <a:lnTo>
                    <a:pt x="106616" y="71907"/>
                  </a:lnTo>
                  <a:lnTo>
                    <a:pt x="103124" y="74536"/>
                  </a:lnTo>
                  <a:lnTo>
                    <a:pt x="98679" y="76047"/>
                  </a:lnTo>
                  <a:lnTo>
                    <a:pt x="94153" y="77023"/>
                  </a:lnTo>
                  <a:lnTo>
                    <a:pt x="82475" y="77979"/>
                  </a:lnTo>
                  <a:lnTo>
                    <a:pt x="65062" y="78295"/>
                  </a:lnTo>
                  <a:lnTo>
                    <a:pt x="37426" y="78295"/>
                  </a:lnTo>
                  <a:lnTo>
                    <a:pt x="37426" y="31343"/>
                  </a:lnTo>
                  <a:lnTo>
                    <a:pt x="69639" y="31346"/>
                  </a:lnTo>
                  <a:lnTo>
                    <a:pt x="85696" y="31521"/>
                  </a:lnTo>
                  <a:lnTo>
                    <a:pt x="78727" y="0"/>
                  </a:lnTo>
                  <a:lnTo>
                    <a:pt x="0" y="0"/>
                  </a:lnTo>
                  <a:lnTo>
                    <a:pt x="0" y="185165"/>
                  </a:lnTo>
                  <a:lnTo>
                    <a:pt x="37426" y="185165"/>
                  </a:lnTo>
                  <a:lnTo>
                    <a:pt x="37426" y="107873"/>
                  </a:lnTo>
                  <a:lnTo>
                    <a:pt x="53594" y="107873"/>
                  </a:lnTo>
                  <a:lnTo>
                    <a:pt x="59842" y="108546"/>
                  </a:lnTo>
                  <a:lnTo>
                    <a:pt x="63804" y="109931"/>
                  </a:lnTo>
                  <a:lnTo>
                    <a:pt x="67767" y="111353"/>
                  </a:lnTo>
                  <a:lnTo>
                    <a:pt x="71526" y="113906"/>
                  </a:lnTo>
                  <a:lnTo>
                    <a:pt x="75057" y="117652"/>
                  </a:lnTo>
                  <a:lnTo>
                    <a:pt x="78180" y="121342"/>
                  </a:lnTo>
                  <a:lnTo>
                    <a:pt x="85164" y="130812"/>
                  </a:lnTo>
                  <a:lnTo>
                    <a:pt x="94767" y="144856"/>
                  </a:lnTo>
                  <a:lnTo>
                    <a:pt x="121793" y="185165"/>
                  </a:lnTo>
                  <a:lnTo>
                    <a:pt x="166497" y="185165"/>
                  </a:lnTo>
                  <a:lnTo>
                    <a:pt x="143865" y="149034"/>
                  </a:lnTo>
                  <a:lnTo>
                    <a:pt x="136103" y="136921"/>
                  </a:lnTo>
                  <a:lnTo>
                    <a:pt x="128708" y="126394"/>
                  </a:lnTo>
                  <a:lnTo>
                    <a:pt x="122618" y="118986"/>
                  </a:lnTo>
                  <a:lnTo>
                    <a:pt x="117348" y="113347"/>
                  </a:lnTo>
                  <a:lnTo>
                    <a:pt x="110667" y="108165"/>
                  </a:lnTo>
                  <a:lnTo>
                    <a:pt x="102565" y="103428"/>
                  </a:lnTo>
                  <a:lnTo>
                    <a:pt x="105324" y="102994"/>
                  </a:lnTo>
                  <a:lnTo>
                    <a:pt x="119020" y="99430"/>
                  </a:lnTo>
                  <a:lnTo>
                    <a:pt x="130319" y="93876"/>
                  </a:lnTo>
                  <a:lnTo>
                    <a:pt x="139204" y="86359"/>
                  </a:lnTo>
                  <a:lnTo>
                    <a:pt x="145536" y="77378"/>
                  </a:lnTo>
                  <a:lnTo>
                    <a:pt x="149968" y="65509"/>
                  </a:lnTo>
                  <a:lnTo>
                    <a:pt x="151447" y="51904"/>
                  </a:lnTo>
                  <a:lnTo>
                    <a:pt x="151239" y="46713"/>
                  </a:lnTo>
                  <a:lnTo>
                    <a:pt x="148741" y="34082"/>
                  </a:lnTo>
                  <a:close/>
                </a:path>
              </a:pathLst>
            </a:custGeom>
            <a:solidFill>
              <a:srgbClr val="FDFDFD"/>
            </a:solidFill>
          </p:spPr>
          <p:txBody>
            <a:bodyPr wrap="square" lIns="0" tIns="0" rIns="0" bIns="0" rtlCol="0">
              <a:noAutofit/>
            </a:bodyPr>
            <a:lstStyle/>
            <a:p>
              <a:endParaRPr dirty="0"/>
            </a:p>
          </p:txBody>
        </p:sp>
        <p:sp>
          <p:nvSpPr>
            <p:cNvPr id="17" name="object 60">
              <a:extLst>
                <a:ext uri="{FF2B5EF4-FFF2-40B4-BE49-F238E27FC236}">
                  <a16:creationId xmlns:a16="http://schemas.microsoft.com/office/drawing/2014/main" id="{1723A8EB-AA84-9B63-9C19-C07DCF0ABBA3}"/>
                </a:ext>
              </a:extLst>
            </p:cNvPr>
            <p:cNvSpPr/>
            <p:nvPr/>
          </p:nvSpPr>
          <p:spPr>
            <a:xfrm>
              <a:off x="436581" y="2026577"/>
              <a:ext cx="76657" cy="136271"/>
            </a:xfrm>
            <a:custGeom>
              <a:avLst/>
              <a:gdLst/>
              <a:ahLst/>
              <a:cxnLst/>
              <a:rect l="l" t="t" r="r" b="b"/>
              <a:pathLst>
                <a:path w="76657" h="136270">
                  <a:moveTo>
                    <a:pt x="76657" y="92075"/>
                  </a:moveTo>
                  <a:lnTo>
                    <a:pt x="76657" y="44208"/>
                  </a:lnTo>
                  <a:lnTo>
                    <a:pt x="74359" y="29146"/>
                  </a:lnTo>
                  <a:lnTo>
                    <a:pt x="68012" y="16295"/>
                  </a:lnTo>
                  <a:lnTo>
                    <a:pt x="58432" y="6598"/>
                  </a:lnTo>
                  <a:lnTo>
                    <a:pt x="46440" y="999"/>
                  </a:lnTo>
                  <a:lnTo>
                    <a:pt x="38328" y="0"/>
                  </a:lnTo>
                  <a:lnTo>
                    <a:pt x="25269" y="2650"/>
                  </a:lnTo>
                  <a:lnTo>
                    <a:pt x="14127" y="9971"/>
                  </a:lnTo>
                  <a:lnTo>
                    <a:pt x="5720" y="21019"/>
                  </a:lnTo>
                  <a:lnTo>
                    <a:pt x="866" y="34852"/>
                  </a:lnTo>
                  <a:lnTo>
                    <a:pt x="0" y="44208"/>
                  </a:lnTo>
                  <a:lnTo>
                    <a:pt x="0" y="92075"/>
                  </a:lnTo>
                  <a:lnTo>
                    <a:pt x="2298" y="107138"/>
                  </a:lnTo>
                  <a:lnTo>
                    <a:pt x="8647" y="119987"/>
                  </a:lnTo>
                  <a:lnTo>
                    <a:pt x="18229" y="129680"/>
                  </a:lnTo>
                  <a:lnTo>
                    <a:pt x="30225" y="135274"/>
                  </a:lnTo>
                  <a:lnTo>
                    <a:pt x="38328" y="136271"/>
                  </a:lnTo>
                  <a:lnTo>
                    <a:pt x="51389" y="133621"/>
                  </a:lnTo>
                  <a:lnTo>
                    <a:pt x="62532" y="126301"/>
                  </a:lnTo>
                  <a:lnTo>
                    <a:pt x="70939" y="115253"/>
                  </a:lnTo>
                  <a:lnTo>
                    <a:pt x="75792" y="101420"/>
                  </a:lnTo>
                  <a:lnTo>
                    <a:pt x="76657" y="92075"/>
                  </a:lnTo>
                  <a:close/>
                </a:path>
              </a:pathLst>
            </a:custGeom>
            <a:solidFill>
              <a:srgbClr val="F69633"/>
            </a:solidFill>
          </p:spPr>
          <p:txBody>
            <a:bodyPr wrap="square" lIns="0" tIns="0" rIns="0" bIns="0" rtlCol="0">
              <a:noAutofit/>
            </a:bodyPr>
            <a:lstStyle/>
            <a:p>
              <a:endParaRPr dirty="0"/>
            </a:p>
          </p:txBody>
        </p:sp>
        <p:sp>
          <p:nvSpPr>
            <p:cNvPr id="18" name="object 61">
              <a:extLst>
                <a:ext uri="{FF2B5EF4-FFF2-40B4-BE49-F238E27FC236}">
                  <a16:creationId xmlns:a16="http://schemas.microsoft.com/office/drawing/2014/main" id="{668B93B1-7EFF-016B-9010-99EE7B408E82}"/>
                </a:ext>
              </a:extLst>
            </p:cNvPr>
            <p:cNvSpPr/>
            <p:nvPr/>
          </p:nvSpPr>
          <p:spPr>
            <a:xfrm>
              <a:off x="623690" y="2026577"/>
              <a:ext cx="76657" cy="136271"/>
            </a:xfrm>
            <a:custGeom>
              <a:avLst/>
              <a:gdLst/>
              <a:ahLst/>
              <a:cxnLst/>
              <a:rect l="l" t="t" r="r" b="b"/>
              <a:pathLst>
                <a:path w="76657" h="136270">
                  <a:moveTo>
                    <a:pt x="76657" y="92075"/>
                  </a:moveTo>
                  <a:lnTo>
                    <a:pt x="76657" y="44208"/>
                  </a:lnTo>
                  <a:lnTo>
                    <a:pt x="74359" y="29146"/>
                  </a:lnTo>
                  <a:lnTo>
                    <a:pt x="68012" y="16295"/>
                  </a:lnTo>
                  <a:lnTo>
                    <a:pt x="58432" y="6598"/>
                  </a:lnTo>
                  <a:lnTo>
                    <a:pt x="46440" y="999"/>
                  </a:lnTo>
                  <a:lnTo>
                    <a:pt x="38328" y="0"/>
                  </a:lnTo>
                  <a:lnTo>
                    <a:pt x="25269" y="2650"/>
                  </a:lnTo>
                  <a:lnTo>
                    <a:pt x="14127" y="9971"/>
                  </a:lnTo>
                  <a:lnTo>
                    <a:pt x="5720" y="21019"/>
                  </a:lnTo>
                  <a:lnTo>
                    <a:pt x="866" y="34852"/>
                  </a:lnTo>
                  <a:lnTo>
                    <a:pt x="0" y="44208"/>
                  </a:lnTo>
                  <a:lnTo>
                    <a:pt x="0" y="92075"/>
                  </a:lnTo>
                  <a:lnTo>
                    <a:pt x="2298" y="107138"/>
                  </a:lnTo>
                  <a:lnTo>
                    <a:pt x="8647" y="119987"/>
                  </a:lnTo>
                  <a:lnTo>
                    <a:pt x="18229" y="129680"/>
                  </a:lnTo>
                  <a:lnTo>
                    <a:pt x="30225" y="135274"/>
                  </a:lnTo>
                  <a:lnTo>
                    <a:pt x="38328" y="136271"/>
                  </a:lnTo>
                  <a:lnTo>
                    <a:pt x="51389" y="133621"/>
                  </a:lnTo>
                  <a:lnTo>
                    <a:pt x="62532" y="126301"/>
                  </a:lnTo>
                  <a:lnTo>
                    <a:pt x="70939" y="115253"/>
                  </a:lnTo>
                  <a:lnTo>
                    <a:pt x="75792" y="101420"/>
                  </a:lnTo>
                  <a:lnTo>
                    <a:pt x="76657" y="92075"/>
                  </a:lnTo>
                  <a:close/>
                </a:path>
              </a:pathLst>
            </a:custGeom>
            <a:solidFill>
              <a:srgbClr val="F69633"/>
            </a:solidFill>
          </p:spPr>
          <p:txBody>
            <a:bodyPr wrap="square" lIns="0" tIns="0" rIns="0" bIns="0" rtlCol="0">
              <a:noAutofit/>
            </a:bodyPr>
            <a:lstStyle/>
            <a:p>
              <a:endParaRPr dirty="0"/>
            </a:p>
          </p:txBody>
        </p:sp>
        <p:sp>
          <p:nvSpPr>
            <p:cNvPr id="19" name="object 62">
              <a:extLst>
                <a:ext uri="{FF2B5EF4-FFF2-40B4-BE49-F238E27FC236}">
                  <a16:creationId xmlns:a16="http://schemas.microsoft.com/office/drawing/2014/main" id="{E6278281-4303-AF9F-C61D-A20DD070B49C}"/>
                </a:ext>
              </a:extLst>
            </p:cNvPr>
            <p:cNvSpPr/>
            <p:nvPr/>
          </p:nvSpPr>
          <p:spPr>
            <a:xfrm>
              <a:off x="623690" y="2436050"/>
              <a:ext cx="76657" cy="136283"/>
            </a:xfrm>
            <a:custGeom>
              <a:avLst/>
              <a:gdLst/>
              <a:ahLst/>
              <a:cxnLst/>
              <a:rect l="l" t="t" r="r" b="b"/>
              <a:pathLst>
                <a:path w="76657" h="136283">
                  <a:moveTo>
                    <a:pt x="76657" y="92075"/>
                  </a:moveTo>
                  <a:lnTo>
                    <a:pt x="76657" y="44208"/>
                  </a:lnTo>
                  <a:lnTo>
                    <a:pt x="74359" y="29146"/>
                  </a:lnTo>
                  <a:lnTo>
                    <a:pt x="68012" y="16295"/>
                  </a:lnTo>
                  <a:lnTo>
                    <a:pt x="58432" y="6598"/>
                  </a:lnTo>
                  <a:lnTo>
                    <a:pt x="46440" y="999"/>
                  </a:lnTo>
                  <a:lnTo>
                    <a:pt x="38328" y="0"/>
                  </a:lnTo>
                  <a:lnTo>
                    <a:pt x="25269" y="2650"/>
                  </a:lnTo>
                  <a:lnTo>
                    <a:pt x="14127" y="9971"/>
                  </a:lnTo>
                  <a:lnTo>
                    <a:pt x="5720" y="21019"/>
                  </a:lnTo>
                  <a:lnTo>
                    <a:pt x="866" y="34852"/>
                  </a:lnTo>
                  <a:lnTo>
                    <a:pt x="0" y="44208"/>
                  </a:lnTo>
                  <a:lnTo>
                    <a:pt x="0" y="92075"/>
                  </a:lnTo>
                  <a:lnTo>
                    <a:pt x="2297" y="107137"/>
                  </a:lnTo>
                  <a:lnTo>
                    <a:pt x="8645" y="119988"/>
                  </a:lnTo>
                  <a:lnTo>
                    <a:pt x="18224" y="129685"/>
                  </a:lnTo>
                  <a:lnTo>
                    <a:pt x="30216" y="135284"/>
                  </a:lnTo>
                  <a:lnTo>
                    <a:pt x="38328" y="136283"/>
                  </a:lnTo>
                  <a:lnTo>
                    <a:pt x="51387" y="133633"/>
                  </a:lnTo>
                  <a:lnTo>
                    <a:pt x="62529" y="126312"/>
                  </a:lnTo>
                  <a:lnTo>
                    <a:pt x="70936" y="115263"/>
                  </a:lnTo>
                  <a:lnTo>
                    <a:pt x="75790" y="101431"/>
                  </a:lnTo>
                  <a:lnTo>
                    <a:pt x="76657" y="92075"/>
                  </a:lnTo>
                  <a:close/>
                </a:path>
              </a:pathLst>
            </a:custGeom>
            <a:solidFill>
              <a:srgbClr val="F69633"/>
            </a:solidFill>
          </p:spPr>
          <p:txBody>
            <a:bodyPr wrap="square" lIns="0" tIns="0" rIns="0" bIns="0" rtlCol="0">
              <a:noAutofit/>
            </a:bodyPr>
            <a:lstStyle/>
            <a:p>
              <a:endParaRPr dirty="0"/>
            </a:p>
          </p:txBody>
        </p:sp>
        <p:sp>
          <p:nvSpPr>
            <p:cNvPr id="20" name="object 63">
              <a:extLst>
                <a:ext uri="{FF2B5EF4-FFF2-40B4-BE49-F238E27FC236}">
                  <a16:creationId xmlns:a16="http://schemas.microsoft.com/office/drawing/2014/main" id="{162D06E4-6BD8-DFFD-321A-9DD50254946B}"/>
                </a:ext>
              </a:extLst>
            </p:cNvPr>
            <p:cNvSpPr/>
            <p:nvPr/>
          </p:nvSpPr>
          <p:spPr>
            <a:xfrm>
              <a:off x="436581" y="2828860"/>
              <a:ext cx="76657" cy="136271"/>
            </a:xfrm>
            <a:custGeom>
              <a:avLst/>
              <a:gdLst/>
              <a:ahLst/>
              <a:cxnLst/>
              <a:rect l="l" t="t" r="r" b="b"/>
              <a:pathLst>
                <a:path w="76657" h="136270">
                  <a:moveTo>
                    <a:pt x="76657" y="92075"/>
                  </a:moveTo>
                  <a:lnTo>
                    <a:pt x="76657" y="44208"/>
                  </a:lnTo>
                  <a:lnTo>
                    <a:pt x="74359" y="29146"/>
                  </a:lnTo>
                  <a:lnTo>
                    <a:pt x="68012" y="16295"/>
                  </a:lnTo>
                  <a:lnTo>
                    <a:pt x="58432" y="6598"/>
                  </a:lnTo>
                  <a:lnTo>
                    <a:pt x="46440" y="999"/>
                  </a:lnTo>
                  <a:lnTo>
                    <a:pt x="38328" y="0"/>
                  </a:lnTo>
                  <a:lnTo>
                    <a:pt x="25269" y="2650"/>
                  </a:lnTo>
                  <a:lnTo>
                    <a:pt x="14127" y="9971"/>
                  </a:lnTo>
                  <a:lnTo>
                    <a:pt x="5720" y="21019"/>
                  </a:lnTo>
                  <a:lnTo>
                    <a:pt x="866" y="34852"/>
                  </a:lnTo>
                  <a:lnTo>
                    <a:pt x="0" y="44208"/>
                  </a:lnTo>
                  <a:lnTo>
                    <a:pt x="0" y="92075"/>
                  </a:lnTo>
                  <a:lnTo>
                    <a:pt x="2298" y="107132"/>
                  </a:lnTo>
                  <a:lnTo>
                    <a:pt x="8647" y="119981"/>
                  </a:lnTo>
                  <a:lnTo>
                    <a:pt x="18229" y="129677"/>
                  </a:lnTo>
                  <a:lnTo>
                    <a:pt x="30225" y="135273"/>
                  </a:lnTo>
                  <a:lnTo>
                    <a:pt x="38328" y="136271"/>
                  </a:lnTo>
                  <a:lnTo>
                    <a:pt x="51389" y="133620"/>
                  </a:lnTo>
                  <a:lnTo>
                    <a:pt x="62532" y="126297"/>
                  </a:lnTo>
                  <a:lnTo>
                    <a:pt x="70939" y="115248"/>
                  </a:lnTo>
                  <a:lnTo>
                    <a:pt x="75792" y="101417"/>
                  </a:lnTo>
                  <a:lnTo>
                    <a:pt x="76657" y="92075"/>
                  </a:lnTo>
                  <a:close/>
                </a:path>
              </a:pathLst>
            </a:custGeom>
            <a:solidFill>
              <a:srgbClr val="F69633"/>
            </a:solidFill>
          </p:spPr>
          <p:txBody>
            <a:bodyPr wrap="square" lIns="0" tIns="0" rIns="0" bIns="0" rtlCol="0">
              <a:noAutofit/>
            </a:bodyPr>
            <a:lstStyle/>
            <a:p>
              <a:endParaRPr dirty="0"/>
            </a:p>
          </p:txBody>
        </p:sp>
        <p:sp>
          <p:nvSpPr>
            <p:cNvPr id="21" name="object 64">
              <a:extLst>
                <a:ext uri="{FF2B5EF4-FFF2-40B4-BE49-F238E27FC236}">
                  <a16:creationId xmlns:a16="http://schemas.microsoft.com/office/drawing/2014/main" id="{31454D6F-76ED-5567-7C80-77E6CFD73596}"/>
                </a:ext>
              </a:extLst>
            </p:cNvPr>
            <p:cNvSpPr/>
            <p:nvPr/>
          </p:nvSpPr>
          <p:spPr>
            <a:xfrm>
              <a:off x="623690" y="2828860"/>
              <a:ext cx="76657" cy="136271"/>
            </a:xfrm>
            <a:custGeom>
              <a:avLst/>
              <a:gdLst/>
              <a:ahLst/>
              <a:cxnLst/>
              <a:rect l="l" t="t" r="r" b="b"/>
              <a:pathLst>
                <a:path w="76657" h="136270">
                  <a:moveTo>
                    <a:pt x="76657" y="92075"/>
                  </a:moveTo>
                  <a:lnTo>
                    <a:pt x="76657" y="44208"/>
                  </a:lnTo>
                  <a:lnTo>
                    <a:pt x="74359" y="29146"/>
                  </a:lnTo>
                  <a:lnTo>
                    <a:pt x="68012" y="16295"/>
                  </a:lnTo>
                  <a:lnTo>
                    <a:pt x="58432" y="6598"/>
                  </a:lnTo>
                  <a:lnTo>
                    <a:pt x="46440" y="999"/>
                  </a:lnTo>
                  <a:lnTo>
                    <a:pt x="38328" y="0"/>
                  </a:lnTo>
                  <a:lnTo>
                    <a:pt x="25269" y="2650"/>
                  </a:lnTo>
                  <a:lnTo>
                    <a:pt x="14127" y="9971"/>
                  </a:lnTo>
                  <a:lnTo>
                    <a:pt x="5720" y="21019"/>
                  </a:lnTo>
                  <a:lnTo>
                    <a:pt x="866" y="34852"/>
                  </a:lnTo>
                  <a:lnTo>
                    <a:pt x="0" y="44208"/>
                  </a:lnTo>
                  <a:lnTo>
                    <a:pt x="0" y="92075"/>
                  </a:lnTo>
                  <a:lnTo>
                    <a:pt x="2298" y="107132"/>
                  </a:lnTo>
                  <a:lnTo>
                    <a:pt x="8647" y="119981"/>
                  </a:lnTo>
                  <a:lnTo>
                    <a:pt x="18229" y="129677"/>
                  </a:lnTo>
                  <a:lnTo>
                    <a:pt x="30225" y="135273"/>
                  </a:lnTo>
                  <a:lnTo>
                    <a:pt x="38328" y="136271"/>
                  </a:lnTo>
                  <a:lnTo>
                    <a:pt x="51389" y="133620"/>
                  </a:lnTo>
                  <a:lnTo>
                    <a:pt x="62532" y="126297"/>
                  </a:lnTo>
                  <a:lnTo>
                    <a:pt x="70939" y="115248"/>
                  </a:lnTo>
                  <a:lnTo>
                    <a:pt x="75792" y="101417"/>
                  </a:lnTo>
                  <a:lnTo>
                    <a:pt x="76657" y="92075"/>
                  </a:lnTo>
                  <a:close/>
                </a:path>
              </a:pathLst>
            </a:custGeom>
            <a:solidFill>
              <a:srgbClr val="F69633"/>
            </a:solidFill>
          </p:spPr>
          <p:txBody>
            <a:bodyPr wrap="square" lIns="0" tIns="0" rIns="0" bIns="0" rtlCol="0">
              <a:noAutofit/>
            </a:bodyPr>
            <a:lstStyle/>
            <a:p>
              <a:endParaRPr dirty="0"/>
            </a:p>
          </p:txBody>
        </p:sp>
        <p:sp>
          <p:nvSpPr>
            <p:cNvPr id="22" name="object 6">
              <a:extLst>
                <a:ext uri="{FF2B5EF4-FFF2-40B4-BE49-F238E27FC236}">
                  <a16:creationId xmlns:a16="http://schemas.microsoft.com/office/drawing/2014/main" id="{5ED1CF06-96D0-71AC-023C-79E98FC9F060}"/>
                </a:ext>
              </a:extLst>
            </p:cNvPr>
            <p:cNvSpPr txBox="1"/>
            <p:nvPr/>
          </p:nvSpPr>
          <p:spPr>
            <a:xfrm>
              <a:off x="245097" y="1987245"/>
              <a:ext cx="681151" cy="1269631"/>
            </a:xfrm>
            <a:prstGeom prst="rect">
              <a:avLst/>
            </a:prstGeom>
          </p:spPr>
          <p:txBody>
            <a:bodyPr wrap="square" lIns="0" tIns="0" rIns="0" bIns="0" rtlCol="0">
              <a:noAutofit/>
            </a:bodyPr>
            <a:lstStyle/>
            <a:p>
              <a:pPr marL="25400">
                <a:lnSpc>
                  <a:spcPts val="1000"/>
                </a:lnSpc>
              </a:pPr>
              <a:endParaRPr sz="1000" dirty="0"/>
            </a:p>
          </p:txBody>
        </p:sp>
      </p:grpSp>
      <p:sp>
        <p:nvSpPr>
          <p:cNvPr id="24" name="TextBox 23">
            <a:extLst>
              <a:ext uri="{FF2B5EF4-FFF2-40B4-BE49-F238E27FC236}">
                <a16:creationId xmlns:a16="http://schemas.microsoft.com/office/drawing/2014/main" id="{65B9DFFA-43B5-7138-ED93-E36EC1D563FA}"/>
              </a:ext>
            </a:extLst>
          </p:cNvPr>
          <p:cNvSpPr txBox="1"/>
          <p:nvPr/>
        </p:nvSpPr>
        <p:spPr>
          <a:xfrm>
            <a:off x="1332240" y="1015104"/>
            <a:ext cx="6479519" cy="923330"/>
          </a:xfrm>
          <a:prstGeom prst="rect">
            <a:avLst/>
          </a:prstGeom>
          <a:noFill/>
        </p:spPr>
        <p:txBody>
          <a:bodyPr wrap="square">
            <a:spAutoFit/>
          </a:bodyPr>
          <a:lstStyle/>
          <a:p>
            <a:pPr marL="184150" marR="2481" indent="-171450">
              <a:buClr>
                <a:srgbClr val="FF0000"/>
              </a:buClr>
              <a:buFont typeface="Wingdings" panose="05000000000000000000" pitchFamily="2" charset="2"/>
              <a:buChar char="Ø"/>
            </a:pPr>
            <a:r>
              <a:rPr lang="en-US" sz="1200" b="1" dirty="0">
                <a:solidFill>
                  <a:srgbClr val="363435"/>
                </a:solidFill>
                <a:latin typeface="Century" panose="02040604050505020304" pitchFamily="18" charset="0"/>
                <a:cs typeface="Century Gothic"/>
              </a:rPr>
              <a:t>Drive/Reverse</a:t>
            </a:r>
            <a:endParaRPr lang="en-US" sz="1200" dirty="0">
              <a:latin typeface="Century" panose="02040604050505020304" pitchFamily="18" charset="0"/>
              <a:cs typeface="Century Gothic"/>
            </a:endParaRPr>
          </a:p>
          <a:p>
            <a:pPr marL="12700" marR="2481">
              <a:lnSpc>
                <a:spcPct val="150000"/>
              </a:lnSpc>
            </a:pPr>
            <a:r>
              <a:rPr lang="en-US" sz="1200" spc="-26" dirty="0">
                <a:solidFill>
                  <a:srgbClr val="363435"/>
                </a:solidFill>
                <a:latin typeface="Century" panose="02040604050505020304" pitchFamily="18" charset="0"/>
                <a:cs typeface="Century Gothic"/>
              </a:rPr>
              <a:t>Select “D” or “R”…</a:t>
            </a:r>
            <a:endParaRPr lang="en-US" sz="1200" dirty="0">
              <a:latin typeface="Century" panose="02040604050505020304" pitchFamily="18" charset="0"/>
              <a:cs typeface="Century Gothic"/>
            </a:endParaRPr>
          </a:p>
          <a:p>
            <a:pPr marL="12700">
              <a:spcBef>
                <a:spcPts val="4"/>
              </a:spcBef>
            </a:pPr>
            <a:r>
              <a:rPr lang="en-US" sz="1200" spc="-8" dirty="0">
                <a:solidFill>
                  <a:srgbClr val="363435"/>
                </a:solidFill>
                <a:latin typeface="Century" panose="02040604050505020304" pitchFamily="18" charset="0"/>
                <a:cs typeface="Century Gothic"/>
              </a:rPr>
              <a:t>Press “Park Brake” button to release the park brake (LED and the CDU park brake indicators will go off)… Drive off…</a:t>
            </a:r>
            <a:endParaRPr lang="en-US" sz="1200" dirty="0">
              <a:latin typeface="Century" panose="02040604050505020304" pitchFamily="18" charset="0"/>
              <a:cs typeface="Century Gothic"/>
            </a:endParaRPr>
          </a:p>
        </p:txBody>
      </p:sp>
      <p:sp>
        <p:nvSpPr>
          <p:cNvPr id="26" name="TextBox 25">
            <a:extLst>
              <a:ext uri="{FF2B5EF4-FFF2-40B4-BE49-F238E27FC236}">
                <a16:creationId xmlns:a16="http://schemas.microsoft.com/office/drawing/2014/main" id="{3FF9A8CD-21CA-C01D-B825-CB5675E751FB}"/>
              </a:ext>
            </a:extLst>
          </p:cNvPr>
          <p:cNvSpPr txBox="1"/>
          <p:nvPr/>
        </p:nvSpPr>
        <p:spPr>
          <a:xfrm>
            <a:off x="2339752" y="1951210"/>
            <a:ext cx="6339137" cy="794898"/>
          </a:xfrm>
          <a:prstGeom prst="rect">
            <a:avLst/>
          </a:prstGeom>
          <a:noFill/>
        </p:spPr>
        <p:txBody>
          <a:bodyPr wrap="square">
            <a:spAutoFit/>
          </a:bodyPr>
          <a:lstStyle/>
          <a:p>
            <a:pPr marL="184150" marR="2481" indent="-171450">
              <a:buClr>
                <a:srgbClr val="FF0000"/>
              </a:buClr>
              <a:buFont typeface="Wingdings" panose="05000000000000000000" pitchFamily="2" charset="2"/>
              <a:buChar char="Ø"/>
            </a:pPr>
            <a:r>
              <a:rPr lang="en-US" sz="1200" b="1" dirty="0">
                <a:solidFill>
                  <a:srgbClr val="363435"/>
                </a:solidFill>
                <a:latin typeface="Century" panose="02040604050505020304" pitchFamily="18" charset="0"/>
                <a:cs typeface="Century Gothic"/>
              </a:rPr>
              <a:t>Neutral</a:t>
            </a:r>
            <a:endParaRPr lang="en-US" sz="1200" dirty="0">
              <a:latin typeface="Century" panose="02040604050505020304" pitchFamily="18" charset="0"/>
              <a:cs typeface="Century Gothic"/>
            </a:endParaRPr>
          </a:p>
          <a:p>
            <a:pPr marL="12700">
              <a:lnSpc>
                <a:spcPct val="150000"/>
              </a:lnSpc>
            </a:pPr>
            <a:r>
              <a:rPr lang="en-US" sz="1200" spc="-4" dirty="0">
                <a:solidFill>
                  <a:srgbClr val="363435"/>
                </a:solidFill>
                <a:latin typeface="Century" panose="02040604050505020304" pitchFamily="18" charset="0"/>
                <a:cs typeface="Century Gothic"/>
              </a:rPr>
              <a:t>If “N” is pressed and the machine’s speed is less than 2 mph, then the park brake will be automatically applied. </a:t>
            </a:r>
            <a:r>
              <a:rPr lang="en-US" sz="1200" spc="-8" dirty="0">
                <a:solidFill>
                  <a:srgbClr val="363435"/>
                </a:solidFill>
                <a:latin typeface="Century" panose="02040604050505020304" pitchFamily="18" charset="0"/>
                <a:cs typeface="Century Gothic"/>
              </a:rPr>
              <a:t>Park brake will be released after “D” or “R” selected</a:t>
            </a:r>
            <a:endParaRPr lang="en-US" sz="1200" spc="-4" dirty="0">
              <a:solidFill>
                <a:srgbClr val="363435"/>
              </a:solidFill>
              <a:latin typeface="Century" panose="02040604050505020304" pitchFamily="18" charset="0"/>
              <a:cs typeface="Century Gothic"/>
            </a:endParaRPr>
          </a:p>
        </p:txBody>
      </p:sp>
      <p:sp>
        <p:nvSpPr>
          <p:cNvPr id="38" name="TextBox 37">
            <a:extLst>
              <a:ext uri="{FF2B5EF4-FFF2-40B4-BE49-F238E27FC236}">
                <a16:creationId xmlns:a16="http://schemas.microsoft.com/office/drawing/2014/main" id="{450D7992-E3D4-FC44-F24E-01DA783B8940}"/>
              </a:ext>
            </a:extLst>
          </p:cNvPr>
          <p:cNvSpPr txBox="1"/>
          <p:nvPr/>
        </p:nvSpPr>
        <p:spPr>
          <a:xfrm>
            <a:off x="1284374" y="2791263"/>
            <a:ext cx="6575250" cy="887231"/>
          </a:xfrm>
          <a:prstGeom prst="rect">
            <a:avLst/>
          </a:prstGeom>
          <a:noFill/>
        </p:spPr>
        <p:txBody>
          <a:bodyPr wrap="square">
            <a:spAutoFit/>
          </a:bodyPr>
          <a:lstStyle/>
          <a:p>
            <a:pPr marL="184150" indent="-171450">
              <a:lnSpc>
                <a:spcPct val="150000"/>
              </a:lnSpc>
              <a:buClr>
                <a:srgbClr val="FF0000"/>
              </a:buClr>
              <a:buFont typeface="Wingdings" panose="05000000000000000000" pitchFamily="2" charset="2"/>
              <a:buChar char="Ø"/>
            </a:pPr>
            <a:r>
              <a:rPr lang="en-US" sz="1200" spc="0" dirty="0">
                <a:solidFill>
                  <a:srgbClr val="363435"/>
                </a:solidFill>
                <a:latin typeface="Century" panose="02040604050505020304" pitchFamily="18" charset="0"/>
                <a:cs typeface="Century Gothic"/>
              </a:rPr>
              <a:t>To </a:t>
            </a:r>
            <a:r>
              <a:rPr lang="en-US" sz="1200" b="1" spc="0" dirty="0">
                <a:solidFill>
                  <a:srgbClr val="363435"/>
                </a:solidFill>
                <a:latin typeface="Century" panose="02040604050505020304" pitchFamily="18" charset="0"/>
                <a:cs typeface="Century Gothic"/>
              </a:rPr>
              <a:t>manually</a:t>
            </a:r>
            <a:r>
              <a:rPr lang="en-US" sz="1200" spc="0" dirty="0">
                <a:solidFill>
                  <a:srgbClr val="363435"/>
                </a:solidFill>
                <a:latin typeface="Century" panose="02040604050505020304" pitchFamily="18" charset="0"/>
                <a:cs typeface="Century Gothic"/>
              </a:rPr>
              <a:t> change the maximum gear that can be attained, Press the      or      arrows (also “D” and “R” ) when the transmission is in Drive mode and the left LED above the “D” is on (around 3mph)</a:t>
            </a:r>
            <a:endParaRPr lang="en-US" sz="1200" dirty="0">
              <a:latin typeface="Century" panose="02040604050505020304" pitchFamily="18" charset="0"/>
              <a:cs typeface="Century Gothic"/>
            </a:endParaRPr>
          </a:p>
        </p:txBody>
      </p:sp>
      <p:sp>
        <p:nvSpPr>
          <p:cNvPr id="34" name="Arrow: Down 33">
            <a:extLst>
              <a:ext uri="{FF2B5EF4-FFF2-40B4-BE49-F238E27FC236}">
                <a16:creationId xmlns:a16="http://schemas.microsoft.com/office/drawing/2014/main" id="{18D94691-CB4D-F298-68AA-776FE73E19F1}"/>
              </a:ext>
            </a:extLst>
          </p:cNvPr>
          <p:cNvSpPr/>
          <p:nvPr/>
        </p:nvSpPr>
        <p:spPr>
          <a:xfrm rot="10800000">
            <a:off x="6658724" y="2912973"/>
            <a:ext cx="45719" cy="173455"/>
          </a:xfrm>
          <a:prstGeom prst="downArrow">
            <a:avLst>
              <a:gd name="adj1" fmla="val 28738"/>
              <a:gd name="adj2" fmla="val 50000"/>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Arrow: Down 32">
            <a:extLst>
              <a:ext uri="{FF2B5EF4-FFF2-40B4-BE49-F238E27FC236}">
                <a16:creationId xmlns:a16="http://schemas.microsoft.com/office/drawing/2014/main" id="{0AA7D736-BA7F-AC40-AC4D-D18023EA1689}"/>
              </a:ext>
            </a:extLst>
          </p:cNvPr>
          <p:cNvSpPr/>
          <p:nvPr/>
        </p:nvSpPr>
        <p:spPr>
          <a:xfrm>
            <a:off x="7092280" y="2909958"/>
            <a:ext cx="45719" cy="176470"/>
          </a:xfrm>
          <a:prstGeom prst="downArrow">
            <a:avLst>
              <a:gd name="adj1" fmla="val 28738"/>
              <a:gd name="adj2" fmla="val 50000"/>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71406DE8-0FDE-2D8A-B098-7F39966997CE}"/>
              </a:ext>
            </a:extLst>
          </p:cNvPr>
          <p:cNvSpPr txBox="1"/>
          <p:nvPr/>
        </p:nvSpPr>
        <p:spPr>
          <a:xfrm>
            <a:off x="399210" y="3702356"/>
            <a:ext cx="6480719" cy="887231"/>
          </a:xfrm>
          <a:prstGeom prst="rect">
            <a:avLst/>
          </a:prstGeom>
          <a:noFill/>
        </p:spPr>
        <p:txBody>
          <a:bodyPr wrap="square">
            <a:spAutoFit/>
          </a:bodyPr>
          <a:lstStyle/>
          <a:p>
            <a:pPr marL="184150" indent="-171450">
              <a:lnSpc>
                <a:spcPct val="150000"/>
              </a:lnSpc>
              <a:buClr>
                <a:srgbClr val="FF0000"/>
              </a:buClr>
              <a:buFont typeface="Wingdings" panose="05000000000000000000" pitchFamily="2" charset="2"/>
              <a:buChar char="Ø"/>
            </a:pPr>
            <a:r>
              <a:rPr lang="en-US" sz="1200" dirty="0">
                <a:solidFill>
                  <a:srgbClr val="363435"/>
                </a:solidFill>
                <a:latin typeface="Century" panose="02040604050505020304" pitchFamily="18" charset="0"/>
                <a:cs typeface="Century Gothic"/>
              </a:rPr>
              <a:t>The </a:t>
            </a:r>
            <a:r>
              <a:rPr lang="en-US" sz="1200" b="1" dirty="0">
                <a:solidFill>
                  <a:srgbClr val="363435"/>
                </a:solidFill>
                <a:latin typeface="Century" panose="02040604050505020304" pitchFamily="18" charset="0"/>
                <a:cs typeface="Century Gothic"/>
              </a:rPr>
              <a:t>maximum current </a:t>
            </a:r>
            <a:r>
              <a:rPr lang="en-US" sz="1200" dirty="0">
                <a:solidFill>
                  <a:srgbClr val="363435"/>
                </a:solidFill>
                <a:latin typeface="Century" panose="02040604050505020304" pitchFamily="18" charset="0"/>
                <a:cs typeface="Century Gothic"/>
              </a:rPr>
              <a:t>gear is displayed in the middle of the CDU, by two numbers.</a:t>
            </a:r>
            <a:endParaRPr lang="en-US" sz="1200" dirty="0">
              <a:latin typeface="Century" panose="02040604050505020304" pitchFamily="18" charset="0"/>
              <a:cs typeface="Century Gothic"/>
            </a:endParaRPr>
          </a:p>
          <a:p>
            <a:pPr marL="12700" marR="15181">
              <a:lnSpc>
                <a:spcPct val="150000"/>
              </a:lnSpc>
            </a:pPr>
            <a:r>
              <a:rPr lang="en-US" sz="1200" spc="-6" dirty="0">
                <a:solidFill>
                  <a:srgbClr val="363435"/>
                </a:solidFill>
                <a:latin typeface="Century" panose="02040604050505020304" pitchFamily="18" charset="0"/>
                <a:cs typeface="Century Gothic"/>
              </a:rPr>
              <a:t>The RHS number is the highest gear that can be attained… The LHS number is the current gear. The     or    arrows control the LHS numbers</a:t>
            </a:r>
            <a:endParaRPr lang="en-US" sz="1200" dirty="0">
              <a:latin typeface="Century" panose="02040604050505020304" pitchFamily="18" charset="0"/>
              <a:cs typeface="Century Gothic"/>
            </a:endParaRPr>
          </a:p>
        </p:txBody>
      </p:sp>
      <p:sp>
        <p:nvSpPr>
          <p:cNvPr id="41" name="Arrow: Down 40">
            <a:extLst>
              <a:ext uri="{FF2B5EF4-FFF2-40B4-BE49-F238E27FC236}">
                <a16:creationId xmlns:a16="http://schemas.microsoft.com/office/drawing/2014/main" id="{F3CEB4B8-86D1-2AAA-1FD1-267105EA45DC}"/>
              </a:ext>
            </a:extLst>
          </p:cNvPr>
          <p:cNvSpPr/>
          <p:nvPr/>
        </p:nvSpPr>
        <p:spPr>
          <a:xfrm rot="10800000">
            <a:off x="1763688" y="4370206"/>
            <a:ext cx="52977" cy="196624"/>
          </a:xfrm>
          <a:prstGeom prst="downArrow">
            <a:avLst>
              <a:gd name="adj1" fmla="val 28738"/>
              <a:gd name="adj2" fmla="val 50000"/>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Arrow: Down 41">
            <a:extLst>
              <a:ext uri="{FF2B5EF4-FFF2-40B4-BE49-F238E27FC236}">
                <a16:creationId xmlns:a16="http://schemas.microsoft.com/office/drawing/2014/main" id="{BDBB79B8-168E-2812-21CF-696DDC9EA7EA}"/>
              </a:ext>
            </a:extLst>
          </p:cNvPr>
          <p:cNvSpPr/>
          <p:nvPr/>
        </p:nvSpPr>
        <p:spPr>
          <a:xfrm>
            <a:off x="2123728" y="4370206"/>
            <a:ext cx="52978" cy="196625"/>
          </a:xfrm>
          <a:prstGeom prst="downArrow">
            <a:avLst>
              <a:gd name="adj1" fmla="val 28738"/>
              <a:gd name="adj2" fmla="val 50000"/>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83925030"/>
      </p:ext>
    </p:extLst>
  </p:cSld>
  <p:clrMapOvr>
    <a:masterClrMapping/>
  </p:clrMapOvr>
  <mc:AlternateContent xmlns:mc="http://schemas.openxmlformats.org/markup-compatibility/2006" xmlns:p14="http://schemas.microsoft.com/office/powerpoint/2010/main">
    <mc:Choice Requires="p14">
      <p:transition spd="slow">
        <p14:prism isContent="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object 4">
            <a:extLst>
              <a:ext uri="{FF2B5EF4-FFF2-40B4-BE49-F238E27FC236}">
                <a16:creationId xmlns:a16="http://schemas.microsoft.com/office/drawing/2014/main" id="{6B28C914-A986-5ABA-30B2-19D75A567B23}"/>
              </a:ext>
            </a:extLst>
          </p:cNvPr>
          <p:cNvSpPr txBox="1"/>
          <p:nvPr/>
        </p:nvSpPr>
        <p:spPr>
          <a:xfrm>
            <a:off x="-324544" y="191507"/>
            <a:ext cx="4896544" cy="533400"/>
          </a:xfrm>
          <a:prstGeom prst="rect">
            <a:avLst/>
          </a:prstGeom>
        </p:spPr>
        <p:txBody>
          <a:bodyPr wrap="square" lIns="0" tIns="13525" rIns="0" bIns="0" rtlCol="0">
            <a:noAutofit/>
          </a:bodyPr>
          <a:lstStyle/>
          <a:p>
            <a:pPr algn="ctr">
              <a:lnSpc>
                <a:spcPts val="2030"/>
              </a:lnSpc>
            </a:pPr>
            <a:r>
              <a:rPr lang="en-US" spc="64" dirty="0">
                <a:latin typeface="Georgia" panose="02040502050405020303" pitchFamily="18" charset="0"/>
                <a:cs typeface="Gill Sans MT"/>
              </a:rPr>
              <a:t>E-series SSM Guide</a:t>
            </a:r>
            <a:endParaRPr dirty="0">
              <a:latin typeface="Georgia" panose="02040502050405020303" pitchFamily="18" charset="0"/>
              <a:cs typeface="Gill Sans MT"/>
            </a:endParaRPr>
          </a:p>
        </p:txBody>
      </p:sp>
      <p:sp>
        <p:nvSpPr>
          <p:cNvPr id="3" name="TextBox 2">
            <a:extLst>
              <a:ext uri="{FF2B5EF4-FFF2-40B4-BE49-F238E27FC236}">
                <a16:creationId xmlns:a16="http://schemas.microsoft.com/office/drawing/2014/main" id="{0B635976-6C90-A768-8A23-88FCC5BBF8EB}"/>
              </a:ext>
            </a:extLst>
          </p:cNvPr>
          <p:cNvSpPr txBox="1"/>
          <p:nvPr/>
        </p:nvSpPr>
        <p:spPr>
          <a:xfrm>
            <a:off x="899592" y="843558"/>
            <a:ext cx="4745664" cy="369332"/>
          </a:xfrm>
          <a:prstGeom prst="rect">
            <a:avLst/>
          </a:prstGeom>
          <a:noFill/>
        </p:spPr>
        <p:txBody>
          <a:bodyPr wrap="square">
            <a:spAutoFit/>
          </a:bodyPr>
          <a:lstStyle/>
          <a:p>
            <a:r>
              <a:rPr lang="en-US" sz="1800" b="1" dirty="0">
                <a:solidFill>
                  <a:srgbClr val="363435"/>
                </a:solidFill>
                <a:latin typeface="Century Gothic"/>
                <a:cs typeface="Century Gothic"/>
              </a:rPr>
              <a:t>Speed Control buttons</a:t>
            </a:r>
            <a:endParaRPr lang="en-US" dirty="0"/>
          </a:p>
        </p:txBody>
      </p:sp>
      <p:grpSp>
        <p:nvGrpSpPr>
          <p:cNvPr id="43" name="Group 42">
            <a:extLst>
              <a:ext uri="{FF2B5EF4-FFF2-40B4-BE49-F238E27FC236}">
                <a16:creationId xmlns:a16="http://schemas.microsoft.com/office/drawing/2014/main" id="{4F0E437C-82A7-0C11-2987-37DC39ECF13C}"/>
              </a:ext>
            </a:extLst>
          </p:cNvPr>
          <p:cNvGrpSpPr/>
          <p:nvPr/>
        </p:nvGrpSpPr>
        <p:grpSpPr>
          <a:xfrm>
            <a:off x="179512" y="1638666"/>
            <a:ext cx="1224136" cy="1005092"/>
            <a:chOff x="240720" y="3744304"/>
            <a:chExt cx="735012" cy="642668"/>
          </a:xfrm>
        </p:grpSpPr>
        <p:sp>
          <p:nvSpPr>
            <p:cNvPr id="44" name="object 58">
              <a:extLst>
                <a:ext uri="{FF2B5EF4-FFF2-40B4-BE49-F238E27FC236}">
                  <a16:creationId xmlns:a16="http://schemas.microsoft.com/office/drawing/2014/main" id="{30BC292B-D9DF-2CF7-FFB8-3F7BD252FDC3}"/>
                </a:ext>
              </a:extLst>
            </p:cNvPr>
            <p:cNvSpPr/>
            <p:nvPr/>
          </p:nvSpPr>
          <p:spPr>
            <a:xfrm>
              <a:off x="247065" y="3750652"/>
              <a:ext cx="688555" cy="626808"/>
            </a:xfrm>
            <a:custGeom>
              <a:avLst/>
              <a:gdLst/>
              <a:ahLst/>
              <a:cxnLst/>
              <a:rect l="l" t="t" r="r" b="b"/>
              <a:pathLst>
                <a:path w="688555" h="626808">
                  <a:moveTo>
                    <a:pt x="0" y="0"/>
                  </a:moveTo>
                  <a:lnTo>
                    <a:pt x="0" y="626808"/>
                  </a:lnTo>
                  <a:lnTo>
                    <a:pt x="688555" y="626808"/>
                  </a:lnTo>
                  <a:lnTo>
                    <a:pt x="688555" y="0"/>
                  </a:lnTo>
                  <a:lnTo>
                    <a:pt x="0" y="0"/>
                  </a:lnTo>
                  <a:close/>
                </a:path>
              </a:pathLst>
            </a:custGeom>
            <a:solidFill>
              <a:srgbClr val="363435"/>
            </a:solidFill>
          </p:spPr>
          <p:txBody>
            <a:bodyPr wrap="square" lIns="0" tIns="0" rIns="0" bIns="0" rtlCol="0">
              <a:noAutofit/>
            </a:bodyPr>
            <a:lstStyle/>
            <a:p>
              <a:endParaRPr dirty="0"/>
            </a:p>
          </p:txBody>
        </p:sp>
        <p:sp>
          <p:nvSpPr>
            <p:cNvPr id="45" name="object 59">
              <a:extLst>
                <a:ext uri="{FF2B5EF4-FFF2-40B4-BE49-F238E27FC236}">
                  <a16:creationId xmlns:a16="http://schemas.microsoft.com/office/drawing/2014/main" id="{8E471967-337B-87AB-9F48-C4FD38CCA1AE}"/>
                </a:ext>
              </a:extLst>
            </p:cNvPr>
            <p:cNvSpPr/>
            <p:nvPr/>
          </p:nvSpPr>
          <p:spPr>
            <a:xfrm>
              <a:off x="240720" y="3744304"/>
              <a:ext cx="701255" cy="639508"/>
            </a:xfrm>
            <a:custGeom>
              <a:avLst/>
              <a:gdLst/>
              <a:ahLst/>
              <a:cxnLst/>
              <a:rect l="l" t="t" r="r" b="b"/>
              <a:pathLst>
                <a:path w="701255" h="639508">
                  <a:moveTo>
                    <a:pt x="701255" y="639508"/>
                  </a:moveTo>
                  <a:lnTo>
                    <a:pt x="701255" y="0"/>
                  </a:lnTo>
                  <a:lnTo>
                    <a:pt x="12700" y="6349"/>
                  </a:lnTo>
                  <a:lnTo>
                    <a:pt x="0" y="6349"/>
                  </a:lnTo>
                  <a:lnTo>
                    <a:pt x="0" y="639508"/>
                  </a:lnTo>
                  <a:lnTo>
                    <a:pt x="701255" y="639508"/>
                  </a:lnTo>
                  <a:lnTo>
                    <a:pt x="12700" y="626808"/>
                  </a:lnTo>
                  <a:lnTo>
                    <a:pt x="6350" y="12699"/>
                  </a:lnTo>
                  <a:lnTo>
                    <a:pt x="688555" y="12699"/>
                  </a:lnTo>
                  <a:lnTo>
                    <a:pt x="701255" y="639508"/>
                  </a:lnTo>
                  <a:close/>
                </a:path>
                <a:path w="701255" h="639508">
                  <a:moveTo>
                    <a:pt x="6350" y="6349"/>
                  </a:moveTo>
                  <a:lnTo>
                    <a:pt x="12700" y="6349"/>
                  </a:lnTo>
                  <a:lnTo>
                    <a:pt x="701255" y="0"/>
                  </a:lnTo>
                  <a:lnTo>
                    <a:pt x="0" y="0"/>
                  </a:lnTo>
                  <a:lnTo>
                    <a:pt x="0" y="6349"/>
                  </a:lnTo>
                  <a:lnTo>
                    <a:pt x="6350" y="6349"/>
                  </a:lnTo>
                  <a:close/>
                </a:path>
                <a:path w="701255" h="639508">
                  <a:moveTo>
                    <a:pt x="688555" y="626808"/>
                  </a:moveTo>
                  <a:lnTo>
                    <a:pt x="12700" y="626808"/>
                  </a:lnTo>
                  <a:lnTo>
                    <a:pt x="701255" y="639508"/>
                  </a:lnTo>
                  <a:lnTo>
                    <a:pt x="688555" y="12699"/>
                  </a:lnTo>
                  <a:lnTo>
                    <a:pt x="688555" y="626808"/>
                  </a:lnTo>
                  <a:close/>
                </a:path>
                <a:path w="701255" h="639508">
                  <a:moveTo>
                    <a:pt x="12699" y="12700"/>
                  </a:moveTo>
                  <a:lnTo>
                    <a:pt x="6350" y="12699"/>
                  </a:lnTo>
                  <a:lnTo>
                    <a:pt x="12700" y="626808"/>
                  </a:lnTo>
                  <a:lnTo>
                    <a:pt x="12699" y="12700"/>
                  </a:lnTo>
                  <a:close/>
                </a:path>
              </a:pathLst>
            </a:custGeom>
            <a:solidFill>
              <a:srgbClr val="FDFDFD"/>
            </a:solidFill>
          </p:spPr>
          <p:txBody>
            <a:bodyPr wrap="square" lIns="0" tIns="0" rIns="0" bIns="0" rtlCol="0">
              <a:noAutofit/>
            </a:bodyPr>
            <a:lstStyle/>
            <a:p>
              <a:endParaRPr dirty="0"/>
            </a:p>
          </p:txBody>
        </p:sp>
        <p:sp>
          <p:nvSpPr>
            <p:cNvPr id="46" name="object 60">
              <a:extLst>
                <a:ext uri="{FF2B5EF4-FFF2-40B4-BE49-F238E27FC236}">
                  <a16:creationId xmlns:a16="http://schemas.microsoft.com/office/drawing/2014/main" id="{EF8793FC-B725-150E-5B91-F011F2DFF314}"/>
                </a:ext>
              </a:extLst>
            </p:cNvPr>
            <p:cNvSpPr/>
            <p:nvPr/>
          </p:nvSpPr>
          <p:spPr>
            <a:xfrm>
              <a:off x="425963" y="3813100"/>
              <a:ext cx="76644" cy="136271"/>
            </a:xfrm>
            <a:custGeom>
              <a:avLst/>
              <a:gdLst/>
              <a:ahLst/>
              <a:cxnLst/>
              <a:rect l="l" t="t" r="r" b="b"/>
              <a:pathLst>
                <a:path w="76644" h="136271">
                  <a:moveTo>
                    <a:pt x="76644" y="92075"/>
                  </a:moveTo>
                  <a:lnTo>
                    <a:pt x="76644" y="44208"/>
                  </a:lnTo>
                  <a:lnTo>
                    <a:pt x="74347" y="29144"/>
                  </a:lnTo>
                  <a:lnTo>
                    <a:pt x="68002" y="16291"/>
                  </a:lnTo>
                  <a:lnTo>
                    <a:pt x="58424" y="6594"/>
                  </a:lnTo>
                  <a:lnTo>
                    <a:pt x="46432" y="997"/>
                  </a:lnTo>
                  <a:lnTo>
                    <a:pt x="38328" y="0"/>
                  </a:lnTo>
                  <a:lnTo>
                    <a:pt x="25264" y="2650"/>
                  </a:lnTo>
                  <a:lnTo>
                    <a:pt x="14122" y="9971"/>
                  </a:lnTo>
                  <a:lnTo>
                    <a:pt x="5717" y="21019"/>
                  </a:lnTo>
                  <a:lnTo>
                    <a:pt x="866" y="34852"/>
                  </a:lnTo>
                  <a:lnTo>
                    <a:pt x="0" y="44208"/>
                  </a:lnTo>
                  <a:lnTo>
                    <a:pt x="0" y="92075"/>
                  </a:lnTo>
                  <a:lnTo>
                    <a:pt x="2296" y="107138"/>
                  </a:lnTo>
                  <a:lnTo>
                    <a:pt x="8643" y="119987"/>
                  </a:lnTo>
                  <a:lnTo>
                    <a:pt x="18224" y="129680"/>
                  </a:lnTo>
                  <a:lnTo>
                    <a:pt x="30221" y="135274"/>
                  </a:lnTo>
                  <a:lnTo>
                    <a:pt x="38328" y="136271"/>
                  </a:lnTo>
                  <a:lnTo>
                    <a:pt x="51389" y="133620"/>
                  </a:lnTo>
                  <a:lnTo>
                    <a:pt x="62530" y="126299"/>
                  </a:lnTo>
                  <a:lnTo>
                    <a:pt x="70933" y="115248"/>
                  </a:lnTo>
                  <a:lnTo>
                    <a:pt x="75781" y="101412"/>
                  </a:lnTo>
                  <a:lnTo>
                    <a:pt x="76644" y="92075"/>
                  </a:lnTo>
                  <a:close/>
                </a:path>
              </a:pathLst>
            </a:custGeom>
            <a:solidFill>
              <a:srgbClr val="F69633"/>
            </a:solidFill>
          </p:spPr>
          <p:txBody>
            <a:bodyPr wrap="square" lIns="0" tIns="0" rIns="0" bIns="0" rtlCol="0">
              <a:noAutofit/>
            </a:bodyPr>
            <a:lstStyle/>
            <a:p>
              <a:endParaRPr dirty="0"/>
            </a:p>
          </p:txBody>
        </p:sp>
        <p:sp>
          <p:nvSpPr>
            <p:cNvPr id="47" name="object 61">
              <a:extLst>
                <a:ext uri="{FF2B5EF4-FFF2-40B4-BE49-F238E27FC236}">
                  <a16:creationId xmlns:a16="http://schemas.microsoft.com/office/drawing/2014/main" id="{2A383B98-BFDB-A3BA-39A9-D86E42D5750A}"/>
                </a:ext>
              </a:extLst>
            </p:cNvPr>
            <p:cNvSpPr/>
            <p:nvPr/>
          </p:nvSpPr>
          <p:spPr>
            <a:xfrm>
              <a:off x="552886" y="3813100"/>
              <a:ext cx="76657" cy="136271"/>
            </a:xfrm>
            <a:custGeom>
              <a:avLst/>
              <a:gdLst/>
              <a:ahLst/>
              <a:cxnLst/>
              <a:rect l="l" t="t" r="r" b="b"/>
              <a:pathLst>
                <a:path w="76657" h="136271">
                  <a:moveTo>
                    <a:pt x="76657" y="92075"/>
                  </a:moveTo>
                  <a:lnTo>
                    <a:pt x="76657" y="44208"/>
                  </a:lnTo>
                  <a:lnTo>
                    <a:pt x="74359" y="29146"/>
                  </a:lnTo>
                  <a:lnTo>
                    <a:pt x="68012" y="16295"/>
                  </a:lnTo>
                  <a:lnTo>
                    <a:pt x="58432" y="6598"/>
                  </a:lnTo>
                  <a:lnTo>
                    <a:pt x="46440" y="999"/>
                  </a:lnTo>
                  <a:lnTo>
                    <a:pt x="38328" y="0"/>
                  </a:lnTo>
                  <a:lnTo>
                    <a:pt x="25269" y="2650"/>
                  </a:lnTo>
                  <a:lnTo>
                    <a:pt x="14127" y="9971"/>
                  </a:lnTo>
                  <a:lnTo>
                    <a:pt x="5720" y="21019"/>
                  </a:lnTo>
                  <a:lnTo>
                    <a:pt x="866" y="34852"/>
                  </a:lnTo>
                  <a:lnTo>
                    <a:pt x="0" y="44208"/>
                  </a:lnTo>
                  <a:lnTo>
                    <a:pt x="0" y="92075"/>
                  </a:lnTo>
                  <a:lnTo>
                    <a:pt x="2298" y="107138"/>
                  </a:lnTo>
                  <a:lnTo>
                    <a:pt x="8647" y="119987"/>
                  </a:lnTo>
                  <a:lnTo>
                    <a:pt x="18229" y="129680"/>
                  </a:lnTo>
                  <a:lnTo>
                    <a:pt x="30225" y="135274"/>
                  </a:lnTo>
                  <a:lnTo>
                    <a:pt x="38328" y="136271"/>
                  </a:lnTo>
                  <a:lnTo>
                    <a:pt x="51389" y="133621"/>
                  </a:lnTo>
                  <a:lnTo>
                    <a:pt x="62532" y="126301"/>
                  </a:lnTo>
                  <a:lnTo>
                    <a:pt x="70939" y="115253"/>
                  </a:lnTo>
                  <a:lnTo>
                    <a:pt x="75792" y="101420"/>
                  </a:lnTo>
                  <a:lnTo>
                    <a:pt x="76657" y="92075"/>
                  </a:lnTo>
                  <a:close/>
                </a:path>
              </a:pathLst>
            </a:custGeom>
            <a:solidFill>
              <a:srgbClr val="F69633"/>
            </a:solidFill>
          </p:spPr>
          <p:txBody>
            <a:bodyPr wrap="square" lIns="0" tIns="0" rIns="0" bIns="0" rtlCol="0">
              <a:noAutofit/>
            </a:bodyPr>
            <a:lstStyle/>
            <a:p>
              <a:endParaRPr dirty="0"/>
            </a:p>
          </p:txBody>
        </p:sp>
        <p:sp>
          <p:nvSpPr>
            <p:cNvPr id="48" name="object 62">
              <a:extLst>
                <a:ext uri="{FF2B5EF4-FFF2-40B4-BE49-F238E27FC236}">
                  <a16:creationId xmlns:a16="http://schemas.microsoft.com/office/drawing/2014/main" id="{F20F948E-BA62-BFEE-9B22-BF1C36FC0D88}"/>
                </a:ext>
              </a:extLst>
            </p:cNvPr>
            <p:cNvSpPr/>
            <p:nvPr/>
          </p:nvSpPr>
          <p:spPr>
            <a:xfrm>
              <a:off x="680090" y="3813100"/>
              <a:ext cx="76657" cy="136271"/>
            </a:xfrm>
            <a:custGeom>
              <a:avLst/>
              <a:gdLst/>
              <a:ahLst/>
              <a:cxnLst/>
              <a:rect l="l" t="t" r="r" b="b"/>
              <a:pathLst>
                <a:path w="76657" h="136271">
                  <a:moveTo>
                    <a:pt x="76657" y="92075"/>
                  </a:moveTo>
                  <a:lnTo>
                    <a:pt x="76657" y="44208"/>
                  </a:lnTo>
                  <a:lnTo>
                    <a:pt x="74359" y="29146"/>
                  </a:lnTo>
                  <a:lnTo>
                    <a:pt x="68012" y="16295"/>
                  </a:lnTo>
                  <a:lnTo>
                    <a:pt x="58432" y="6598"/>
                  </a:lnTo>
                  <a:lnTo>
                    <a:pt x="46440" y="999"/>
                  </a:lnTo>
                  <a:lnTo>
                    <a:pt x="38328" y="0"/>
                  </a:lnTo>
                  <a:lnTo>
                    <a:pt x="25269" y="2650"/>
                  </a:lnTo>
                  <a:lnTo>
                    <a:pt x="14127" y="9971"/>
                  </a:lnTo>
                  <a:lnTo>
                    <a:pt x="5720" y="21019"/>
                  </a:lnTo>
                  <a:lnTo>
                    <a:pt x="866" y="34852"/>
                  </a:lnTo>
                  <a:lnTo>
                    <a:pt x="0" y="44208"/>
                  </a:lnTo>
                  <a:lnTo>
                    <a:pt x="0" y="92075"/>
                  </a:lnTo>
                  <a:lnTo>
                    <a:pt x="2298" y="107138"/>
                  </a:lnTo>
                  <a:lnTo>
                    <a:pt x="8647" y="119987"/>
                  </a:lnTo>
                  <a:lnTo>
                    <a:pt x="18229" y="129680"/>
                  </a:lnTo>
                  <a:lnTo>
                    <a:pt x="30225" y="135274"/>
                  </a:lnTo>
                  <a:lnTo>
                    <a:pt x="38328" y="136271"/>
                  </a:lnTo>
                  <a:lnTo>
                    <a:pt x="51389" y="133621"/>
                  </a:lnTo>
                  <a:lnTo>
                    <a:pt x="62532" y="126301"/>
                  </a:lnTo>
                  <a:lnTo>
                    <a:pt x="70939" y="115253"/>
                  </a:lnTo>
                  <a:lnTo>
                    <a:pt x="75792" y="101420"/>
                  </a:lnTo>
                  <a:lnTo>
                    <a:pt x="76657" y="92075"/>
                  </a:lnTo>
                  <a:close/>
                </a:path>
              </a:pathLst>
            </a:custGeom>
            <a:solidFill>
              <a:srgbClr val="F69633"/>
            </a:solidFill>
          </p:spPr>
          <p:txBody>
            <a:bodyPr wrap="square" lIns="0" tIns="0" rIns="0" bIns="0" rtlCol="0">
              <a:noAutofit/>
            </a:bodyPr>
            <a:lstStyle/>
            <a:p>
              <a:endParaRPr dirty="0"/>
            </a:p>
          </p:txBody>
        </p:sp>
        <p:sp>
          <p:nvSpPr>
            <p:cNvPr id="49" name="object 63">
              <a:extLst>
                <a:ext uri="{FF2B5EF4-FFF2-40B4-BE49-F238E27FC236}">
                  <a16:creationId xmlns:a16="http://schemas.microsoft.com/office/drawing/2014/main" id="{F14C07B5-9C13-903E-81E4-41277F146A70}"/>
                </a:ext>
              </a:extLst>
            </p:cNvPr>
            <p:cNvSpPr/>
            <p:nvPr/>
          </p:nvSpPr>
          <p:spPr>
            <a:xfrm>
              <a:off x="535545" y="4205818"/>
              <a:ext cx="64452" cy="73527"/>
            </a:xfrm>
            <a:custGeom>
              <a:avLst/>
              <a:gdLst/>
              <a:ahLst/>
              <a:cxnLst/>
              <a:rect l="l" t="t" r="r" b="b"/>
              <a:pathLst>
                <a:path w="64452" h="73527">
                  <a:moveTo>
                    <a:pt x="60687" y="13549"/>
                  </a:moveTo>
                  <a:lnTo>
                    <a:pt x="50862" y="23034"/>
                  </a:lnTo>
                  <a:lnTo>
                    <a:pt x="52146" y="35415"/>
                  </a:lnTo>
                  <a:lnTo>
                    <a:pt x="63836" y="28083"/>
                  </a:lnTo>
                  <a:lnTo>
                    <a:pt x="64452" y="0"/>
                  </a:lnTo>
                  <a:lnTo>
                    <a:pt x="60687" y="13549"/>
                  </a:lnTo>
                  <a:close/>
                </a:path>
                <a:path w="64452" h="73527">
                  <a:moveTo>
                    <a:pt x="4064" y="-17145"/>
                  </a:moveTo>
                  <a:lnTo>
                    <a:pt x="165" y="-3578"/>
                  </a:lnTo>
                  <a:lnTo>
                    <a:pt x="0" y="0"/>
                  </a:lnTo>
                  <a:lnTo>
                    <a:pt x="2672" y="14039"/>
                  </a:lnTo>
                  <a:lnTo>
                    <a:pt x="10004" y="25725"/>
                  </a:lnTo>
                  <a:lnTo>
                    <a:pt x="20970" y="34029"/>
                  </a:lnTo>
                  <a:lnTo>
                    <a:pt x="34540" y="37923"/>
                  </a:lnTo>
                  <a:lnTo>
                    <a:pt x="38100" y="38087"/>
                  </a:lnTo>
                  <a:lnTo>
                    <a:pt x="52146" y="35415"/>
                  </a:lnTo>
                  <a:lnTo>
                    <a:pt x="50862" y="23034"/>
                  </a:lnTo>
                  <a:lnTo>
                    <a:pt x="38100" y="26339"/>
                  </a:lnTo>
                  <a:lnTo>
                    <a:pt x="38100" y="32219"/>
                  </a:lnTo>
                  <a:lnTo>
                    <a:pt x="38100" y="26339"/>
                  </a:lnTo>
                  <a:lnTo>
                    <a:pt x="24541" y="22574"/>
                  </a:lnTo>
                  <a:lnTo>
                    <a:pt x="15052" y="12754"/>
                  </a:lnTo>
                  <a:lnTo>
                    <a:pt x="11747" y="0"/>
                  </a:lnTo>
                  <a:lnTo>
                    <a:pt x="15509" y="-13561"/>
                  </a:lnTo>
                  <a:lnTo>
                    <a:pt x="25325" y="-23052"/>
                  </a:lnTo>
                  <a:lnTo>
                    <a:pt x="38100" y="-26365"/>
                  </a:lnTo>
                  <a:lnTo>
                    <a:pt x="51652" y="-22602"/>
                  </a:lnTo>
                  <a:lnTo>
                    <a:pt x="61140" y="-12783"/>
                  </a:lnTo>
                  <a:lnTo>
                    <a:pt x="64452" y="0"/>
                  </a:lnTo>
                  <a:lnTo>
                    <a:pt x="63836" y="28083"/>
                  </a:lnTo>
                  <a:lnTo>
                    <a:pt x="72141" y="17121"/>
                  </a:lnTo>
                  <a:lnTo>
                    <a:pt x="76035" y="3557"/>
                  </a:lnTo>
                  <a:lnTo>
                    <a:pt x="76200" y="0"/>
                  </a:lnTo>
                  <a:lnTo>
                    <a:pt x="73524" y="-14044"/>
                  </a:lnTo>
                  <a:lnTo>
                    <a:pt x="66196" y="-25735"/>
                  </a:lnTo>
                  <a:lnTo>
                    <a:pt x="55240" y="-34045"/>
                  </a:lnTo>
                  <a:lnTo>
                    <a:pt x="41678" y="-37946"/>
                  </a:lnTo>
                  <a:lnTo>
                    <a:pt x="38100" y="-38112"/>
                  </a:lnTo>
                  <a:lnTo>
                    <a:pt x="24057" y="-35440"/>
                  </a:lnTo>
                  <a:lnTo>
                    <a:pt x="12370" y="-28108"/>
                  </a:lnTo>
                  <a:lnTo>
                    <a:pt x="4064" y="-17145"/>
                  </a:lnTo>
                  <a:close/>
                </a:path>
              </a:pathLst>
            </a:custGeom>
            <a:solidFill>
              <a:srgbClr val="FDFDFD"/>
            </a:solidFill>
          </p:spPr>
          <p:txBody>
            <a:bodyPr wrap="square" lIns="0" tIns="0" rIns="0" bIns="0" rtlCol="0">
              <a:noAutofit/>
            </a:bodyPr>
            <a:lstStyle/>
            <a:p>
              <a:endParaRPr dirty="0"/>
            </a:p>
          </p:txBody>
        </p:sp>
        <p:sp>
          <p:nvSpPr>
            <p:cNvPr id="50" name="object 65">
              <a:extLst>
                <a:ext uri="{FF2B5EF4-FFF2-40B4-BE49-F238E27FC236}">
                  <a16:creationId xmlns:a16="http://schemas.microsoft.com/office/drawing/2014/main" id="{82551F57-1B5C-EC83-465D-68AD8944308D}"/>
                </a:ext>
              </a:extLst>
            </p:cNvPr>
            <p:cNvSpPr/>
            <p:nvPr/>
          </p:nvSpPr>
          <p:spPr>
            <a:xfrm>
              <a:off x="382943" y="4015117"/>
              <a:ext cx="280415" cy="359663"/>
            </a:xfrm>
            <a:prstGeom prst="rect">
              <a:avLst/>
            </a:prstGeom>
            <a:blipFill>
              <a:blip r:embed="rId2" cstate="print"/>
              <a:stretch>
                <a:fillRect/>
              </a:stretch>
            </a:blipFill>
          </p:spPr>
          <p:txBody>
            <a:bodyPr wrap="square" lIns="0" tIns="0" rIns="0" bIns="0" rtlCol="0">
              <a:noAutofit/>
            </a:bodyPr>
            <a:lstStyle/>
            <a:p>
              <a:endParaRPr dirty="0"/>
            </a:p>
          </p:txBody>
        </p:sp>
        <p:sp>
          <p:nvSpPr>
            <p:cNvPr id="51" name="object 66">
              <a:extLst>
                <a:ext uri="{FF2B5EF4-FFF2-40B4-BE49-F238E27FC236}">
                  <a16:creationId xmlns:a16="http://schemas.microsoft.com/office/drawing/2014/main" id="{0AC8D7E2-F96D-682B-8A43-878C5E0A90F3}"/>
                </a:ext>
              </a:extLst>
            </p:cNvPr>
            <p:cNvSpPr/>
            <p:nvPr/>
          </p:nvSpPr>
          <p:spPr>
            <a:xfrm>
              <a:off x="382943" y="4310773"/>
              <a:ext cx="560831" cy="76199"/>
            </a:xfrm>
            <a:prstGeom prst="rect">
              <a:avLst/>
            </a:prstGeom>
            <a:blipFill>
              <a:blip r:embed="rId3" cstate="print"/>
              <a:stretch>
                <a:fillRect/>
              </a:stretch>
            </a:blipFill>
          </p:spPr>
          <p:txBody>
            <a:bodyPr wrap="square" lIns="0" tIns="0" rIns="0" bIns="0" rtlCol="0">
              <a:noAutofit/>
            </a:bodyPr>
            <a:lstStyle/>
            <a:p>
              <a:endParaRPr dirty="0"/>
            </a:p>
          </p:txBody>
        </p:sp>
        <p:sp>
          <p:nvSpPr>
            <p:cNvPr id="52" name="object 67">
              <a:extLst>
                <a:ext uri="{FF2B5EF4-FFF2-40B4-BE49-F238E27FC236}">
                  <a16:creationId xmlns:a16="http://schemas.microsoft.com/office/drawing/2014/main" id="{3F05E8D5-3C55-7C09-B035-A927C5765E4E}"/>
                </a:ext>
              </a:extLst>
            </p:cNvPr>
            <p:cNvSpPr/>
            <p:nvPr/>
          </p:nvSpPr>
          <p:spPr>
            <a:xfrm>
              <a:off x="418993" y="4051155"/>
              <a:ext cx="309295" cy="270637"/>
            </a:xfrm>
            <a:custGeom>
              <a:avLst/>
              <a:gdLst/>
              <a:ahLst/>
              <a:cxnLst/>
              <a:rect l="l" t="t" r="r" b="b"/>
              <a:pathLst>
                <a:path w="309295" h="270637">
                  <a:moveTo>
                    <a:pt x="250215" y="265150"/>
                  </a:moveTo>
                  <a:lnTo>
                    <a:pt x="253619" y="268643"/>
                  </a:lnTo>
                  <a:lnTo>
                    <a:pt x="259194" y="268719"/>
                  </a:lnTo>
                  <a:lnTo>
                    <a:pt x="262686" y="265315"/>
                  </a:lnTo>
                  <a:lnTo>
                    <a:pt x="271433" y="256033"/>
                  </a:lnTo>
                  <a:lnTo>
                    <a:pt x="279401" y="246062"/>
                  </a:lnTo>
                  <a:lnTo>
                    <a:pt x="286541" y="235440"/>
                  </a:lnTo>
                  <a:lnTo>
                    <a:pt x="292801" y="224218"/>
                  </a:lnTo>
                  <a:lnTo>
                    <a:pt x="298133" y="212447"/>
                  </a:lnTo>
                  <a:lnTo>
                    <a:pt x="302486" y="200176"/>
                  </a:lnTo>
                  <a:lnTo>
                    <a:pt x="305811" y="187457"/>
                  </a:lnTo>
                  <a:lnTo>
                    <a:pt x="308057" y="174341"/>
                  </a:lnTo>
                  <a:lnTo>
                    <a:pt x="309174" y="160877"/>
                  </a:lnTo>
                  <a:lnTo>
                    <a:pt x="309295" y="154660"/>
                  </a:lnTo>
                  <a:lnTo>
                    <a:pt x="308605" y="139954"/>
                  </a:lnTo>
                  <a:lnTo>
                    <a:pt x="306577" y="125638"/>
                  </a:lnTo>
                  <a:lnTo>
                    <a:pt x="303273" y="111774"/>
                  </a:lnTo>
                  <a:lnTo>
                    <a:pt x="298756" y="98424"/>
                  </a:lnTo>
                  <a:lnTo>
                    <a:pt x="293087" y="85652"/>
                  </a:lnTo>
                  <a:lnTo>
                    <a:pt x="286329" y="73518"/>
                  </a:lnTo>
                  <a:lnTo>
                    <a:pt x="278544" y="62085"/>
                  </a:lnTo>
                  <a:lnTo>
                    <a:pt x="269795" y="51416"/>
                  </a:lnTo>
                  <a:lnTo>
                    <a:pt x="260144" y="41573"/>
                  </a:lnTo>
                  <a:lnTo>
                    <a:pt x="249654" y="32618"/>
                  </a:lnTo>
                  <a:lnTo>
                    <a:pt x="238385" y="24614"/>
                  </a:lnTo>
                  <a:lnTo>
                    <a:pt x="226402" y="17622"/>
                  </a:lnTo>
                  <a:lnTo>
                    <a:pt x="213765" y="11705"/>
                  </a:lnTo>
                  <a:lnTo>
                    <a:pt x="200538" y="6926"/>
                  </a:lnTo>
                  <a:lnTo>
                    <a:pt x="186783" y="3346"/>
                  </a:lnTo>
                  <a:lnTo>
                    <a:pt x="172561" y="1028"/>
                  </a:lnTo>
                  <a:lnTo>
                    <a:pt x="157936" y="34"/>
                  </a:lnTo>
                  <a:lnTo>
                    <a:pt x="154647" y="0"/>
                  </a:lnTo>
                  <a:lnTo>
                    <a:pt x="139943" y="691"/>
                  </a:lnTo>
                  <a:lnTo>
                    <a:pt x="125629" y="2721"/>
                  </a:lnTo>
                  <a:lnTo>
                    <a:pt x="111767" y="6027"/>
                  </a:lnTo>
                  <a:lnTo>
                    <a:pt x="98419" y="10546"/>
                  </a:lnTo>
                  <a:lnTo>
                    <a:pt x="85647" y="16216"/>
                  </a:lnTo>
                  <a:lnTo>
                    <a:pt x="73514" y="22975"/>
                  </a:lnTo>
                  <a:lnTo>
                    <a:pt x="62082" y="30760"/>
                  </a:lnTo>
                  <a:lnTo>
                    <a:pt x="51414" y="39510"/>
                  </a:lnTo>
                  <a:lnTo>
                    <a:pt x="41572" y="49162"/>
                  </a:lnTo>
                  <a:lnTo>
                    <a:pt x="32617" y="59653"/>
                  </a:lnTo>
                  <a:lnTo>
                    <a:pt x="24613" y="70922"/>
                  </a:lnTo>
                  <a:lnTo>
                    <a:pt x="17622" y="82906"/>
                  </a:lnTo>
                  <a:lnTo>
                    <a:pt x="11705" y="95542"/>
                  </a:lnTo>
                  <a:lnTo>
                    <a:pt x="6926" y="108769"/>
                  </a:lnTo>
                  <a:lnTo>
                    <a:pt x="3346" y="122525"/>
                  </a:lnTo>
                  <a:lnTo>
                    <a:pt x="1028" y="136746"/>
                  </a:lnTo>
                  <a:lnTo>
                    <a:pt x="34" y="151371"/>
                  </a:lnTo>
                  <a:lnTo>
                    <a:pt x="0" y="154660"/>
                  </a:lnTo>
                  <a:lnTo>
                    <a:pt x="593" y="168290"/>
                  </a:lnTo>
                  <a:lnTo>
                    <a:pt x="2340" y="181594"/>
                  </a:lnTo>
                  <a:lnTo>
                    <a:pt x="5191" y="194521"/>
                  </a:lnTo>
                  <a:lnTo>
                    <a:pt x="9097" y="207021"/>
                  </a:lnTo>
                  <a:lnTo>
                    <a:pt x="14006" y="219044"/>
                  </a:lnTo>
                  <a:lnTo>
                    <a:pt x="19870" y="230537"/>
                  </a:lnTo>
                  <a:lnTo>
                    <a:pt x="26639" y="241451"/>
                  </a:lnTo>
                  <a:lnTo>
                    <a:pt x="34263" y="251735"/>
                  </a:lnTo>
                  <a:lnTo>
                    <a:pt x="42691" y="261338"/>
                  </a:lnTo>
                  <a:lnTo>
                    <a:pt x="52247" y="270637"/>
                  </a:lnTo>
                  <a:lnTo>
                    <a:pt x="57823" y="270471"/>
                  </a:lnTo>
                  <a:lnTo>
                    <a:pt x="61150" y="266928"/>
                  </a:lnTo>
                  <a:lnTo>
                    <a:pt x="64490" y="263398"/>
                  </a:lnTo>
                  <a:lnTo>
                    <a:pt x="64325" y="257810"/>
                  </a:lnTo>
                  <a:lnTo>
                    <a:pt x="60782" y="254482"/>
                  </a:lnTo>
                  <a:lnTo>
                    <a:pt x="51889" y="245298"/>
                  </a:lnTo>
                  <a:lnTo>
                    <a:pt x="43878" y="235326"/>
                  </a:lnTo>
                  <a:lnTo>
                    <a:pt x="36812" y="224628"/>
                  </a:lnTo>
                  <a:lnTo>
                    <a:pt x="30752" y="213264"/>
                  </a:lnTo>
                  <a:lnTo>
                    <a:pt x="25763" y="201295"/>
                  </a:lnTo>
                  <a:lnTo>
                    <a:pt x="21905" y="188784"/>
                  </a:lnTo>
                  <a:lnTo>
                    <a:pt x="19244" y="175790"/>
                  </a:lnTo>
                  <a:lnTo>
                    <a:pt x="17840" y="162375"/>
                  </a:lnTo>
                  <a:lnTo>
                    <a:pt x="17627" y="154660"/>
                  </a:lnTo>
                  <a:lnTo>
                    <a:pt x="18290" y="141074"/>
                  </a:lnTo>
                  <a:lnTo>
                    <a:pt x="20239" y="127871"/>
                  </a:lnTo>
                  <a:lnTo>
                    <a:pt x="23412" y="115111"/>
                  </a:lnTo>
                  <a:lnTo>
                    <a:pt x="27746" y="102857"/>
                  </a:lnTo>
                  <a:lnTo>
                    <a:pt x="33179" y="91170"/>
                  </a:lnTo>
                  <a:lnTo>
                    <a:pt x="39650" y="80110"/>
                  </a:lnTo>
                  <a:lnTo>
                    <a:pt x="47097" y="69738"/>
                  </a:lnTo>
                  <a:lnTo>
                    <a:pt x="55457" y="60117"/>
                  </a:lnTo>
                  <a:lnTo>
                    <a:pt x="67181" y="49172"/>
                  </a:lnTo>
                  <a:lnTo>
                    <a:pt x="77366" y="41482"/>
                  </a:lnTo>
                  <a:lnTo>
                    <a:pt x="88254" y="34753"/>
                  </a:lnTo>
                  <a:lnTo>
                    <a:pt x="99784" y="29045"/>
                  </a:lnTo>
                  <a:lnTo>
                    <a:pt x="111895" y="24421"/>
                  </a:lnTo>
                  <a:lnTo>
                    <a:pt x="124528" y="20943"/>
                  </a:lnTo>
                  <a:lnTo>
                    <a:pt x="137621" y="18672"/>
                  </a:lnTo>
                  <a:lnTo>
                    <a:pt x="151115" y="17672"/>
                  </a:lnTo>
                  <a:lnTo>
                    <a:pt x="154647" y="17627"/>
                  </a:lnTo>
                  <a:lnTo>
                    <a:pt x="168233" y="18290"/>
                  </a:lnTo>
                  <a:lnTo>
                    <a:pt x="181435" y="20239"/>
                  </a:lnTo>
                  <a:lnTo>
                    <a:pt x="194193" y="23412"/>
                  </a:lnTo>
                  <a:lnTo>
                    <a:pt x="206445" y="27746"/>
                  </a:lnTo>
                  <a:lnTo>
                    <a:pt x="218132" y="33179"/>
                  </a:lnTo>
                  <a:lnTo>
                    <a:pt x="229192" y="39650"/>
                  </a:lnTo>
                  <a:lnTo>
                    <a:pt x="239565" y="47097"/>
                  </a:lnTo>
                  <a:lnTo>
                    <a:pt x="249190" y="55457"/>
                  </a:lnTo>
                  <a:lnTo>
                    <a:pt x="260131" y="67177"/>
                  </a:lnTo>
                  <a:lnTo>
                    <a:pt x="267817" y="77360"/>
                  </a:lnTo>
                  <a:lnTo>
                    <a:pt x="274544" y="88248"/>
                  </a:lnTo>
                  <a:lnTo>
                    <a:pt x="280251" y="99780"/>
                  </a:lnTo>
                  <a:lnTo>
                    <a:pt x="284875" y="111893"/>
                  </a:lnTo>
                  <a:lnTo>
                    <a:pt x="288355" y="124528"/>
                  </a:lnTo>
                  <a:lnTo>
                    <a:pt x="290629" y="137622"/>
                  </a:lnTo>
                  <a:lnTo>
                    <a:pt x="291634" y="151115"/>
                  </a:lnTo>
                  <a:lnTo>
                    <a:pt x="291680" y="154660"/>
                  </a:lnTo>
                  <a:lnTo>
                    <a:pt x="291011" y="168254"/>
                  </a:lnTo>
                  <a:lnTo>
                    <a:pt x="289054" y="181468"/>
                  </a:lnTo>
                  <a:lnTo>
                    <a:pt x="285872" y="194238"/>
                  </a:lnTo>
                  <a:lnTo>
                    <a:pt x="281526" y="206503"/>
                  </a:lnTo>
                  <a:lnTo>
                    <a:pt x="276079" y="218202"/>
                  </a:lnTo>
                  <a:lnTo>
                    <a:pt x="269593" y="229271"/>
                  </a:lnTo>
                  <a:lnTo>
                    <a:pt x="262131" y="239651"/>
                  </a:lnTo>
                  <a:lnTo>
                    <a:pt x="253754" y="249278"/>
                  </a:lnTo>
                  <a:lnTo>
                    <a:pt x="246887" y="256082"/>
                  </a:lnTo>
                  <a:lnTo>
                    <a:pt x="246824" y="261670"/>
                  </a:lnTo>
                  <a:lnTo>
                    <a:pt x="250215" y="265150"/>
                  </a:lnTo>
                  <a:close/>
                </a:path>
              </a:pathLst>
            </a:custGeom>
            <a:solidFill>
              <a:srgbClr val="FDFDFD"/>
            </a:solidFill>
          </p:spPr>
          <p:txBody>
            <a:bodyPr wrap="square" lIns="0" tIns="0" rIns="0" bIns="0" rtlCol="0">
              <a:noAutofit/>
            </a:bodyPr>
            <a:lstStyle/>
            <a:p>
              <a:endParaRPr dirty="0"/>
            </a:p>
          </p:txBody>
        </p:sp>
        <p:sp>
          <p:nvSpPr>
            <p:cNvPr id="53" name="object 69">
              <a:extLst>
                <a:ext uri="{FF2B5EF4-FFF2-40B4-BE49-F238E27FC236}">
                  <a16:creationId xmlns:a16="http://schemas.microsoft.com/office/drawing/2014/main" id="{A5B3E4C5-3616-6AD2-5E23-5E1F73F67522}"/>
                </a:ext>
              </a:extLst>
            </p:cNvPr>
            <p:cNvSpPr/>
            <p:nvPr/>
          </p:nvSpPr>
          <p:spPr>
            <a:xfrm>
              <a:off x="420173" y="4196994"/>
              <a:ext cx="55727" cy="17627"/>
            </a:xfrm>
            <a:custGeom>
              <a:avLst/>
              <a:gdLst/>
              <a:ahLst/>
              <a:cxnLst/>
              <a:rect l="l" t="t" r="r" b="b"/>
              <a:pathLst>
                <a:path w="55727" h="17627">
                  <a:moveTo>
                    <a:pt x="8813" y="17627"/>
                  </a:moveTo>
                  <a:lnTo>
                    <a:pt x="51777" y="17627"/>
                  </a:lnTo>
                  <a:lnTo>
                    <a:pt x="55727" y="13690"/>
                  </a:lnTo>
                  <a:lnTo>
                    <a:pt x="55727" y="3949"/>
                  </a:lnTo>
                  <a:lnTo>
                    <a:pt x="51777" y="0"/>
                  </a:lnTo>
                  <a:lnTo>
                    <a:pt x="3949" y="0"/>
                  </a:lnTo>
                  <a:lnTo>
                    <a:pt x="0" y="3949"/>
                  </a:lnTo>
                  <a:lnTo>
                    <a:pt x="0" y="13690"/>
                  </a:lnTo>
                  <a:lnTo>
                    <a:pt x="3949" y="17627"/>
                  </a:lnTo>
                  <a:lnTo>
                    <a:pt x="8813" y="17627"/>
                  </a:lnTo>
                  <a:close/>
                </a:path>
              </a:pathLst>
            </a:custGeom>
            <a:solidFill>
              <a:srgbClr val="FDFDFD"/>
            </a:solidFill>
          </p:spPr>
          <p:txBody>
            <a:bodyPr wrap="square" lIns="0" tIns="0" rIns="0" bIns="0" rtlCol="0">
              <a:noAutofit/>
            </a:bodyPr>
            <a:lstStyle/>
            <a:p>
              <a:endParaRPr dirty="0"/>
            </a:p>
          </p:txBody>
        </p:sp>
        <p:sp>
          <p:nvSpPr>
            <p:cNvPr id="54" name="object 70">
              <a:extLst>
                <a:ext uri="{FF2B5EF4-FFF2-40B4-BE49-F238E27FC236}">
                  <a16:creationId xmlns:a16="http://schemas.microsoft.com/office/drawing/2014/main" id="{CE8BFDA0-1CD6-C8A8-6FAE-379624F1D99A}"/>
                </a:ext>
              </a:extLst>
            </p:cNvPr>
            <p:cNvSpPr/>
            <p:nvPr/>
          </p:nvSpPr>
          <p:spPr>
            <a:xfrm>
              <a:off x="672569" y="4196994"/>
              <a:ext cx="55727" cy="17627"/>
            </a:xfrm>
            <a:custGeom>
              <a:avLst/>
              <a:gdLst/>
              <a:ahLst/>
              <a:cxnLst/>
              <a:rect l="l" t="t" r="r" b="b"/>
              <a:pathLst>
                <a:path w="55727" h="17627">
                  <a:moveTo>
                    <a:pt x="8813" y="17627"/>
                  </a:moveTo>
                  <a:lnTo>
                    <a:pt x="51777" y="17627"/>
                  </a:lnTo>
                  <a:lnTo>
                    <a:pt x="55727" y="13690"/>
                  </a:lnTo>
                  <a:lnTo>
                    <a:pt x="55727" y="3949"/>
                  </a:lnTo>
                  <a:lnTo>
                    <a:pt x="51777" y="0"/>
                  </a:lnTo>
                  <a:lnTo>
                    <a:pt x="3949" y="0"/>
                  </a:lnTo>
                  <a:lnTo>
                    <a:pt x="0" y="3949"/>
                  </a:lnTo>
                  <a:lnTo>
                    <a:pt x="0" y="13690"/>
                  </a:lnTo>
                  <a:lnTo>
                    <a:pt x="3949" y="17627"/>
                  </a:lnTo>
                  <a:lnTo>
                    <a:pt x="8813" y="17627"/>
                  </a:lnTo>
                  <a:close/>
                </a:path>
              </a:pathLst>
            </a:custGeom>
            <a:solidFill>
              <a:srgbClr val="FDFDFD"/>
            </a:solidFill>
          </p:spPr>
          <p:txBody>
            <a:bodyPr wrap="square" lIns="0" tIns="0" rIns="0" bIns="0" rtlCol="0">
              <a:noAutofit/>
            </a:bodyPr>
            <a:lstStyle/>
            <a:p>
              <a:endParaRPr dirty="0"/>
            </a:p>
          </p:txBody>
        </p:sp>
        <p:sp>
          <p:nvSpPr>
            <p:cNvPr id="55" name="object 71">
              <a:extLst>
                <a:ext uri="{FF2B5EF4-FFF2-40B4-BE49-F238E27FC236}">
                  <a16:creationId xmlns:a16="http://schemas.microsoft.com/office/drawing/2014/main" id="{DE655CEB-7CA4-43E0-B188-3CEB2A1B24AC}"/>
                </a:ext>
              </a:extLst>
            </p:cNvPr>
            <p:cNvSpPr/>
            <p:nvPr/>
          </p:nvSpPr>
          <p:spPr>
            <a:xfrm>
              <a:off x="438256" y="4069827"/>
              <a:ext cx="100583" cy="100583"/>
            </a:xfrm>
            <a:prstGeom prst="rect">
              <a:avLst/>
            </a:prstGeom>
            <a:blipFill>
              <a:blip r:embed="rId4" cstate="print"/>
              <a:stretch>
                <a:fillRect/>
              </a:stretch>
            </a:blipFill>
          </p:spPr>
          <p:txBody>
            <a:bodyPr wrap="square" lIns="0" tIns="0" rIns="0" bIns="0" rtlCol="0">
              <a:noAutofit/>
            </a:bodyPr>
            <a:lstStyle/>
            <a:p>
              <a:endParaRPr dirty="0"/>
            </a:p>
          </p:txBody>
        </p:sp>
        <p:sp>
          <p:nvSpPr>
            <p:cNvPr id="56" name="object 72">
              <a:extLst>
                <a:ext uri="{FF2B5EF4-FFF2-40B4-BE49-F238E27FC236}">
                  <a16:creationId xmlns:a16="http://schemas.microsoft.com/office/drawing/2014/main" id="{14FD2AD4-BB8A-7B04-9544-DD5B90ECA8CF}"/>
                </a:ext>
              </a:extLst>
            </p:cNvPr>
            <p:cNvSpPr/>
            <p:nvPr/>
          </p:nvSpPr>
          <p:spPr>
            <a:xfrm>
              <a:off x="438256" y="4069827"/>
              <a:ext cx="100583" cy="219456"/>
            </a:xfrm>
            <a:prstGeom prst="rect">
              <a:avLst/>
            </a:prstGeom>
            <a:blipFill>
              <a:blip r:embed="rId5" cstate="print"/>
              <a:stretch>
                <a:fillRect/>
              </a:stretch>
            </a:blipFill>
          </p:spPr>
          <p:txBody>
            <a:bodyPr wrap="square" lIns="0" tIns="0" rIns="0" bIns="0" rtlCol="0">
              <a:noAutofit/>
            </a:bodyPr>
            <a:lstStyle/>
            <a:p>
              <a:endParaRPr dirty="0"/>
            </a:p>
          </p:txBody>
        </p:sp>
        <p:sp>
          <p:nvSpPr>
            <p:cNvPr id="57" name="object 73">
              <a:extLst>
                <a:ext uri="{FF2B5EF4-FFF2-40B4-BE49-F238E27FC236}">
                  <a16:creationId xmlns:a16="http://schemas.microsoft.com/office/drawing/2014/main" id="{F8502D59-0204-8858-2F30-E341AD1AE2B7}"/>
                </a:ext>
              </a:extLst>
            </p:cNvPr>
            <p:cNvSpPr/>
            <p:nvPr/>
          </p:nvSpPr>
          <p:spPr>
            <a:xfrm>
              <a:off x="471524" y="4103100"/>
              <a:ext cx="26936" cy="26936"/>
            </a:xfrm>
            <a:custGeom>
              <a:avLst/>
              <a:gdLst/>
              <a:ahLst/>
              <a:cxnLst/>
              <a:rect l="l" t="t" r="r" b="b"/>
              <a:pathLst>
                <a:path w="26936" h="26936">
                  <a:moveTo>
                    <a:pt x="0" y="0"/>
                  </a:moveTo>
                  <a:lnTo>
                    <a:pt x="26936" y="26936"/>
                  </a:lnTo>
                </a:path>
              </a:pathLst>
            </a:custGeom>
            <a:ln w="17614">
              <a:solidFill>
                <a:srgbClr val="FDFDFD"/>
              </a:solidFill>
            </a:ln>
          </p:spPr>
          <p:txBody>
            <a:bodyPr wrap="square" lIns="0" tIns="0" rIns="0" bIns="0" rtlCol="0">
              <a:noAutofit/>
            </a:bodyPr>
            <a:lstStyle/>
            <a:p>
              <a:endParaRPr dirty="0"/>
            </a:p>
          </p:txBody>
        </p:sp>
        <p:sp>
          <p:nvSpPr>
            <p:cNvPr id="58" name="object 75">
              <a:extLst>
                <a:ext uri="{FF2B5EF4-FFF2-40B4-BE49-F238E27FC236}">
                  <a16:creationId xmlns:a16="http://schemas.microsoft.com/office/drawing/2014/main" id="{F940A55A-DCAC-EF28-F200-EFE979AD625E}"/>
                </a:ext>
              </a:extLst>
            </p:cNvPr>
            <p:cNvSpPr/>
            <p:nvPr/>
          </p:nvSpPr>
          <p:spPr>
            <a:xfrm>
              <a:off x="640314" y="4271896"/>
              <a:ext cx="46278" cy="46291"/>
            </a:xfrm>
            <a:custGeom>
              <a:avLst/>
              <a:gdLst/>
              <a:ahLst/>
              <a:cxnLst/>
              <a:rect l="l" t="t" r="r" b="b"/>
              <a:pathLst>
                <a:path w="46278" h="46291">
                  <a:moveTo>
                    <a:pt x="3441" y="15913"/>
                  </a:moveTo>
                  <a:lnTo>
                    <a:pt x="30378" y="42849"/>
                  </a:lnTo>
                  <a:lnTo>
                    <a:pt x="33820" y="46291"/>
                  </a:lnTo>
                  <a:lnTo>
                    <a:pt x="39395" y="46291"/>
                  </a:lnTo>
                  <a:lnTo>
                    <a:pt x="42837" y="42849"/>
                  </a:lnTo>
                  <a:lnTo>
                    <a:pt x="46278" y="39408"/>
                  </a:lnTo>
                  <a:lnTo>
                    <a:pt x="46278" y="33820"/>
                  </a:lnTo>
                  <a:lnTo>
                    <a:pt x="42849" y="30391"/>
                  </a:lnTo>
                  <a:lnTo>
                    <a:pt x="15900" y="3454"/>
                  </a:lnTo>
                  <a:lnTo>
                    <a:pt x="12458" y="0"/>
                  </a:lnTo>
                  <a:lnTo>
                    <a:pt x="6883" y="12"/>
                  </a:lnTo>
                  <a:lnTo>
                    <a:pt x="3441" y="3454"/>
                  </a:lnTo>
                  <a:lnTo>
                    <a:pt x="0" y="6896"/>
                  </a:lnTo>
                  <a:lnTo>
                    <a:pt x="0" y="12471"/>
                  </a:lnTo>
                  <a:lnTo>
                    <a:pt x="3441" y="15913"/>
                  </a:lnTo>
                  <a:close/>
                </a:path>
              </a:pathLst>
            </a:custGeom>
            <a:solidFill>
              <a:srgbClr val="FDFDFD"/>
            </a:solidFill>
          </p:spPr>
          <p:txBody>
            <a:bodyPr wrap="square" lIns="0" tIns="0" rIns="0" bIns="0" rtlCol="0">
              <a:noAutofit/>
            </a:bodyPr>
            <a:lstStyle/>
            <a:p>
              <a:endParaRPr dirty="0"/>
            </a:p>
          </p:txBody>
        </p:sp>
        <p:sp>
          <p:nvSpPr>
            <p:cNvPr id="59" name="object 76">
              <a:extLst>
                <a:ext uri="{FF2B5EF4-FFF2-40B4-BE49-F238E27FC236}">
                  <a16:creationId xmlns:a16="http://schemas.microsoft.com/office/drawing/2014/main" id="{57197081-F8E3-05E2-CB03-F96499BABBD4}"/>
                </a:ext>
              </a:extLst>
            </p:cNvPr>
            <p:cNvSpPr/>
            <p:nvPr/>
          </p:nvSpPr>
          <p:spPr>
            <a:xfrm>
              <a:off x="532295" y="4030357"/>
              <a:ext cx="131512" cy="228445"/>
            </a:xfrm>
            <a:prstGeom prst="rect">
              <a:avLst/>
            </a:prstGeom>
            <a:blipFill>
              <a:blip r:embed="rId6" cstate="print"/>
              <a:stretch>
                <a:fillRect/>
              </a:stretch>
            </a:blipFill>
          </p:spPr>
          <p:txBody>
            <a:bodyPr wrap="square" lIns="0" tIns="0" rIns="0" bIns="0" rtlCol="0">
              <a:noAutofit/>
            </a:bodyPr>
            <a:lstStyle/>
            <a:p>
              <a:endParaRPr dirty="0"/>
            </a:p>
          </p:txBody>
        </p:sp>
        <p:sp>
          <p:nvSpPr>
            <p:cNvPr id="60" name="object 77">
              <a:extLst>
                <a:ext uri="{FF2B5EF4-FFF2-40B4-BE49-F238E27FC236}">
                  <a16:creationId xmlns:a16="http://schemas.microsoft.com/office/drawing/2014/main" id="{7B577EA6-CE1D-8B26-2514-1E5435F93D60}"/>
                </a:ext>
              </a:extLst>
            </p:cNvPr>
            <p:cNvSpPr/>
            <p:nvPr/>
          </p:nvSpPr>
          <p:spPr>
            <a:xfrm>
              <a:off x="565423" y="4051754"/>
              <a:ext cx="17627" cy="55727"/>
            </a:xfrm>
            <a:custGeom>
              <a:avLst/>
              <a:gdLst/>
              <a:ahLst/>
              <a:cxnLst/>
              <a:rect l="l" t="t" r="r" b="b"/>
              <a:pathLst>
                <a:path w="17627" h="55727">
                  <a:moveTo>
                    <a:pt x="0" y="8813"/>
                  </a:moveTo>
                  <a:lnTo>
                    <a:pt x="0" y="51777"/>
                  </a:lnTo>
                  <a:lnTo>
                    <a:pt x="3949" y="55727"/>
                  </a:lnTo>
                  <a:lnTo>
                    <a:pt x="13677" y="55727"/>
                  </a:lnTo>
                  <a:lnTo>
                    <a:pt x="17627" y="51777"/>
                  </a:lnTo>
                  <a:lnTo>
                    <a:pt x="17627" y="3949"/>
                  </a:lnTo>
                  <a:lnTo>
                    <a:pt x="13677" y="0"/>
                  </a:lnTo>
                  <a:lnTo>
                    <a:pt x="3949" y="0"/>
                  </a:lnTo>
                  <a:lnTo>
                    <a:pt x="0" y="3949"/>
                  </a:lnTo>
                  <a:lnTo>
                    <a:pt x="0" y="8813"/>
                  </a:lnTo>
                  <a:close/>
                </a:path>
              </a:pathLst>
            </a:custGeom>
            <a:solidFill>
              <a:srgbClr val="FDFDFD"/>
            </a:solidFill>
          </p:spPr>
          <p:txBody>
            <a:bodyPr wrap="square" lIns="0" tIns="0" rIns="0" bIns="0" rtlCol="0">
              <a:noAutofit/>
            </a:bodyPr>
            <a:lstStyle/>
            <a:p>
              <a:endParaRPr dirty="0"/>
            </a:p>
          </p:txBody>
        </p:sp>
        <p:sp>
          <p:nvSpPr>
            <p:cNvPr id="61" name="object 78">
              <a:extLst>
                <a:ext uri="{FF2B5EF4-FFF2-40B4-BE49-F238E27FC236}">
                  <a16:creationId xmlns:a16="http://schemas.microsoft.com/office/drawing/2014/main" id="{C94105AD-9E8D-F374-E580-2F9CE5C742E6}"/>
                </a:ext>
              </a:extLst>
            </p:cNvPr>
            <p:cNvSpPr/>
            <p:nvPr/>
          </p:nvSpPr>
          <p:spPr>
            <a:xfrm>
              <a:off x="547984" y="4164315"/>
              <a:ext cx="67055" cy="82295"/>
            </a:xfrm>
            <a:prstGeom prst="rect">
              <a:avLst/>
            </a:prstGeom>
            <a:blipFill>
              <a:blip r:embed="rId7" cstate="print"/>
              <a:stretch>
                <a:fillRect/>
              </a:stretch>
            </a:blipFill>
          </p:spPr>
          <p:txBody>
            <a:bodyPr wrap="square" lIns="0" tIns="0" rIns="0" bIns="0" rtlCol="0">
              <a:noAutofit/>
            </a:bodyPr>
            <a:lstStyle/>
            <a:p>
              <a:endParaRPr dirty="0"/>
            </a:p>
          </p:txBody>
        </p:sp>
        <p:sp>
          <p:nvSpPr>
            <p:cNvPr id="62" name="object 79">
              <a:extLst>
                <a:ext uri="{FF2B5EF4-FFF2-40B4-BE49-F238E27FC236}">
                  <a16:creationId xmlns:a16="http://schemas.microsoft.com/office/drawing/2014/main" id="{9F48626F-3974-57B7-154F-7CF6E795A444}"/>
                </a:ext>
              </a:extLst>
            </p:cNvPr>
            <p:cNvSpPr/>
            <p:nvPr/>
          </p:nvSpPr>
          <p:spPr>
            <a:xfrm>
              <a:off x="547984" y="4069827"/>
              <a:ext cx="118079" cy="188988"/>
            </a:xfrm>
            <a:prstGeom prst="rect">
              <a:avLst/>
            </a:prstGeom>
            <a:blipFill>
              <a:blip r:embed="rId8" cstate="print"/>
              <a:stretch>
                <a:fillRect/>
              </a:stretch>
            </a:blipFill>
          </p:spPr>
          <p:txBody>
            <a:bodyPr wrap="square" lIns="0" tIns="0" rIns="0" bIns="0" rtlCol="0">
              <a:noAutofit/>
            </a:bodyPr>
            <a:lstStyle/>
            <a:p>
              <a:endParaRPr dirty="0"/>
            </a:p>
          </p:txBody>
        </p:sp>
        <p:sp>
          <p:nvSpPr>
            <p:cNvPr id="63" name="object 80">
              <a:extLst>
                <a:ext uri="{FF2B5EF4-FFF2-40B4-BE49-F238E27FC236}">
                  <a16:creationId xmlns:a16="http://schemas.microsoft.com/office/drawing/2014/main" id="{C3792919-B577-AD5B-1FD0-F0D30C4A1043}"/>
                </a:ext>
              </a:extLst>
            </p:cNvPr>
            <p:cNvSpPr/>
            <p:nvPr/>
          </p:nvSpPr>
          <p:spPr>
            <a:xfrm>
              <a:off x="570795" y="4093420"/>
              <a:ext cx="115811" cy="115824"/>
            </a:xfrm>
            <a:custGeom>
              <a:avLst/>
              <a:gdLst/>
              <a:ahLst/>
              <a:cxnLst/>
              <a:rect l="l" t="t" r="r" b="b"/>
              <a:pathLst>
                <a:path w="115811" h="115824">
                  <a:moveTo>
                    <a:pt x="99910" y="3441"/>
                  </a:moveTo>
                  <a:lnTo>
                    <a:pt x="3428" y="99923"/>
                  </a:lnTo>
                  <a:lnTo>
                    <a:pt x="0" y="103352"/>
                  </a:lnTo>
                  <a:lnTo>
                    <a:pt x="0" y="108940"/>
                  </a:lnTo>
                  <a:lnTo>
                    <a:pt x="3428" y="112369"/>
                  </a:lnTo>
                  <a:lnTo>
                    <a:pt x="6883" y="115824"/>
                  </a:lnTo>
                  <a:lnTo>
                    <a:pt x="12458" y="115824"/>
                  </a:lnTo>
                  <a:lnTo>
                    <a:pt x="15900" y="112382"/>
                  </a:lnTo>
                  <a:lnTo>
                    <a:pt x="112369" y="15900"/>
                  </a:lnTo>
                  <a:lnTo>
                    <a:pt x="115811" y="12471"/>
                  </a:lnTo>
                  <a:lnTo>
                    <a:pt x="115811" y="6883"/>
                  </a:lnTo>
                  <a:lnTo>
                    <a:pt x="112356" y="3441"/>
                  </a:lnTo>
                  <a:lnTo>
                    <a:pt x="108927" y="0"/>
                  </a:lnTo>
                  <a:lnTo>
                    <a:pt x="103352" y="0"/>
                  </a:lnTo>
                  <a:lnTo>
                    <a:pt x="99910" y="3441"/>
                  </a:lnTo>
                  <a:close/>
                </a:path>
              </a:pathLst>
            </a:custGeom>
            <a:solidFill>
              <a:srgbClr val="FDFDFD"/>
            </a:solidFill>
          </p:spPr>
          <p:txBody>
            <a:bodyPr wrap="square" lIns="0" tIns="0" rIns="0" bIns="0" rtlCol="0">
              <a:noAutofit/>
            </a:bodyPr>
            <a:lstStyle/>
            <a:p>
              <a:endParaRPr dirty="0"/>
            </a:p>
          </p:txBody>
        </p:sp>
        <p:sp>
          <p:nvSpPr>
            <p:cNvPr id="64" name="object 82">
              <a:extLst>
                <a:ext uri="{FF2B5EF4-FFF2-40B4-BE49-F238E27FC236}">
                  <a16:creationId xmlns:a16="http://schemas.microsoft.com/office/drawing/2014/main" id="{2A6C4F35-42B6-0170-D7D6-CE5AFFBDEAC0}"/>
                </a:ext>
              </a:extLst>
            </p:cNvPr>
            <p:cNvSpPr/>
            <p:nvPr/>
          </p:nvSpPr>
          <p:spPr>
            <a:xfrm>
              <a:off x="471525" y="4285104"/>
              <a:ext cx="26936" cy="26936"/>
            </a:xfrm>
            <a:custGeom>
              <a:avLst/>
              <a:gdLst/>
              <a:ahLst/>
              <a:cxnLst/>
              <a:rect l="l" t="t" r="r" b="b"/>
              <a:pathLst>
                <a:path w="26936" h="26936">
                  <a:moveTo>
                    <a:pt x="26936" y="0"/>
                  </a:moveTo>
                  <a:lnTo>
                    <a:pt x="0" y="26936"/>
                  </a:lnTo>
                </a:path>
              </a:pathLst>
            </a:custGeom>
            <a:ln w="17614">
              <a:solidFill>
                <a:srgbClr val="FDFDFD"/>
              </a:solidFill>
            </a:ln>
          </p:spPr>
          <p:txBody>
            <a:bodyPr wrap="square" lIns="0" tIns="0" rIns="0" bIns="0" rtlCol="0">
              <a:noAutofit/>
            </a:bodyPr>
            <a:lstStyle/>
            <a:p>
              <a:endParaRPr dirty="0"/>
            </a:p>
          </p:txBody>
        </p:sp>
        <p:sp>
          <p:nvSpPr>
            <p:cNvPr id="65" name="object 83">
              <a:extLst>
                <a:ext uri="{FF2B5EF4-FFF2-40B4-BE49-F238E27FC236}">
                  <a16:creationId xmlns:a16="http://schemas.microsoft.com/office/drawing/2014/main" id="{CF5D8D70-277C-28EC-A09C-D8C36430E938}"/>
                </a:ext>
              </a:extLst>
            </p:cNvPr>
            <p:cNvSpPr/>
            <p:nvPr/>
          </p:nvSpPr>
          <p:spPr>
            <a:xfrm>
              <a:off x="657712" y="3995549"/>
              <a:ext cx="318020" cy="321178"/>
            </a:xfrm>
            <a:prstGeom prst="rect">
              <a:avLst/>
            </a:prstGeom>
            <a:blipFill>
              <a:blip r:embed="rId9" cstate="print"/>
              <a:stretch>
                <a:fillRect/>
              </a:stretch>
            </a:blipFill>
          </p:spPr>
          <p:txBody>
            <a:bodyPr wrap="square" lIns="0" tIns="0" rIns="0" bIns="0" rtlCol="0">
              <a:noAutofit/>
            </a:bodyPr>
            <a:lstStyle/>
            <a:p>
              <a:endParaRPr dirty="0"/>
            </a:p>
          </p:txBody>
        </p:sp>
        <p:sp>
          <p:nvSpPr>
            <p:cNvPr id="66" name="object 84">
              <a:extLst>
                <a:ext uri="{FF2B5EF4-FFF2-40B4-BE49-F238E27FC236}">
                  <a16:creationId xmlns:a16="http://schemas.microsoft.com/office/drawing/2014/main" id="{F52A5720-65FC-7F23-F684-B63EC82F79F1}"/>
                </a:ext>
              </a:extLst>
            </p:cNvPr>
            <p:cNvSpPr/>
            <p:nvPr/>
          </p:nvSpPr>
          <p:spPr>
            <a:xfrm>
              <a:off x="693371" y="4021028"/>
              <a:ext cx="70332" cy="70332"/>
            </a:xfrm>
            <a:custGeom>
              <a:avLst/>
              <a:gdLst/>
              <a:ahLst/>
              <a:cxnLst/>
              <a:rect l="l" t="t" r="r" b="b"/>
              <a:pathLst>
                <a:path w="70332" h="70332">
                  <a:moveTo>
                    <a:pt x="41541" y="41541"/>
                  </a:moveTo>
                  <a:lnTo>
                    <a:pt x="67564" y="15519"/>
                  </a:lnTo>
                  <a:lnTo>
                    <a:pt x="53416" y="1371"/>
                  </a:lnTo>
                  <a:lnTo>
                    <a:pt x="27406" y="27406"/>
                  </a:lnTo>
                  <a:lnTo>
                    <a:pt x="0" y="0"/>
                  </a:lnTo>
                  <a:lnTo>
                    <a:pt x="0" y="70332"/>
                  </a:lnTo>
                  <a:lnTo>
                    <a:pt x="70332" y="70332"/>
                  </a:lnTo>
                  <a:lnTo>
                    <a:pt x="41541" y="41541"/>
                  </a:lnTo>
                  <a:close/>
                </a:path>
              </a:pathLst>
            </a:custGeom>
            <a:solidFill>
              <a:srgbClr val="FDFDFD"/>
            </a:solidFill>
          </p:spPr>
          <p:txBody>
            <a:bodyPr wrap="square" lIns="0" tIns="0" rIns="0" bIns="0" rtlCol="0">
              <a:noAutofit/>
            </a:bodyPr>
            <a:lstStyle/>
            <a:p>
              <a:endParaRPr dirty="0"/>
            </a:p>
          </p:txBody>
        </p:sp>
        <p:sp>
          <p:nvSpPr>
            <p:cNvPr id="67" name="object 8">
              <a:extLst>
                <a:ext uri="{FF2B5EF4-FFF2-40B4-BE49-F238E27FC236}">
                  <a16:creationId xmlns:a16="http://schemas.microsoft.com/office/drawing/2014/main" id="{A1EA7785-81C4-7B12-EF96-997ADBA6DAB2}"/>
                </a:ext>
              </a:extLst>
            </p:cNvPr>
            <p:cNvSpPr txBox="1"/>
            <p:nvPr/>
          </p:nvSpPr>
          <p:spPr>
            <a:xfrm>
              <a:off x="247065" y="3750652"/>
              <a:ext cx="688555" cy="626808"/>
            </a:xfrm>
            <a:prstGeom prst="rect">
              <a:avLst/>
            </a:prstGeom>
          </p:spPr>
          <p:txBody>
            <a:bodyPr wrap="square" lIns="0" tIns="0" rIns="0" bIns="0" rtlCol="0">
              <a:noAutofit/>
            </a:bodyPr>
            <a:lstStyle/>
            <a:p>
              <a:pPr marL="25400">
                <a:lnSpc>
                  <a:spcPts val="1000"/>
                </a:lnSpc>
              </a:pPr>
              <a:endParaRPr sz="1000" dirty="0"/>
            </a:p>
          </p:txBody>
        </p:sp>
      </p:grpSp>
      <p:sp>
        <p:nvSpPr>
          <p:cNvPr id="94" name="TextBox 93">
            <a:extLst>
              <a:ext uri="{FF2B5EF4-FFF2-40B4-BE49-F238E27FC236}">
                <a16:creationId xmlns:a16="http://schemas.microsoft.com/office/drawing/2014/main" id="{35949656-9AEC-32D2-A5A7-83E620CDD6F0}"/>
              </a:ext>
            </a:extLst>
          </p:cNvPr>
          <p:cNvSpPr txBox="1"/>
          <p:nvPr/>
        </p:nvSpPr>
        <p:spPr>
          <a:xfrm>
            <a:off x="1547664" y="1405415"/>
            <a:ext cx="6586779" cy="794385"/>
          </a:xfrm>
          <a:prstGeom prst="rect">
            <a:avLst/>
          </a:prstGeom>
          <a:noFill/>
        </p:spPr>
        <p:txBody>
          <a:bodyPr wrap="square">
            <a:spAutoFit/>
          </a:bodyPr>
          <a:lstStyle/>
          <a:p>
            <a:pPr marL="184150" indent="-171450">
              <a:lnSpc>
                <a:spcPct val="150000"/>
              </a:lnSpc>
              <a:buClr>
                <a:srgbClr val="FF0000"/>
              </a:buClr>
              <a:buFont typeface="Wingdings" panose="05000000000000000000" pitchFamily="2" charset="2"/>
              <a:buChar char="v"/>
            </a:pPr>
            <a:r>
              <a:rPr lang="en-US" sz="1050" spc="-2" dirty="0">
                <a:solidFill>
                  <a:srgbClr val="363435"/>
                </a:solidFill>
                <a:cs typeface="Century Gothic"/>
              </a:rPr>
              <a:t>This function allows the operator to set the maximum speed for the truck, thus allowing him to have accelerator pedal completely depressed without having to worry about controlling the speed or worrying about foot movement from bumpy roads.</a:t>
            </a:r>
            <a:endParaRPr lang="en-US" sz="1050" dirty="0">
              <a:cs typeface="Century Gothic"/>
            </a:endParaRPr>
          </a:p>
        </p:txBody>
      </p:sp>
      <p:sp>
        <p:nvSpPr>
          <p:cNvPr id="98" name="TextBox 97">
            <a:extLst>
              <a:ext uri="{FF2B5EF4-FFF2-40B4-BE49-F238E27FC236}">
                <a16:creationId xmlns:a16="http://schemas.microsoft.com/office/drawing/2014/main" id="{1DB97F99-0E49-5B03-7150-35EE9C8F66DB}"/>
              </a:ext>
            </a:extLst>
          </p:cNvPr>
          <p:cNvSpPr txBox="1"/>
          <p:nvPr/>
        </p:nvSpPr>
        <p:spPr>
          <a:xfrm>
            <a:off x="1403648" y="2859782"/>
            <a:ext cx="7146438" cy="1164421"/>
          </a:xfrm>
          <a:prstGeom prst="rect">
            <a:avLst/>
          </a:prstGeom>
          <a:noFill/>
        </p:spPr>
        <p:txBody>
          <a:bodyPr wrap="square">
            <a:spAutoFit/>
          </a:bodyPr>
          <a:lstStyle/>
          <a:p>
            <a:pPr marL="301955" indent="-289255">
              <a:lnSpc>
                <a:spcPct val="150000"/>
              </a:lnSpc>
              <a:buClr>
                <a:srgbClr val="FF0000"/>
              </a:buClr>
              <a:buFont typeface="Wingdings" panose="05000000000000000000" pitchFamily="2" charset="2"/>
              <a:buChar char="v"/>
            </a:pPr>
            <a:r>
              <a:rPr lang="en-US" sz="1050" dirty="0">
                <a:solidFill>
                  <a:srgbClr val="363435"/>
                </a:solidFill>
                <a:latin typeface="Century" panose="02040604050505020304" pitchFamily="18" charset="0"/>
                <a:cs typeface="Century Gothic"/>
              </a:rPr>
              <a:t>The speed cont</a:t>
            </a:r>
            <a:r>
              <a:rPr lang="en-US" sz="1050" spc="-4" dirty="0">
                <a:solidFill>
                  <a:srgbClr val="363435"/>
                </a:solidFill>
                <a:latin typeface="Century" panose="02040604050505020304" pitchFamily="18" charset="0"/>
                <a:cs typeface="Century Gothic"/>
              </a:rPr>
              <a:t>r</a:t>
            </a:r>
            <a:r>
              <a:rPr lang="en-US" sz="1050" spc="0" dirty="0">
                <a:solidFill>
                  <a:srgbClr val="363435"/>
                </a:solidFill>
                <a:latin typeface="Century" panose="02040604050505020304" pitchFamily="18" charset="0"/>
                <a:cs typeface="Century Gothic"/>
              </a:rPr>
              <a:t>ol function mimics an operator by </a:t>
            </a:r>
            <a:r>
              <a:rPr lang="en-US" sz="1050" spc="-4" dirty="0">
                <a:solidFill>
                  <a:srgbClr val="363435"/>
                </a:solidFill>
                <a:latin typeface="Century" panose="02040604050505020304" pitchFamily="18" charset="0"/>
                <a:cs typeface="Century Gothic"/>
              </a:rPr>
              <a:t>r</a:t>
            </a:r>
            <a:r>
              <a:rPr lang="en-US" sz="1050" spc="0" dirty="0">
                <a:solidFill>
                  <a:srgbClr val="363435"/>
                </a:solidFill>
                <a:latin typeface="Century" panose="02040604050505020304" pitchFamily="18" charset="0"/>
                <a:cs typeface="Century Gothic"/>
              </a:rPr>
              <a:t>educing accelerator and applying the retarder. </a:t>
            </a:r>
            <a:r>
              <a:rPr lang="en-US" sz="1050" b="1" spc="0" dirty="0">
                <a:solidFill>
                  <a:srgbClr val="363435"/>
                </a:solidFill>
                <a:latin typeface="Century" panose="02040604050505020304" pitchFamily="18" charset="0"/>
                <a:cs typeface="Century Gothic"/>
              </a:rPr>
              <a:t>First LED </a:t>
            </a:r>
            <a:r>
              <a:rPr lang="en-US" sz="1050" spc="0" dirty="0">
                <a:solidFill>
                  <a:srgbClr val="363435"/>
                </a:solidFill>
                <a:latin typeface="Century" panose="02040604050505020304" pitchFamily="18" charset="0"/>
                <a:cs typeface="Century Gothic"/>
              </a:rPr>
              <a:t>is P</a:t>
            </a:r>
            <a:r>
              <a:rPr lang="en-US" sz="1050" spc="-4" dirty="0">
                <a:solidFill>
                  <a:srgbClr val="363435"/>
                </a:solidFill>
                <a:latin typeface="Century" panose="02040604050505020304" pitchFamily="18" charset="0"/>
                <a:cs typeface="Century Gothic"/>
              </a:rPr>
              <a:t>r</a:t>
            </a:r>
            <a:r>
              <a:rPr lang="en-US" sz="1050" spc="0" dirty="0">
                <a:solidFill>
                  <a:srgbClr val="363435"/>
                </a:solidFill>
                <a:latin typeface="Century" panose="02040604050505020304" pitchFamily="18" charset="0"/>
                <a:cs typeface="Century Gothic"/>
              </a:rPr>
              <a:t>oduction Speed Limit 1 and </a:t>
            </a:r>
            <a:r>
              <a:rPr lang="en-US" sz="1050" b="1" spc="-2" dirty="0">
                <a:solidFill>
                  <a:srgbClr val="363435"/>
                </a:solidFill>
                <a:latin typeface="Century" panose="02040604050505020304" pitchFamily="18" charset="0"/>
                <a:cs typeface="Century Gothic"/>
              </a:rPr>
              <a:t>Second LED </a:t>
            </a:r>
            <a:r>
              <a:rPr lang="en-US" sz="1050" spc="-2" dirty="0">
                <a:solidFill>
                  <a:srgbClr val="363435"/>
                </a:solidFill>
                <a:latin typeface="Century" panose="02040604050505020304" pitchFamily="18" charset="0"/>
                <a:cs typeface="Century Gothic"/>
              </a:rPr>
              <a:t>is Production Speed Limit 2… The speed limit can be increased or decreased using the retarder up or down button For operator safety it is advised that the speed control values be set while the machine is stationary</a:t>
            </a:r>
            <a:r>
              <a:rPr lang="en-US" sz="1000" spc="-2" dirty="0">
                <a:solidFill>
                  <a:srgbClr val="363435"/>
                </a:solidFill>
                <a:latin typeface="Century" panose="02040604050505020304" pitchFamily="18" charset="0"/>
                <a:cs typeface="Century Gothic"/>
              </a:rPr>
              <a:t>.</a:t>
            </a:r>
            <a:endParaRPr lang="en-US" sz="1000" dirty="0">
              <a:latin typeface="Century" panose="02040604050505020304" pitchFamily="18" charset="0"/>
              <a:cs typeface="Century Gothic"/>
            </a:endParaRPr>
          </a:p>
          <a:p>
            <a:pPr marL="301955" indent="-289255">
              <a:lnSpc>
                <a:spcPts val="750"/>
              </a:lnSpc>
            </a:pPr>
            <a:endParaRPr lang="en-US" sz="800" dirty="0">
              <a:latin typeface="Century Gothic"/>
              <a:cs typeface="Century Gothic"/>
            </a:endParaRPr>
          </a:p>
        </p:txBody>
      </p:sp>
    </p:spTree>
    <p:extLst>
      <p:ext uri="{BB962C8B-B14F-4D97-AF65-F5344CB8AC3E}">
        <p14:creationId xmlns:p14="http://schemas.microsoft.com/office/powerpoint/2010/main" val="2930561198"/>
      </p:ext>
    </p:extLst>
  </p:cSld>
  <p:clrMapOvr>
    <a:masterClrMapping/>
  </p:clrMapOvr>
  <mc:AlternateContent xmlns:mc="http://schemas.openxmlformats.org/markup-compatibility/2006" xmlns:p14="http://schemas.microsoft.com/office/powerpoint/2010/main">
    <mc:Choice Requires="p14">
      <p:transition spd="slow">
        <p14:prism isContent="1"/>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square" rtlCol="0">
        <a:spAutoFit/>
      </a:bodyPr>
      <a:lstStyle>
        <a:defPPr>
          <a:defRPr sz="1600" dirty="0" smtClean="0">
            <a:latin typeface="Impact"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61358a18-04f9-4e14-adfd-d5bec3d7b66a}" enabled="1" method="Standard" siteId="{c0df1779-f097-4e8e-894d-f4d985fe2138}" contentBits="0" removed="0"/>
</clbl:labelList>
</file>

<file path=docProps/app.xml><?xml version="1.0" encoding="utf-8"?>
<Properties xmlns="http://schemas.openxmlformats.org/officeDocument/2006/extended-properties" xmlns:vt="http://schemas.openxmlformats.org/officeDocument/2006/docPropsVTypes">
  <Template/>
  <TotalTime>7260</TotalTime>
  <Words>1676</Words>
  <Application>Microsoft Office PowerPoint</Application>
  <PresentationFormat>On-screen Show (16:9)</PresentationFormat>
  <Paragraphs>164</Paragraphs>
  <Slides>18</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18</vt:i4>
      </vt:variant>
    </vt:vector>
  </HeadingPairs>
  <TitlesOfParts>
    <vt:vector size="27" baseType="lpstr">
      <vt:lpstr>Arial</vt:lpstr>
      <vt:lpstr>Calibri</vt:lpstr>
      <vt:lpstr>Cambria</vt:lpstr>
      <vt:lpstr>Century</vt:lpstr>
      <vt:lpstr>Century Gothic</vt:lpstr>
      <vt:lpstr>Georgia</vt:lpstr>
      <vt:lpstr>Impact</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Robin.Pett@bellequipment.com</dc:creator>
  <cp:lastModifiedBy>Robin Pett</cp:lastModifiedBy>
  <cp:revision>362</cp:revision>
  <dcterms:created xsi:type="dcterms:W3CDTF">2013-02-21T06:50:36Z</dcterms:created>
  <dcterms:modified xsi:type="dcterms:W3CDTF">2024-10-16T20:13:31Z</dcterms:modified>
</cp:coreProperties>
</file>