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9"/>
  </p:notesMasterIdLst>
  <p:handoutMasterIdLst>
    <p:handoutMasterId r:id="rId10"/>
  </p:handoutMasterIdLst>
  <p:sldIdLst>
    <p:sldId id="256" r:id="rId2"/>
    <p:sldId id="326" r:id="rId3"/>
    <p:sldId id="327" r:id="rId4"/>
    <p:sldId id="328" r:id="rId5"/>
    <p:sldId id="329" r:id="rId6"/>
    <p:sldId id="330" r:id="rId7"/>
    <p:sldId id="269"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5" d="100"/>
          <a:sy n="135" d="100"/>
        </p:scale>
        <p:origin x="924"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0FF760-35C5-495B-A445-BBDE95A81712}" type="datetimeFigureOut">
              <a:rPr lang="en-US" smtClean="0"/>
              <a:pPr/>
              <a:t>10/16/2024</a:t>
            </a:fld>
            <a:endParaRPr lang="en-Z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EEC314-47E0-43E5-B3A1-25960F29929D}" type="slidenum">
              <a:rPr lang="en-ZA" smtClean="0"/>
              <a:pPr/>
              <a:t>‹#›</a:t>
            </a:fld>
            <a:endParaRPr lang="en-ZA" dirty="0"/>
          </a:p>
        </p:txBody>
      </p:sp>
    </p:spTree>
    <p:extLst>
      <p:ext uri="{BB962C8B-B14F-4D97-AF65-F5344CB8AC3E}">
        <p14:creationId xmlns:p14="http://schemas.microsoft.com/office/powerpoint/2010/main" val="4064314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8AFA61-C7D0-4B5C-8545-D2EE7A2794C1}" type="datetimeFigureOut">
              <a:rPr lang="en-US" smtClean="0"/>
              <a:pPr/>
              <a:t>10/16/2024</a:t>
            </a:fld>
            <a:endParaRPr lang="en-ZA"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002898-CEAE-4886-AC83-780017FE18E8}" type="slidenum">
              <a:rPr lang="en-ZA" smtClean="0"/>
              <a:pPr/>
              <a:t>‹#›</a:t>
            </a:fld>
            <a:endParaRPr lang="en-ZA" dirty="0"/>
          </a:p>
        </p:txBody>
      </p:sp>
    </p:spTree>
    <p:extLst>
      <p:ext uri="{BB962C8B-B14F-4D97-AF65-F5344CB8AC3E}">
        <p14:creationId xmlns:p14="http://schemas.microsoft.com/office/powerpoint/2010/main" val="207427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Z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5" name="Footer Placeholder 4"/>
          <p:cNvSpPr>
            <a:spLocks noGrp="1"/>
          </p:cNvSpPr>
          <p:nvPr>
            <p:ph type="ftr" sz="quarter" idx="11"/>
          </p:nvPr>
        </p:nvSpPr>
        <p:spPr>
          <a:xfrm>
            <a:off x="3071802" y="3911213"/>
            <a:ext cx="2895600" cy="273844"/>
          </a:xfrm>
          <a:prstGeom prst="rect">
            <a:avLst/>
          </a:prstGeom>
        </p:spPr>
        <p:txBody>
          <a:bodyPr/>
          <a:lstStyle/>
          <a:p>
            <a:endParaRPr lang="en-ZA" dirty="0"/>
          </a:p>
        </p:txBody>
      </p:sp>
      <p:sp>
        <p:nvSpPr>
          <p:cNvPr id="6" name="Slide Number Placeholder 5"/>
          <p:cNvSpPr>
            <a:spLocks noGrp="1"/>
          </p:cNvSpPr>
          <p:nvPr>
            <p:ph type="sldNum" sz="quarter" idx="12"/>
          </p:nvPr>
        </p:nvSpPr>
        <p:spPr>
          <a:xfrm>
            <a:off x="0" y="4869657"/>
            <a:ext cx="2133600" cy="273844"/>
          </a:xfrm>
        </p:spPr>
        <p:txBody>
          <a:bodyPr/>
          <a:lstStyle>
            <a:lvl1pPr algn="l">
              <a:defRPr>
                <a:latin typeface="Calibri" pitchFamily="34" charset="0"/>
              </a:defRPr>
            </a:lvl1pPr>
          </a:lstStyle>
          <a:p>
            <a:fld id="{D18207ED-F872-4288-B249-F05F0DD053F1}" type="slidenum">
              <a:rPr lang="en-ZA" smtClean="0"/>
              <a:pPr/>
              <a:t>‹#›</a:t>
            </a:fld>
            <a:endParaRPr lang="en-ZA" dirty="0"/>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F2F45E9-0598-49EC-AC2C-5AEE3AF44ABB}" type="datetimeFigureOut">
              <a:rPr lang="en-US" smtClean="0"/>
              <a:pPr/>
              <a:t>10/16/2024</a:t>
            </a:fld>
            <a:endParaRPr lang="en-ZA" dirty="0"/>
          </a:p>
        </p:txBody>
      </p:sp>
      <p:sp>
        <p:nvSpPr>
          <p:cNvPr id="5" name="Footer Placeholder 4"/>
          <p:cNvSpPr>
            <a:spLocks noGrp="1"/>
          </p:cNvSpPr>
          <p:nvPr>
            <p:ph type="ftr" sz="quarter" idx="11"/>
          </p:nvPr>
        </p:nvSpPr>
        <p:spPr>
          <a:xfrm>
            <a:off x="3071802" y="3911213"/>
            <a:ext cx="2895600" cy="273844"/>
          </a:xfrm>
          <a:prstGeom prst="rect">
            <a:avLst/>
          </a:prstGeom>
        </p:spPr>
        <p:txBody>
          <a:bodyPr/>
          <a:lstStyle/>
          <a:p>
            <a:endParaRPr lang="en-ZA" dirty="0"/>
          </a:p>
        </p:txBody>
      </p:sp>
      <p:sp>
        <p:nvSpPr>
          <p:cNvPr id="6" name="Slide Number Placeholder 5"/>
          <p:cNvSpPr>
            <a:spLocks noGrp="1"/>
          </p:cNvSpPr>
          <p:nvPr>
            <p:ph type="sldNum" sz="quarter" idx="12"/>
          </p:nvPr>
        </p:nvSpPr>
        <p:spPr/>
        <p:txBody>
          <a:bodyPr/>
          <a:lstStyle/>
          <a:p>
            <a:fld id="{D18207ED-F872-4288-B249-F05F0DD053F1}" type="slidenum">
              <a:rPr lang="en-ZA" smtClean="0"/>
              <a:pPr/>
              <a:t>‹#›</a:t>
            </a:fld>
            <a:endParaRPr lang="en-ZA" dirty="0"/>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F2F45E9-0598-49EC-AC2C-5AEE3AF44ABB}" type="datetimeFigureOut">
              <a:rPr lang="en-US" smtClean="0"/>
              <a:pPr/>
              <a:t>10/16/2024</a:t>
            </a:fld>
            <a:endParaRPr lang="en-ZA" dirty="0"/>
          </a:p>
        </p:txBody>
      </p:sp>
      <p:sp>
        <p:nvSpPr>
          <p:cNvPr id="5" name="Footer Placeholder 4"/>
          <p:cNvSpPr>
            <a:spLocks noGrp="1"/>
          </p:cNvSpPr>
          <p:nvPr>
            <p:ph type="ftr" sz="quarter" idx="11"/>
          </p:nvPr>
        </p:nvSpPr>
        <p:spPr>
          <a:xfrm>
            <a:off x="3071802" y="3911213"/>
            <a:ext cx="2895600" cy="273844"/>
          </a:xfrm>
          <a:prstGeom prst="rect">
            <a:avLst/>
          </a:prstGeom>
        </p:spPr>
        <p:txBody>
          <a:bodyPr/>
          <a:lstStyle/>
          <a:p>
            <a:endParaRPr lang="en-ZA" dirty="0"/>
          </a:p>
        </p:txBody>
      </p:sp>
      <p:sp>
        <p:nvSpPr>
          <p:cNvPr id="6" name="Slide Number Placeholder 5"/>
          <p:cNvSpPr>
            <a:spLocks noGrp="1"/>
          </p:cNvSpPr>
          <p:nvPr>
            <p:ph type="sldNum" sz="quarter" idx="12"/>
          </p:nvPr>
        </p:nvSpPr>
        <p:spPr/>
        <p:txBody>
          <a:bodyPr/>
          <a:lstStyle/>
          <a:p>
            <a:fld id="{D18207ED-F872-4288-B249-F05F0DD053F1}" type="slidenum">
              <a:rPr lang="en-ZA" smtClean="0"/>
              <a:pPr/>
              <a:t>‹#›</a:t>
            </a:fld>
            <a:endParaRPr lang="en-ZA" dirty="0"/>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F2F45E9-0598-49EC-AC2C-5AEE3AF44ABB}" type="datetimeFigureOut">
              <a:rPr lang="en-US" smtClean="0"/>
              <a:pPr/>
              <a:t>10/16/2024</a:t>
            </a:fld>
            <a:endParaRPr lang="en-ZA" dirty="0"/>
          </a:p>
        </p:txBody>
      </p:sp>
      <p:sp>
        <p:nvSpPr>
          <p:cNvPr id="5" name="Footer Placeholder 4"/>
          <p:cNvSpPr>
            <a:spLocks noGrp="1"/>
          </p:cNvSpPr>
          <p:nvPr>
            <p:ph type="ftr" sz="quarter" idx="11"/>
          </p:nvPr>
        </p:nvSpPr>
        <p:spPr>
          <a:xfrm>
            <a:off x="3071802" y="3911213"/>
            <a:ext cx="2895600" cy="273844"/>
          </a:xfrm>
          <a:prstGeom prst="rect">
            <a:avLst/>
          </a:prstGeom>
        </p:spPr>
        <p:txBody>
          <a:bodyPr/>
          <a:lstStyle/>
          <a:p>
            <a:endParaRPr lang="en-ZA" dirty="0"/>
          </a:p>
        </p:txBody>
      </p:sp>
      <p:sp>
        <p:nvSpPr>
          <p:cNvPr id="6" name="Slide Number Placeholder 5"/>
          <p:cNvSpPr>
            <a:spLocks noGrp="1"/>
          </p:cNvSpPr>
          <p:nvPr>
            <p:ph type="sldNum" sz="quarter" idx="12"/>
          </p:nvPr>
        </p:nvSpPr>
        <p:spPr/>
        <p:txBody>
          <a:bodyPr/>
          <a:lstStyle/>
          <a:p>
            <a:fld id="{D18207ED-F872-4288-B249-F05F0DD053F1}" type="slidenum">
              <a:rPr lang="en-ZA" smtClean="0"/>
              <a:pPr/>
              <a:t>‹#›</a:t>
            </a:fld>
            <a:endParaRPr lang="en-ZA" dirty="0"/>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2F45E9-0598-49EC-AC2C-5AEE3AF44ABB}" type="datetimeFigureOut">
              <a:rPr lang="en-US" smtClean="0"/>
              <a:pPr/>
              <a:t>10/16/2024</a:t>
            </a:fld>
            <a:endParaRPr lang="en-ZA" dirty="0"/>
          </a:p>
        </p:txBody>
      </p:sp>
      <p:sp>
        <p:nvSpPr>
          <p:cNvPr id="5" name="Footer Placeholder 4"/>
          <p:cNvSpPr>
            <a:spLocks noGrp="1"/>
          </p:cNvSpPr>
          <p:nvPr>
            <p:ph type="ftr" sz="quarter" idx="11"/>
          </p:nvPr>
        </p:nvSpPr>
        <p:spPr>
          <a:xfrm>
            <a:off x="3071802" y="3911213"/>
            <a:ext cx="2895600" cy="273844"/>
          </a:xfrm>
          <a:prstGeom prst="rect">
            <a:avLst/>
          </a:prstGeom>
        </p:spPr>
        <p:txBody>
          <a:bodyPr/>
          <a:lstStyle/>
          <a:p>
            <a:endParaRPr lang="en-ZA" dirty="0"/>
          </a:p>
        </p:txBody>
      </p:sp>
      <p:sp>
        <p:nvSpPr>
          <p:cNvPr id="6" name="Slide Number Placeholder 5"/>
          <p:cNvSpPr>
            <a:spLocks noGrp="1"/>
          </p:cNvSpPr>
          <p:nvPr>
            <p:ph type="sldNum" sz="quarter" idx="12"/>
          </p:nvPr>
        </p:nvSpPr>
        <p:spPr/>
        <p:txBody>
          <a:bodyPr/>
          <a:lstStyle/>
          <a:p>
            <a:fld id="{D18207ED-F872-4288-B249-F05F0DD053F1}" type="slidenum">
              <a:rPr lang="en-ZA" smtClean="0"/>
              <a:pPr/>
              <a:t>‹#›</a:t>
            </a:fld>
            <a:endParaRPr lang="en-ZA" dirty="0"/>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EF2F45E9-0598-49EC-AC2C-5AEE3AF44ABB}" type="datetimeFigureOut">
              <a:rPr lang="en-US" smtClean="0"/>
              <a:pPr/>
              <a:t>10/16/2024</a:t>
            </a:fld>
            <a:endParaRPr lang="en-ZA" dirty="0"/>
          </a:p>
        </p:txBody>
      </p:sp>
      <p:sp>
        <p:nvSpPr>
          <p:cNvPr id="6" name="Footer Placeholder 5"/>
          <p:cNvSpPr>
            <a:spLocks noGrp="1"/>
          </p:cNvSpPr>
          <p:nvPr>
            <p:ph type="ftr" sz="quarter" idx="11"/>
          </p:nvPr>
        </p:nvSpPr>
        <p:spPr>
          <a:xfrm>
            <a:off x="3071802" y="3911213"/>
            <a:ext cx="2895600" cy="273844"/>
          </a:xfrm>
          <a:prstGeom prst="rect">
            <a:avLst/>
          </a:prstGeom>
        </p:spPr>
        <p:txBody>
          <a:bodyPr/>
          <a:lstStyle/>
          <a:p>
            <a:endParaRPr lang="en-ZA" dirty="0"/>
          </a:p>
        </p:txBody>
      </p:sp>
      <p:sp>
        <p:nvSpPr>
          <p:cNvPr id="7" name="Slide Number Placeholder 6"/>
          <p:cNvSpPr>
            <a:spLocks noGrp="1"/>
          </p:cNvSpPr>
          <p:nvPr>
            <p:ph type="sldNum" sz="quarter" idx="12"/>
          </p:nvPr>
        </p:nvSpPr>
        <p:spPr/>
        <p:txBody>
          <a:bodyPr/>
          <a:lstStyle/>
          <a:p>
            <a:fld id="{D18207ED-F872-4288-B249-F05F0DD053F1}" type="slidenum">
              <a:rPr lang="en-ZA" smtClean="0"/>
              <a:pPr/>
              <a:t>‹#›</a:t>
            </a:fld>
            <a:endParaRPr lang="en-ZA" dirty="0"/>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EF2F45E9-0598-49EC-AC2C-5AEE3AF44ABB}" type="datetimeFigureOut">
              <a:rPr lang="en-US" smtClean="0"/>
              <a:pPr/>
              <a:t>10/16/2024</a:t>
            </a:fld>
            <a:endParaRPr lang="en-ZA" dirty="0"/>
          </a:p>
        </p:txBody>
      </p:sp>
      <p:sp>
        <p:nvSpPr>
          <p:cNvPr id="8" name="Footer Placeholder 7"/>
          <p:cNvSpPr>
            <a:spLocks noGrp="1"/>
          </p:cNvSpPr>
          <p:nvPr>
            <p:ph type="ftr" sz="quarter" idx="11"/>
          </p:nvPr>
        </p:nvSpPr>
        <p:spPr>
          <a:xfrm>
            <a:off x="3071802" y="3911213"/>
            <a:ext cx="2895600" cy="273844"/>
          </a:xfrm>
          <a:prstGeom prst="rect">
            <a:avLst/>
          </a:prstGeom>
        </p:spPr>
        <p:txBody>
          <a:bodyPr/>
          <a:lstStyle/>
          <a:p>
            <a:endParaRPr lang="en-ZA" dirty="0"/>
          </a:p>
        </p:txBody>
      </p:sp>
      <p:sp>
        <p:nvSpPr>
          <p:cNvPr id="9" name="Slide Number Placeholder 8"/>
          <p:cNvSpPr>
            <a:spLocks noGrp="1"/>
          </p:cNvSpPr>
          <p:nvPr>
            <p:ph type="sldNum" sz="quarter" idx="12"/>
          </p:nvPr>
        </p:nvSpPr>
        <p:spPr/>
        <p:txBody>
          <a:bodyPr/>
          <a:lstStyle/>
          <a:p>
            <a:fld id="{D18207ED-F872-4288-B249-F05F0DD053F1}" type="slidenum">
              <a:rPr lang="en-ZA" smtClean="0"/>
              <a:pPr/>
              <a:t>‹#›</a:t>
            </a:fld>
            <a:endParaRPr lang="en-ZA" dirty="0"/>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EF2F45E9-0598-49EC-AC2C-5AEE3AF44ABB}" type="datetimeFigureOut">
              <a:rPr lang="en-US" smtClean="0"/>
              <a:pPr/>
              <a:t>10/16/2024</a:t>
            </a:fld>
            <a:endParaRPr lang="en-ZA" dirty="0"/>
          </a:p>
        </p:txBody>
      </p:sp>
      <p:sp>
        <p:nvSpPr>
          <p:cNvPr id="4" name="Footer Placeholder 3"/>
          <p:cNvSpPr>
            <a:spLocks noGrp="1"/>
          </p:cNvSpPr>
          <p:nvPr>
            <p:ph type="ftr" sz="quarter" idx="11"/>
          </p:nvPr>
        </p:nvSpPr>
        <p:spPr>
          <a:xfrm>
            <a:off x="3071802" y="3911213"/>
            <a:ext cx="2895600" cy="273844"/>
          </a:xfrm>
          <a:prstGeom prst="rect">
            <a:avLst/>
          </a:prstGeom>
        </p:spPr>
        <p:txBody>
          <a:bodyPr/>
          <a:lstStyle/>
          <a:p>
            <a:endParaRPr lang="en-ZA" dirty="0"/>
          </a:p>
        </p:txBody>
      </p:sp>
      <p:sp>
        <p:nvSpPr>
          <p:cNvPr id="5" name="Slide Number Placeholder 4"/>
          <p:cNvSpPr>
            <a:spLocks noGrp="1"/>
          </p:cNvSpPr>
          <p:nvPr>
            <p:ph type="sldNum" sz="quarter" idx="12"/>
          </p:nvPr>
        </p:nvSpPr>
        <p:spPr/>
        <p:txBody>
          <a:bodyPr/>
          <a:lstStyle/>
          <a:p>
            <a:fld id="{D18207ED-F872-4288-B249-F05F0DD053F1}" type="slidenum">
              <a:rPr lang="en-ZA" smtClean="0"/>
              <a:pPr/>
              <a:t>‹#›</a:t>
            </a:fld>
            <a:endParaRPr lang="en-ZA" dirty="0"/>
          </a:p>
        </p:txBody>
      </p:sp>
      <p:sp>
        <p:nvSpPr>
          <p:cNvPr id="6" name="Rectangle 5"/>
          <p:cNvSpPr/>
          <p:nvPr userDrawn="1"/>
        </p:nvSpPr>
        <p:spPr>
          <a:xfrm>
            <a:off x="0" y="0"/>
            <a:ext cx="91440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new logo size.png"/>
          <p:cNvPicPr>
            <a:picLocks noChangeAspect="1"/>
          </p:cNvPicPr>
          <p:nvPr userDrawn="1"/>
        </p:nvPicPr>
        <p:blipFill>
          <a:blip r:embed="rId2" cstate="print"/>
          <a:stretch>
            <a:fillRect/>
          </a:stretch>
        </p:blipFill>
        <p:spPr>
          <a:xfrm>
            <a:off x="1740358" y="1683461"/>
            <a:ext cx="5643602" cy="1745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F45E9-0598-49EC-AC2C-5AEE3AF44ABB}" type="datetimeFigureOut">
              <a:rPr lang="en-US" smtClean="0"/>
              <a:pPr/>
              <a:t>10/16/2024</a:t>
            </a:fld>
            <a:endParaRPr lang="en-ZA" dirty="0"/>
          </a:p>
        </p:txBody>
      </p:sp>
      <p:sp>
        <p:nvSpPr>
          <p:cNvPr id="3" name="Footer Placeholder 2"/>
          <p:cNvSpPr>
            <a:spLocks noGrp="1"/>
          </p:cNvSpPr>
          <p:nvPr>
            <p:ph type="ftr" sz="quarter" idx="11"/>
          </p:nvPr>
        </p:nvSpPr>
        <p:spPr>
          <a:xfrm>
            <a:off x="3071802" y="3911213"/>
            <a:ext cx="2895600" cy="273844"/>
          </a:xfrm>
          <a:prstGeom prst="rect">
            <a:avLst/>
          </a:prstGeom>
        </p:spPr>
        <p:txBody>
          <a:bodyPr/>
          <a:lstStyle/>
          <a:p>
            <a:endParaRPr lang="en-ZA" dirty="0"/>
          </a:p>
        </p:txBody>
      </p:sp>
      <p:sp>
        <p:nvSpPr>
          <p:cNvPr id="4" name="Slide Number Placeholder 3"/>
          <p:cNvSpPr>
            <a:spLocks noGrp="1"/>
          </p:cNvSpPr>
          <p:nvPr>
            <p:ph type="sldNum" sz="quarter" idx="12"/>
          </p:nvPr>
        </p:nvSpPr>
        <p:spPr/>
        <p:txBody>
          <a:bodyPr/>
          <a:lstStyle/>
          <a:p>
            <a:fld id="{D18207ED-F872-4288-B249-F05F0DD053F1}" type="slidenum">
              <a:rPr lang="en-ZA" smtClean="0"/>
              <a:pPr/>
              <a:t>‹#›</a:t>
            </a:fld>
            <a:endParaRPr lang="en-ZA" dirty="0"/>
          </a:p>
        </p:txBody>
      </p:sp>
      <p:grpSp>
        <p:nvGrpSpPr>
          <p:cNvPr id="5" name="Group 4"/>
          <p:cNvGrpSpPr/>
          <p:nvPr userDrawn="1"/>
        </p:nvGrpSpPr>
        <p:grpSpPr>
          <a:xfrm>
            <a:off x="500034" y="571486"/>
            <a:ext cx="8643966" cy="54186"/>
            <a:chOff x="500034" y="571486"/>
            <a:chExt cx="8643966" cy="54186"/>
          </a:xfrm>
        </p:grpSpPr>
        <p:cxnSp>
          <p:nvCxnSpPr>
            <p:cNvPr id="6" name="Straight Connector 5"/>
            <p:cNvCxnSpPr/>
            <p:nvPr/>
          </p:nvCxnSpPr>
          <p:spPr>
            <a:xfrm>
              <a:off x="500034" y="571486"/>
              <a:ext cx="8643966"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0034" y="625672"/>
              <a:ext cx="864396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8" name="Picture 7" descr="footer1.jpg"/>
          <p:cNvPicPr>
            <a:picLocks noChangeAspect="1"/>
          </p:cNvPicPr>
          <p:nvPr userDrawn="1"/>
        </p:nvPicPr>
        <p:blipFill>
          <a:blip r:embed="rId2" cstate="print"/>
          <a:stretch>
            <a:fillRect/>
          </a:stretch>
        </p:blipFill>
        <p:spPr>
          <a:xfrm>
            <a:off x="1" y="4803322"/>
            <a:ext cx="9144000" cy="340178"/>
          </a:xfrm>
          <a:prstGeom prst="rect">
            <a:avLst/>
          </a:prstGeom>
        </p:spPr>
      </p:pic>
      <p:pic>
        <p:nvPicPr>
          <p:cNvPr id="9" name="Picture 25" descr="new logo size">
            <a:hlinkClick r:id="rId3" action="ppaction://hlinksldjump"/>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8429652" y="4857766"/>
            <a:ext cx="637011" cy="2190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2F45E9-0598-49EC-AC2C-5AEE3AF44ABB}" type="datetimeFigureOut">
              <a:rPr lang="en-US" smtClean="0"/>
              <a:pPr/>
              <a:t>10/16/2024</a:t>
            </a:fld>
            <a:endParaRPr lang="en-ZA" dirty="0"/>
          </a:p>
        </p:txBody>
      </p:sp>
      <p:sp>
        <p:nvSpPr>
          <p:cNvPr id="6" name="Footer Placeholder 5"/>
          <p:cNvSpPr>
            <a:spLocks noGrp="1"/>
          </p:cNvSpPr>
          <p:nvPr>
            <p:ph type="ftr" sz="quarter" idx="11"/>
          </p:nvPr>
        </p:nvSpPr>
        <p:spPr>
          <a:xfrm>
            <a:off x="3071802" y="3911213"/>
            <a:ext cx="2895600" cy="273844"/>
          </a:xfrm>
          <a:prstGeom prst="rect">
            <a:avLst/>
          </a:prstGeom>
        </p:spPr>
        <p:txBody>
          <a:bodyPr/>
          <a:lstStyle/>
          <a:p>
            <a:endParaRPr lang="en-ZA" dirty="0"/>
          </a:p>
        </p:txBody>
      </p:sp>
      <p:sp>
        <p:nvSpPr>
          <p:cNvPr id="7" name="Slide Number Placeholder 6"/>
          <p:cNvSpPr>
            <a:spLocks noGrp="1"/>
          </p:cNvSpPr>
          <p:nvPr>
            <p:ph type="sldNum" sz="quarter" idx="12"/>
          </p:nvPr>
        </p:nvSpPr>
        <p:spPr/>
        <p:txBody>
          <a:bodyPr/>
          <a:lstStyle/>
          <a:p>
            <a:fld id="{D18207ED-F872-4288-B249-F05F0DD053F1}" type="slidenum">
              <a:rPr lang="en-ZA" smtClean="0"/>
              <a:pPr/>
              <a:t>‹#›</a:t>
            </a:fld>
            <a:endParaRPr lang="en-ZA" dirty="0"/>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2F45E9-0598-49EC-AC2C-5AEE3AF44ABB}" type="datetimeFigureOut">
              <a:rPr lang="en-US" smtClean="0"/>
              <a:pPr/>
              <a:t>10/16/2024</a:t>
            </a:fld>
            <a:endParaRPr lang="en-ZA" dirty="0"/>
          </a:p>
        </p:txBody>
      </p:sp>
      <p:sp>
        <p:nvSpPr>
          <p:cNvPr id="6" name="Footer Placeholder 5"/>
          <p:cNvSpPr>
            <a:spLocks noGrp="1"/>
          </p:cNvSpPr>
          <p:nvPr>
            <p:ph type="ftr" sz="quarter" idx="11"/>
          </p:nvPr>
        </p:nvSpPr>
        <p:spPr>
          <a:xfrm>
            <a:off x="3071802" y="3911213"/>
            <a:ext cx="2895600" cy="273844"/>
          </a:xfrm>
          <a:prstGeom prst="rect">
            <a:avLst/>
          </a:prstGeom>
        </p:spPr>
        <p:txBody>
          <a:bodyPr/>
          <a:lstStyle/>
          <a:p>
            <a:endParaRPr lang="en-ZA" dirty="0"/>
          </a:p>
        </p:txBody>
      </p:sp>
      <p:sp>
        <p:nvSpPr>
          <p:cNvPr id="7" name="Slide Number Placeholder 6"/>
          <p:cNvSpPr>
            <a:spLocks noGrp="1"/>
          </p:cNvSpPr>
          <p:nvPr>
            <p:ph type="sldNum" sz="quarter" idx="12"/>
          </p:nvPr>
        </p:nvSpPr>
        <p:spPr/>
        <p:txBody>
          <a:bodyPr/>
          <a:lstStyle/>
          <a:p>
            <a:fld id="{D18207ED-F872-4288-B249-F05F0DD053F1}" type="slidenum">
              <a:rPr lang="en-ZA" smtClean="0"/>
              <a:pPr/>
              <a:t>‹#›</a:t>
            </a:fld>
            <a:endParaRPr lang="en-ZA" dirty="0"/>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2F45E9-0598-49EC-AC2C-5AEE3AF44ABB}" type="datetimeFigureOut">
              <a:rPr lang="en-US" smtClean="0"/>
              <a:pPr/>
              <a:t>10/16/2024</a:t>
            </a:fld>
            <a:endParaRPr lang="en-ZA" dirty="0"/>
          </a:p>
        </p:txBody>
      </p:sp>
      <p:sp>
        <p:nvSpPr>
          <p:cNvPr id="6" name="Slide Number Placeholder 5"/>
          <p:cNvSpPr>
            <a:spLocks noGrp="1"/>
          </p:cNvSpPr>
          <p:nvPr>
            <p:ph type="sldNum" sz="quarter" idx="4"/>
          </p:nvPr>
        </p:nvSpPr>
        <p:spPr>
          <a:xfrm>
            <a:off x="6500826" y="380405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18207ED-F872-4288-B249-F05F0DD053F1}"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9742"/>
            <a:ext cx="7772400" cy="1102519"/>
          </a:xfrm>
        </p:spPr>
        <p:txBody>
          <a:bodyPr>
            <a:normAutofit/>
          </a:bodyPr>
          <a:lstStyle/>
          <a:p>
            <a:r>
              <a:rPr lang="en-ZA" dirty="0">
                <a:latin typeface="Impact" pitchFamily="34" charset="0"/>
              </a:rPr>
              <a:t>WALK AROUND HIGHLIGHTS</a:t>
            </a:r>
          </a:p>
        </p:txBody>
      </p:sp>
      <p:pic>
        <p:nvPicPr>
          <p:cNvPr id="5" name="Picture 4" descr="new logo size.png"/>
          <p:cNvPicPr>
            <a:picLocks noChangeAspect="1"/>
          </p:cNvPicPr>
          <p:nvPr/>
        </p:nvPicPr>
        <p:blipFill>
          <a:blip r:embed="rId2" cstate="print"/>
          <a:stretch>
            <a:fillRect/>
          </a:stretch>
        </p:blipFill>
        <p:spPr>
          <a:xfrm>
            <a:off x="3214678" y="1228075"/>
            <a:ext cx="2714612" cy="839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yellow dump truck with a person driving&#10;&#10;Description automatically generated">
            <a:extLst>
              <a:ext uri="{FF2B5EF4-FFF2-40B4-BE49-F238E27FC236}">
                <a16:creationId xmlns:a16="http://schemas.microsoft.com/office/drawing/2014/main" id="{9331B429-5794-D19A-0F06-21F3309D71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 y="483518"/>
            <a:ext cx="4355037" cy="3842381"/>
          </a:xfrm>
          <a:prstGeom prst="rect">
            <a:avLst/>
          </a:prstGeom>
        </p:spPr>
      </p:pic>
      <p:sp>
        <p:nvSpPr>
          <p:cNvPr id="7" name="object 10">
            <a:extLst>
              <a:ext uri="{FF2B5EF4-FFF2-40B4-BE49-F238E27FC236}">
                <a16:creationId xmlns:a16="http://schemas.microsoft.com/office/drawing/2014/main" id="{83B4FF3F-1A3C-E927-7C32-E347FD27943F}"/>
              </a:ext>
            </a:extLst>
          </p:cNvPr>
          <p:cNvSpPr txBox="1"/>
          <p:nvPr/>
        </p:nvSpPr>
        <p:spPr>
          <a:xfrm>
            <a:off x="3896952" y="699543"/>
            <a:ext cx="1780190" cy="720079"/>
          </a:xfrm>
          <a:prstGeom prst="rect">
            <a:avLst/>
          </a:prstGeom>
          <a:solidFill>
            <a:srgbClr val="FFC000"/>
          </a:solidFill>
          <a:effectLst>
            <a:outerShdw blurRad="50800" dist="38100" dir="5400000" algn="t" rotWithShape="0">
              <a:prstClr val="black">
                <a:alpha val="40000"/>
              </a:prstClr>
            </a:outerShdw>
          </a:effectLst>
        </p:spPr>
        <p:txBody>
          <a:bodyPr wrap="square" lIns="0" tIns="5334" rIns="0" bIns="0" rtlCol="0">
            <a:noAutofit/>
          </a:bodyPr>
          <a:lstStyle/>
          <a:p>
            <a:pPr marL="12700">
              <a:lnSpc>
                <a:spcPts val="840"/>
              </a:lnSpc>
            </a:pPr>
            <a:r>
              <a:rPr lang="en-US" sz="1000" b="1" dirty="0">
                <a:latin typeface="Century Gothic"/>
                <a:cs typeface="Century Gothic"/>
              </a:rPr>
              <a:t>   </a:t>
            </a:r>
          </a:p>
          <a:p>
            <a:pPr marL="12700">
              <a:lnSpc>
                <a:spcPts val="840"/>
              </a:lnSpc>
            </a:pPr>
            <a:r>
              <a:rPr sz="1000" b="1" dirty="0">
                <a:latin typeface="Century Gothic"/>
                <a:cs typeface="Century Gothic"/>
              </a:rPr>
              <a:t>POWER-TO-WEIGHT RATIO</a:t>
            </a:r>
            <a:br>
              <a:rPr lang="en-US" sz="1000" b="1" dirty="0">
                <a:solidFill>
                  <a:srgbClr val="363435"/>
                </a:solidFill>
                <a:latin typeface="Century Gothic"/>
                <a:cs typeface="Century Gothic"/>
              </a:rPr>
            </a:br>
            <a:endParaRPr sz="1000" dirty="0">
              <a:latin typeface="Century Gothic"/>
              <a:cs typeface="Century Gothic"/>
            </a:endParaRPr>
          </a:p>
          <a:p>
            <a:pPr marL="184150" marR="61589" indent="-171450">
              <a:buClr>
                <a:srgbClr val="FF0000"/>
              </a:buClr>
              <a:buFont typeface="Wingdings" panose="05000000000000000000" pitchFamily="2" charset="2"/>
              <a:buChar char="Ø"/>
            </a:pPr>
            <a:r>
              <a:rPr sz="1000" dirty="0">
                <a:solidFill>
                  <a:srgbClr val="363435"/>
                </a:solidFill>
                <a:latin typeface="Century Gothic"/>
                <a:cs typeface="Century Gothic"/>
              </a:rPr>
              <a:t>Industry leading engine power-to- weight ratio</a:t>
            </a:r>
            <a:endParaRPr sz="1000" dirty="0">
              <a:latin typeface="Century Gothic"/>
              <a:cs typeface="Century Gothic"/>
            </a:endParaRPr>
          </a:p>
        </p:txBody>
      </p:sp>
      <p:sp>
        <p:nvSpPr>
          <p:cNvPr id="8" name="object 9">
            <a:extLst>
              <a:ext uri="{FF2B5EF4-FFF2-40B4-BE49-F238E27FC236}">
                <a16:creationId xmlns:a16="http://schemas.microsoft.com/office/drawing/2014/main" id="{BBEE31A7-905C-2A02-3124-6E6D03527D23}"/>
              </a:ext>
            </a:extLst>
          </p:cNvPr>
          <p:cNvSpPr txBox="1"/>
          <p:nvPr/>
        </p:nvSpPr>
        <p:spPr>
          <a:xfrm>
            <a:off x="5940151" y="862371"/>
            <a:ext cx="2311838" cy="861060"/>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lIns="0" tIns="5334" rIns="0" bIns="0" rtlCol="0">
            <a:noAutofit/>
          </a:bodyPr>
          <a:lstStyle/>
          <a:p>
            <a:pPr marL="12700" marR="239967">
              <a:lnSpc>
                <a:spcPts val="840"/>
              </a:lnSpc>
            </a:pPr>
            <a:r>
              <a:rPr lang="en-US" sz="1000" b="1" dirty="0">
                <a:solidFill>
                  <a:srgbClr val="FFC000"/>
                </a:solidFill>
                <a:latin typeface="Century Gothic"/>
                <a:cs typeface="Century Gothic"/>
              </a:rPr>
              <a:t>      </a:t>
            </a:r>
            <a:r>
              <a:rPr sz="1000" b="1" dirty="0">
                <a:latin typeface="Century Gothic"/>
                <a:cs typeface="Century Gothic"/>
              </a:rPr>
              <a:t>MERCEDES BENZ </a:t>
            </a:r>
            <a:r>
              <a:rPr lang="en-US" sz="1000" b="1" dirty="0">
                <a:latin typeface="Century Gothic"/>
                <a:cs typeface="Century Gothic"/>
              </a:rPr>
              <a:t>&amp; ALLISON</a:t>
            </a:r>
            <a:br>
              <a:rPr lang="en-US" sz="1000" b="1" dirty="0">
                <a:solidFill>
                  <a:srgbClr val="363435"/>
                </a:solidFill>
                <a:latin typeface="Century Gothic"/>
                <a:cs typeface="Century Gothic"/>
              </a:rPr>
            </a:br>
            <a:endParaRPr sz="1000" dirty="0">
              <a:latin typeface="Century Gothic"/>
              <a:cs typeface="Century Gothic"/>
            </a:endParaRPr>
          </a:p>
          <a:p>
            <a:pPr marL="12700">
              <a:buClr>
                <a:srgbClr val="FF0000"/>
              </a:buClr>
            </a:pPr>
            <a:r>
              <a:rPr sz="1000" spc="0" dirty="0">
                <a:solidFill>
                  <a:srgbClr val="363435"/>
                </a:solidFill>
                <a:latin typeface="Century Gothic"/>
                <a:cs typeface="Century Gothic"/>
              </a:rPr>
              <a:t>Mercedes Benz engines and Allison transmissions achieve maximum performance with exceptional fuel efficiency</a:t>
            </a:r>
            <a:endParaRPr sz="1000" dirty="0">
              <a:latin typeface="Century Gothic"/>
              <a:cs typeface="Century Gothic"/>
            </a:endParaRPr>
          </a:p>
        </p:txBody>
      </p:sp>
      <p:sp>
        <p:nvSpPr>
          <p:cNvPr id="9" name="object 8">
            <a:extLst>
              <a:ext uri="{FF2B5EF4-FFF2-40B4-BE49-F238E27FC236}">
                <a16:creationId xmlns:a16="http://schemas.microsoft.com/office/drawing/2014/main" id="{0289C5A0-98D5-3AF2-C6BB-F4B326D9FC56}"/>
              </a:ext>
            </a:extLst>
          </p:cNvPr>
          <p:cNvSpPr txBox="1"/>
          <p:nvPr/>
        </p:nvSpPr>
        <p:spPr>
          <a:xfrm>
            <a:off x="4788024" y="1932074"/>
            <a:ext cx="3436300" cy="1071723"/>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lIns="0" tIns="5334" rIns="0" bIns="0" rtlCol="0">
            <a:noAutofit/>
          </a:bodyPr>
          <a:lstStyle/>
          <a:p>
            <a:pPr marL="12700" marR="90391"/>
            <a:r>
              <a:rPr lang="en-US" sz="1000" b="1" spc="0" dirty="0">
                <a:latin typeface="Century Gothic"/>
                <a:cs typeface="Century Gothic"/>
              </a:rPr>
              <a:t>  </a:t>
            </a:r>
            <a:r>
              <a:rPr sz="1000" b="1" spc="0" dirty="0">
                <a:latin typeface="Century Gothic"/>
                <a:cs typeface="Century Gothic"/>
              </a:rPr>
              <a:t>CONTROLLED TRACTION DIFFERENTIALS (B40E to B60E) </a:t>
            </a:r>
            <a:br>
              <a:rPr lang="en-US" sz="1000" b="1" spc="0" dirty="0">
                <a:solidFill>
                  <a:srgbClr val="363435"/>
                </a:solidFill>
                <a:latin typeface="Century Gothic"/>
                <a:cs typeface="Century Gothic"/>
              </a:rPr>
            </a:br>
            <a:br>
              <a:rPr lang="en-US" sz="1000" b="1" spc="0" dirty="0">
                <a:solidFill>
                  <a:srgbClr val="363435"/>
                </a:solidFill>
                <a:latin typeface="Century Gothic"/>
                <a:cs typeface="Century Gothic"/>
              </a:rPr>
            </a:br>
            <a:r>
              <a:rPr sz="1000" spc="0" dirty="0">
                <a:solidFill>
                  <a:srgbClr val="363435"/>
                </a:solidFill>
                <a:latin typeface="Century Gothic"/>
                <a:cs typeface="Century Gothic"/>
              </a:rPr>
              <a:t>Part of our automatic traction control (ATC) system, when loss</a:t>
            </a:r>
            <a:r>
              <a:rPr lang="en-US" sz="1000" spc="0" dirty="0">
                <a:latin typeface="Century Gothic"/>
                <a:cs typeface="Century Gothic"/>
              </a:rPr>
              <a:t> </a:t>
            </a:r>
            <a:r>
              <a:rPr sz="1000" dirty="0">
                <a:solidFill>
                  <a:srgbClr val="363435"/>
                </a:solidFill>
                <a:latin typeface="Century Gothic"/>
                <a:cs typeface="Century Gothic"/>
              </a:rPr>
              <a:t>of traction is detected the clutch pack is automatically closed to transfer torque from one side of the axle to the other</a:t>
            </a:r>
            <a:br>
              <a:rPr lang="en-US" sz="1000" dirty="0">
                <a:solidFill>
                  <a:srgbClr val="363435"/>
                </a:solidFill>
                <a:latin typeface="Century Gothic"/>
                <a:cs typeface="Century Gothic"/>
              </a:rPr>
            </a:br>
            <a:r>
              <a:rPr lang="en-US" sz="1000" dirty="0">
                <a:solidFill>
                  <a:srgbClr val="363435"/>
                </a:solidFill>
                <a:latin typeface="Century Gothic"/>
                <a:cs typeface="Century Gothic"/>
              </a:rPr>
              <a:t>B20E to B30E - LSD</a:t>
            </a:r>
            <a:endParaRPr sz="1000" dirty="0">
              <a:latin typeface="Century Gothic"/>
              <a:cs typeface="Century Gothic"/>
            </a:endParaRPr>
          </a:p>
        </p:txBody>
      </p:sp>
      <p:sp>
        <p:nvSpPr>
          <p:cNvPr id="10" name="object 6">
            <a:extLst>
              <a:ext uri="{FF2B5EF4-FFF2-40B4-BE49-F238E27FC236}">
                <a16:creationId xmlns:a16="http://schemas.microsoft.com/office/drawing/2014/main" id="{674AE658-EBF1-BAB8-0FB4-05F263C59AB2}"/>
              </a:ext>
            </a:extLst>
          </p:cNvPr>
          <p:cNvSpPr txBox="1"/>
          <p:nvPr/>
        </p:nvSpPr>
        <p:spPr>
          <a:xfrm>
            <a:off x="4572000" y="3317786"/>
            <a:ext cx="3436300" cy="1126171"/>
          </a:xfrm>
          <a:prstGeom prst="rect">
            <a:avLst/>
          </a:prstGeom>
          <a:solidFill>
            <a:srgbClr val="FFC000"/>
          </a:solidFill>
          <a:effectLst>
            <a:outerShdw blurRad="50800" dist="38100" dir="5400000" algn="t" rotWithShape="0">
              <a:prstClr val="black">
                <a:alpha val="40000"/>
              </a:prstClr>
            </a:outerShdw>
          </a:effectLst>
        </p:spPr>
        <p:txBody>
          <a:bodyPr wrap="square" lIns="0" tIns="5270" rIns="0" bIns="0" rtlCol="0">
            <a:noAutofit/>
          </a:bodyPr>
          <a:lstStyle/>
          <a:p>
            <a:pPr marL="12700" marR="3649"/>
            <a:r>
              <a:rPr lang="en-US" sz="1000" b="1" dirty="0">
                <a:latin typeface="Century Gothic"/>
                <a:cs typeface="Century Gothic"/>
              </a:rPr>
              <a:t>                               </a:t>
            </a:r>
            <a:r>
              <a:rPr sz="1000" b="1" dirty="0">
                <a:latin typeface="Century Gothic"/>
                <a:cs typeface="Century Gothic"/>
              </a:rPr>
              <a:t>TRANSFER CASE</a:t>
            </a:r>
            <a:r>
              <a:rPr lang="en-US" sz="1000" b="1" dirty="0">
                <a:latin typeface="Century Gothic"/>
                <a:cs typeface="Century Gothic"/>
              </a:rPr>
              <a:t>.</a:t>
            </a:r>
            <a:br>
              <a:rPr lang="en-US" sz="1000" b="1" dirty="0">
                <a:solidFill>
                  <a:srgbClr val="FFC000"/>
                </a:solidFill>
                <a:latin typeface="Century Gothic"/>
                <a:cs typeface="Century Gothic"/>
              </a:rPr>
            </a:br>
            <a:br>
              <a:rPr lang="en-US" sz="1000" b="1" dirty="0">
                <a:solidFill>
                  <a:srgbClr val="363435"/>
                </a:solidFill>
                <a:latin typeface="Century Gothic"/>
                <a:cs typeface="Century Gothic"/>
              </a:rPr>
            </a:br>
            <a:r>
              <a:rPr lang="en-US" sz="1000" dirty="0">
                <a:solidFill>
                  <a:srgbClr val="363435"/>
                </a:solidFill>
                <a:latin typeface="Century Gothic"/>
                <a:cs typeface="Calibri" panose="020F0502020204030204" pitchFamily="34" charset="0"/>
              </a:rPr>
              <a:t>Splits to</a:t>
            </a:r>
            <a:r>
              <a:rPr lang="en-US" sz="1000" spc="-4" dirty="0">
                <a:solidFill>
                  <a:srgbClr val="363435"/>
                </a:solidFill>
                <a:latin typeface="Century Gothic"/>
                <a:cs typeface="Calibri" panose="020F0502020204030204" pitchFamily="34" charset="0"/>
              </a:rPr>
              <a:t>r</a:t>
            </a:r>
            <a:r>
              <a:rPr lang="en-US" sz="1000" dirty="0">
                <a:solidFill>
                  <a:srgbClr val="363435"/>
                </a:solidFill>
                <a:latin typeface="Century Gothic"/>
                <a:cs typeface="Calibri" panose="020F0502020204030204" pitchFamily="34" charset="0"/>
              </a:rPr>
              <a:t>que in p</a:t>
            </a:r>
            <a:r>
              <a:rPr lang="en-US" sz="1000" spc="-4" dirty="0">
                <a:solidFill>
                  <a:srgbClr val="363435"/>
                </a:solidFill>
                <a:latin typeface="Century Gothic"/>
                <a:cs typeface="Calibri" panose="020F0502020204030204" pitchFamily="34" charset="0"/>
              </a:rPr>
              <a:t>r</a:t>
            </a:r>
            <a:r>
              <a:rPr lang="en-US" sz="1000" dirty="0">
                <a:solidFill>
                  <a:srgbClr val="363435"/>
                </a:solidFill>
                <a:latin typeface="Century Gothic"/>
                <a:cs typeface="Calibri" panose="020F0502020204030204" pitchFamily="34" charset="0"/>
              </a:rPr>
              <a:t>oportion to the axle loading to maximize off-</a:t>
            </a:r>
            <a:r>
              <a:rPr lang="en-US" sz="1000" spc="-4" dirty="0">
                <a:solidFill>
                  <a:srgbClr val="363435"/>
                </a:solidFill>
                <a:latin typeface="Century Gothic"/>
                <a:cs typeface="Calibri" panose="020F0502020204030204" pitchFamily="34" charset="0"/>
              </a:rPr>
              <a:t>r</a:t>
            </a:r>
            <a:r>
              <a:rPr lang="en-US" sz="1000" dirty="0">
                <a:solidFill>
                  <a:srgbClr val="363435"/>
                </a:solidFill>
                <a:latin typeface="Century Gothic"/>
                <a:cs typeface="Calibri" panose="020F0502020204030204" pitchFamily="34" charset="0"/>
              </a:rPr>
              <a:t>oad </a:t>
            </a:r>
            <a:r>
              <a:rPr lang="en-US" sz="1000" spc="-46" dirty="0">
                <a:solidFill>
                  <a:srgbClr val="363435"/>
                </a:solidFill>
                <a:latin typeface="Century Gothic"/>
                <a:cs typeface="Calibri" panose="020F0502020204030204" pitchFamily="34" charset="0"/>
              </a:rPr>
              <a:t>pe</a:t>
            </a:r>
            <a:r>
              <a:rPr lang="en-US" sz="1000" spc="10" dirty="0">
                <a:solidFill>
                  <a:srgbClr val="363435"/>
                </a:solidFill>
                <a:latin typeface="Century Gothic"/>
                <a:cs typeface="Calibri" panose="020F0502020204030204" pitchFamily="34" charset="0"/>
              </a:rPr>
              <a:t>r</a:t>
            </a:r>
            <a:r>
              <a:rPr lang="en-US" sz="1000" spc="-33" dirty="0">
                <a:solidFill>
                  <a:srgbClr val="363435"/>
                </a:solidFill>
                <a:latin typeface="Century Gothic"/>
                <a:cs typeface="Calibri" panose="020F0502020204030204" pitchFamily="34" charset="0"/>
              </a:rPr>
              <a:t>fo</a:t>
            </a:r>
            <a:r>
              <a:rPr lang="en-US" sz="1000" spc="-3" dirty="0">
                <a:solidFill>
                  <a:srgbClr val="363435"/>
                </a:solidFill>
                <a:latin typeface="Century Gothic"/>
                <a:cs typeface="Calibri" panose="020F0502020204030204" pitchFamily="34" charset="0"/>
              </a:rPr>
              <a:t>r</a:t>
            </a:r>
            <a:r>
              <a:rPr lang="en-US" sz="1000" spc="-52" dirty="0">
                <a:solidFill>
                  <a:srgbClr val="363435"/>
                </a:solidFill>
                <a:latin typeface="Century Gothic"/>
                <a:cs typeface="Calibri" panose="020F0502020204030204" pitchFamily="34" charset="0"/>
              </a:rPr>
              <a:t>mance…</a:t>
            </a:r>
            <a:r>
              <a:rPr lang="en-US" sz="1000" spc="17" dirty="0">
                <a:solidFill>
                  <a:srgbClr val="363435"/>
                </a:solidFill>
                <a:latin typeface="Century Gothic"/>
                <a:cs typeface="Calibri" panose="020F0502020204030204" pitchFamily="34" charset="0"/>
              </a:rPr>
              <a:t> </a:t>
            </a:r>
            <a:r>
              <a:rPr lang="en-US" sz="1000" dirty="0">
                <a:solidFill>
                  <a:srgbClr val="363435"/>
                </a:solidFill>
                <a:latin typeface="Century Gothic"/>
                <a:cs typeface="Calibri" panose="020F0502020204030204" pitchFamily="34" charset="0"/>
              </a:rPr>
              <a:t>The inter-axle diff lock is part of the automatic traction cont</a:t>
            </a:r>
            <a:r>
              <a:rPr lang="en-US" sz="1000" spc="-4" dirty="0">
                <a:solidFill>
                  <a:srgbClr val="363435"/>
                </a:solidFill>
                <a:latin typeface="Century Gothic"/>
                <a:cs typeface="Calibri" panose="020F0502020204030204" pitchFamily="34" charset="0"/>
              </a:rPr>
              <a:t>r</a:t>
            </a:r>
            <a:r>
              <a:rPr lang="en-US" sz="1000" dirty="0">
                <a:solidFill>
                  <a:srgbClr val="363435"/>
                </a:solidFill>
                <a:latin typeface="Century Gothic"/>
                <a:cs typeface="Calibri" panose="020F0502020204030204" pitchFamily="34" charset="0"/>
              </a:rPr>
              <a:t>ol (</a:t>
            </a:r>
            <a:r>
              <a:rPr lang="en-US" sz="1000" spc="-54" dirty="0">
                <a:solidFill>
                  <a:srgbClr val="363435"/>
                </a:solidFill>
                <a:latin typeface="Century Gothic"/>
                <a:cs typeface="Calibri" panose="020F0502020204030204" pitchFamily="34" charset="0"/>
              </a:rPr>
              <a:t>A</a:t>
            </a:r>
            <a:r>
              <a:rPr lang="en-US" sz="1000" dirty="0">
                <a:solidFill>
                  <a:srgbClr val="363435"/>
                </a:solidFill>
                <a:latin typeface="Century Gothic"/>
                <a:cs typeface="Calibri" panose="020F0502020204030204" pitchFamily="34" charset="0"/>
              </a:rPr>
              <a:t>TC) system and is locked. </a:t>
            </a:r>
            <a:br>
              <a:rPr lang="en-US" sz="1000" dirty="0">
                <a:solidFill>
                  <a:srgbClr val="363435"/>
                </a:solidFill>
                <a:latin typeface="Century Gothic"/>
                <a:cs typeface="Calibri" panose="020F0502020204030204" pitchFamily="34" charset="0"/>
              </a:rPr>
            </a:br>
            <a:r>
              <a:rPr lang="en-US" sz="1000" dirty="0">
                <a:solidFill>
                  <a:srgbClr val="363435"/>
                </a:solidFill>
                <a:latin typeface="Century Gothic"/>
                <a:cs typeface="Calibri" panose="020F0502020204030204" pitchFamily="34" charset="0"/>
              </a:rPr>
              <a:t>Filtered and Cooled</a:t>
            </a:r>
            <a:endParaRPr lang="en-US" sz="1000" dirty="0">
              <a:latin typeface="Century Gothic"/>
              <a:cs typeface="Calibri" panose="020F0502020204030204" pitchFamily="34" charset="0"/>
            </a:endParaRPr>
          </a:p>
          <a:p>
            <a:pPr marL="12700" marR="3649">
              <a:lnSpc>
                <a:spcPts val="830"/>
              </a:lnSpc>
            </a:pPr>
            <a:endParaRPr sz="1000" dirty="0">
              <a:latin typeface="Century Gothic"/>
              <a:cs typeface="Century Gothic"/>
            </a:endParaRPr>
          </a:p>
        </p:txBody>
      </p:sp>
      <p:sp>
        <p:nvSpPr>
          <p:cNvPr id="11" name="object 7">
            <a:extLst>
              <a:ext uri="{FF2B5EF4-FFF2-40B4-BE49-F238E27FC236}">
                <a16:creationId xmlns:a16="http://schemas.microsoft.com/office/drawing/2014/main" id="{6F5CCC99-2020-61DD-82EB-709749A7C481}"/>
              </a:ext>
            </a:extLst>
          </p:cNvPr>
          <p:cNvSpPr txBox="1"/>
          <p:nvPr/>
        </p:nvSpPr>
        <p:spPr>
          <a:xfrm>
            <a:off x="1115616" y="3655746"/>
            <a:ext cx="2781336" cy="1126170"/>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lIns="0" tIns="5270" rIns="0" bIns="0" rtlCol="0">
            <a:noAutofit/>
          </a:bodyPr>
          <a:lstStyle/>
          <a:p>
            <a:pPr marL="12700" marR="3649"/>
            <a:r>
              <a:rPr lang="en-US" sz="1000" b="1" dirty="0">
                <a:latin typeface="Century Gothic"/>
                <a:cs typeface="Century Gothic"/>
              </a:rPr>
              <a:t>                    </a:t>
            </a:r>
            <a:r>
              <a:rPr sz="1000" b="1" dirty="0">
                <a:latin typeface="Century Gothic"/>
                <a:cs typeface="Century Gothic"/>
              </a:rPr>
              <a:t>FRONT SUSPENSION</a:t>
            </a:r>
            <a:endParaRPr sz="1000" dirty="0">
              <a:latin typeface="Century Gothic"/>
              <a:cs typeface="Century Gothic"/>
            </a:endParaRPr>
          </a:p>
          <a:p>
            <a:pPr marL="12700">
              <a:spcBef>
                <a:spcPts val="10"/>
              </a:spcBef>
            </a:pPr>
            <a:r>
              <a:rPr sz="1000" dirty="0">
                <a:solidFill>
                  <a:srgbClr val="363435"/>
                </a:solidFill>
                <a:latin typeface="Century Gothic"/>
                <a:cs typeface="Century Gothic"/>
              </a:rPr>
              <a:t>Leading A-frame suspension with hydro-pneumatic struts ensures best off-road ability with maximum comfort…</a:t>
            </a:r>
            <a:br>
              <a:rPr lang="en-US" sz="1000" dirty="0">
                <a:solidFill>
                  <a:srgbClr val="363435"/>
                </a:solidFill>
                <a:latin typeface="Century Gothic"/>
                <a:cs typeface="Century Gothic"/>
              </a:rPr>
            </a:br>
            <a:endParaRPr lang="en-US" sz="1000" dirty="0">
              <a:solidFill>
                <a:srgbClr val="363435"/>
              </a:solidFill>
              <a:latin typeface="Century Gothic"/>
              <a:cs typeface="Century Gothic"/>
            </a:endParaRPr>
          </a:p>
          <a:p>
            <a:pPr marL="12700">
              <a:spcBef>
                <a:spcPts val="10"/>
              </a:spcBef>
            </a:pPr>
            <a:r>
              <a:rPr sz="1000" b="1" dirty="0">
                <a:latin typeface="Century Gothic"/>
                <a:cs typeface="Century Gothic"/>
              </a:rPr>
              <a:t>Adaptive suspension </a:t>
            </a:r>
            <a:r>
              <a:rPr sz="1000" dirty="0">
                <a:solidFill>
                  <a:srgbClr val="363435"/>
                </a:solidFill>
                <a:latin typeface="Century Gothic"/>
                <a:cs typeface="Century Gothic"/>
              </a:rPr>
              <a:t>available as an option on B</a:t>
            </a:r>
            <a:r>
              <a:rPr lang="en-US" sz="1000" dirty="0">
                <a:solidFill>
                  <a:srgbClr val="363435"/>
                </a:solidFill>
                <a:latin typeface="Century Gothic"/>
                <a:cs typeface="Century Gothic"/>
              </a:rPr>
              <a:t>30</a:t>
            </a:r>
            <a:r>
              <a:rPr sz="1000" dirty="0">
                <a:solidFill>
                  <a:srgbClr val="363435"/>
                </a:solidFill>
                <a:latin typeface="Century Gothic"/>
                <a:cs typeface="Century Gothic"/>
              </a:rPr>
              <a:t>E</a:t>
            </a:r>
            <a:r>
              <a:rPr lang="en-US" sz="1000" dirty="0">
                <a:solidFill>
                  <a:srgbClr val="363435"/>
                </a:solidFill>
                <a:latin typeface="Century Gothic"/>
                <a:cs typeface="Century Gothic"/>
              </a:rPr>
              <a:t> and B45E</a:t>
            </a:r>
            <a:r>
              <a:rPr sz="1000" dirty="0">
                <a:solidFill>
                  <a:srgbClr val="363435"/>
                </a:solidFill>
                <a:latin typeface="Century Gothic"/>
                <a:cs typeface="Century Gothic"/>
              </a:rPr>
              <a:t> </a:t>
            </a:r>
            <a:endParaRPr sz="1000" dirty="0">
              <a:latin typeface="Century Gothic"/>
              <a:cs typeface="Century Gothic"/>
            </a:endParaRPr>
          </a:p>
        </p:txBody>
      </p:sp>
      <p:sp>
        <p:nvSpPr>
          <p:cNvPr id="3" name="TextBox 2">
            <a:extLst>
              <a:ext uri="{FF2B5EF4-FFF2-40B4-BE49-F238E27FC236}">
                <a16:creationId xmlns:a16="http://schemas.microsoft.com/office/drawing/2014/main" id="{EB927F1F-027F-4B57-9DC1-B34419EBEFE7}"/>
              </a:ext>
            </a:extLst>
          </p:cNvPr>
          <p:cNvSpPr txBox="1"/>
          <p:nvPr/>
        </p:nvSpPr>
        <p:spPr>
          <a:xfrm>
            <a:off x="539552" y="161294"/>
            <a:ext cx="4582632" cy="369332"/>
          </a:xfrm>
          <a:prstGeom prst="rect">
            <a:avLst/>
          </a:prstGeom>
          <a:noFill/>
        </p:spPr>
        <p:txBody>
          <a:bodyPr wrap="square">
            <a:spAutoFit/>
          </a:bodyPr>
          <a:lstStyle/>
          <a:p>
            <a:r>
              <a:rPr lang="en-ZA" dirty="0">
                <a:latin typeface="Impact" pitchFamily="34" charset="0"/>
              </a:rPr>
              <a:t>WALK AROUND HIGHLIGHTS</a:t>
            </a:r>
            <a:endParaRPr lang="en-US" dirty="0"/>
          </a:p>
        </p:txBody>
      </p:sp>
    </p:spTree>
    <p:extLst>
      <p:ext uri="{BB962C8B-B14F-4D97-AF65-F5344CB8AC3E}">
        <p14:creationId xmlns:p14="http://schemas.microsoft.com/office/powerpoint/2010/main" val="2060817775"/>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dump truck with dirt on the side&#10;&#10;Description automatically generated">
            <a:extLst>
              <a:ext uri="{FF2B5EF4-FFF2-40B4-BE49-F238E27FC236}">
                <a16:creationId xmlns:a16="http://schemas.microsoft.com/office/drawing/2014/main" id="{A2AA0A34-1B17-30BC-B840-CB89869CCF0F}"/>
              </a:ext>
            </a:extLst>
          </p:cNvPr>
          <p:cNvPicPr>
            <a:picLocks noChangeAspect="1"/>
          </p:cNvPicPr>
          <p:nvPr/>
        </p:nvPicPr>
        <p:blipFill>
          <a:blip r:embed="rId2" cstate="print">
            <a:extLst>
              <a:ext uri="{28A0092B-C50C-407E-A947-70E740481C1C}">
                <a14:useLocalDpi xmlns:a14="http://schemas.microsoft.com/office/drawing/2010/main" val="0"/>
              </a:ext>
            </a:extLst>
          </a:blip>
          <a:srcRect r="12919"/>
          <a:stretch/>
        </p:blipFill>
        <p:spPr>
          <a:xfrm>
            <a:off x="4374331" y="758457"/>
            <a:ext cx="4707850" cy="3672408"/>
          </a:xfrm>
          <a:prstGeom prst="rect">
            <a:avLst/>
          </a:prstGeom>
        </p:spPr>
      </p:pic>
      <p:sp>
        <p:nvSpPr>
          <p:cNvPr id="6" name="object 8">
            <a:extLst>
              <a:ext uri="{FF2B5EF4-FFF2-40B4-BE49-F238E27FC236}">
                <a16:creationId xmlns:a16="http://schemas.microsoft.com/office/drawing/2014/main" id="{2455CACB-235C-0F2A-CEA1-3368C7735B36}"/>
              </a:ext>
            </a:extLst>
          </p:cNvPr>
          <p:cNvSpPr txBox="1"/>
          <p:nvPr/>
        </p:nvSpPr>
        <p:spPr>
          <a:xfrm>
            <a:off x="3018466" y="867294"/>
            <a:ext cx="1770441" cy="1208074"/>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lIns="0" tIns="5334" rIns="0" bIns="0" rtlCol="0">
            <a:noAutofit/>
          </a:bodyPr>
          <a:lstStyle/>
          <a:p>
            <a:pPr marL="12700"/>
            <a:r>
              <a:rPr lang="en-US" sz="1000" b="1" spc="0" dirty="0">
                <a:solidFill>
                  <a:srgbClr val="363435"/>
                </a:solidFill>
                <a:latin typeface="Century Gothic"/>
                <a:cs typeface="Century Gothic"/>
              </a:rPr>
              <a:t>     </a:t>
            </a:r>
            <a:r>
              <a:rPr sz="1000" b="1" spc="0" dirty="0">
                <a:solidFill>
                  <a:srgbClr val="363435"/>
                </a:solidFill>
                <a:latin typeface="Century Gothic"/>
                <a:cs typeface="Century Gothic"/>
              </a:rPr>
              <a:t>MAXIMUM TRACTION </a:t>
            </a:r>
            <a:br>
              <a:rPr lang="en-US" sz="1000" b="1" spc="0" dirty="0">
                <a:solidFill>
                  <a:srgbClr val="363435"/>
                </a:solidFill>
                <a:latin typeface="Century Gothic"/>
                <a:cs typeface="Century Gothic"/>
              </a:rPr>
            </a:br>
            <a:br>
              <a:rPr lang="en-US" sz="1000" b="1" spc="0" dirty="0">
                <a:solidFill>
                  <a:srgbClr val="363435"/>
                </a:solidFill>
                <a:latin typeface="Century Gothic"/>
                <a:cs typeface="Century Gothic"/>
              </a:rPr>
            </a:br>
            <a:r>
              <a:rPr sz="1000" spc="0" dirty="0">
                <a:solidFill>
                  <a:srgbClr val="363435"/>
                </a:solidFill>
                <a:latin typeface="Century Gothic"/>
                <a:cs typeface="Century Gothic"/>
              </a:rPr>
              <a:t>For sites with a difficult pull-away, the machine can be configured to engage the inter-axle diff lock for every</a:t>
            </a:r>
            <a:r>
              <a:rPr lang="en-US" sz="1000" spc="0" dirty="0">
                <a:latin typeface="Century Gothic"/>
                <a:cs typeface="Century Gothic"/>
              </a:rPr>
              <a:t> </a:t>
            </a:r>
            <a:r>
              <a:rPr sz="1000" dirty="0">
                <a:solidFill>
                  <a:srgbClr val="363435"/>
                </a:solidFill>
                <a:latin typeface="Century Gothic"/>
                <a:cs typeface="Century Gothic"/>
              </a:rPr>
              <a:t>laden pull-away</a:t>
            </a:r>
            <a:endParaRPr sz="1000" dirty="0">
              <a:latin typeface="Century Gothic"/>
              <a:cs typeface="Century Gothic"/>
            </a:endParaRPr>
          </a:p>
        </p:txBody>
      </p:sp>
      <p:sp>
        <p:nvSpPr>
          <p:cNvPr id="7" name="object 7">
            <a:extLst>
              <a:ext uri="{FF2B5EF4-FFF2-40B4-BE49-F238E27FC236}">
                <a16:creationId xmlns:a16="http://schemas.microsoft.com/office/drawing/2014/main" id="{E8BA9C36-1551-BB12-BB4B-AF66228BB774}"/>
              </a:ext>
            </a:extLst>
          </p:cNvPr>
          <p:cNvSpPr txBox="1"/>
          <p:nvPr/>
        </p:nvSpPr>
        <p:spPr>
          <a:xfrm>
            <a:off x="3195220" y="2379057"/>
            <a:ext cx="1952844" cy="1096256"/>
          </a:xfrm>
          <a:prstGeom prst="rect">
            <a:avLst/>
          </a:prstGeom>
          <a:solidFill>
            <a:srgbClr val="FFC000"/>
          </a:solidFill>
          <a:effectLst>
            <a:outerShdw blurRad="50800" dist="38100" dir="5400000" algn="t" rotWithShape="0">
              <a:prstClr val="black">
                <a:alpha val="40000"/>
              </a:prstClr>
            </a:outerShdw>
          </a:effectLst>
        </p:spPr>
        <p:txBody>
          <a:bodyPr wrap="square" lIns="0" tIns="5270" rIns="0" bIns="0" rtlCol="0">
            <a:noAutofit/>
          </a:bodyPr>
          <a:lstStyle/>
          <a:p>
            <a:pPr marL="12700" marR="3649"/>
            <a:r>
              <a:rPr lang="en-US" sz="1000" b="1" dirty="0">
                <a:solidFill>
                  <a:srgbClr val="363435"/>
                </a:solidFill>
                <a:latin typeface="Century Gothic"/>
                <a:cs typeface="Century Gothic"/>
              </a:rPr>
              <a:t>          </a:t>
            </a:r>
            <a:r>
              <a:rPr sz="1000" b="1" dirty="0">
                <a:solidFill>
                  <a:srgbClr val="363435"/>
                </a:solidFill>
                <a:latin typeface="Century Gothic"/>
                <a:cs typeface="Century Gothic"/>
              </a:rPr>
              <a:t>REAR SUSPENSION</a:t>
            </a:r>
            <a:br>
              <a:rPr lang="en-US" sz="1000" b="1" dirty="0">
                <a:solidFill>
                  <a:srgbClr val="363435"/>
                </a:solidFill>
                <a:latin typeface="Century Gothic"/>
                <a:cs typeface="Century Gothic"/>
              </a:rPr>
            </a:br>
            <a:endParaRPr sz="1000" dirty="0">
              <a:latin typeface="Century Gothic"/>
              <a:cs typeface="Century Gothic"/>
            </a:endParaRPr>
          </a:p>
          <a:p>
            <a:pPr marL="12700">
              <a:spcBef>
                <a:spcPts val="10"/>
              </a:spcBef>
            </a:pPr>
            <a:r>
              <a:rPr sz="1000" spc="0" dirty="0">
                <a:solidFill>
                  <a:srgbClr val="363435"/>
                </a:solidFill>
                <a:latin typeface="Century Gothic"/>
                <a:cs typeface="Century Gothic"/>
              </a:rPr>
              <a:t>Proven rear walking beam concept delivers best-in-class axle travel to keep wheels</a:t>
            </a:r>
            <a:endParaRPr sz="1000" dirty="0">
              <a:latin typeface="Century Gothic"/>
              <a:cs typeface="Century Gothic"/>
            </a:endParaRPr>
          </a:p>
          <a:p>
            <a:pPr marL="12700" marR="3649"/>
            <a:r>
              <a:rPr sz="1000" spc="0" dirty="0">
                <a:solidFill>
                  <a:srgbClr val="363435"/>
                </a:solidFill>
                <a:latin typeface="Century Gothic"/>
                <a:cs typeface="Century Gothic"/>
              </a:rPr>
              <a:t>on the ground</a:t>
            </a:r>
            <a:endParaRPr sz="1000" dirty="0">
              <a:latin typeface="Century Gothic"/>
              <a:cs typeface="Century Gothic"/>
            </a:endParaRPr>
          </a:p>
        </p:txBody>
      </p:sp>
      <p:sp>
        <p:nvSpPr>
          <p:cNvPr id="9" name="object 6">
            <a:extLst>
              <a:ext uri="{FF2B5EF4-FFF2-40B4-BE49-F238E27FC236}">
                <a16:creationId xmlns:a16="http://schemas.microsoft.com/office/drawing/2014/main" id="{C3EFB9B9-C2B0-8DE1-16A8-F98F27E5E665}"/>
              </a:ext>
            </a:extLst>
          </p:cNvPr>
          <p:cNvSpPr txBox="1"/>
          <p:nvPr/>
        </p:nvSpPr>
        <p:spPr>
          <a:xfrm>
            <a:off x="110201" y="627534"/>
            <a:ext cx="2858465" cy="2855211"/>
          </a:xfrm>
          <a:prstGeom prst="rect">
            <a:avLst/>
          </a:prstGeom>
          <a:solidFill>
            <a:srgbClr val="FFC000"/>
          </a:solidFill>
          <a:effectLst>
            <a:outerShdw blurRad="50800" dist="38100" dir="5400000" algn="t" rotWithShape="0">
              <a:prstClr val="black">
                <a:alpha val="40000"/>
              </a:prstClr>
            </a:outerShdw>
          </a:effectLst>
        </p:spPr>
        <p:txBody>
          <a:bodyPr wrap="square" lIns="0" tIns="5270" rIns="0" bIns="0" rtlCol="0">
            <a:noAutofit/>
          </a:bodyPr>
          <a:lstStyle/>
          <a:p>
            <a:pPr marL="12700" marR="16349"/>
            <a:r>
              <a:rPr lang="en-US" sz="1000" b="1" dirty="0">
                <a:solidFill>
                  <a:srgbClr val="363435"/>
                </a:solidFill>
                <a:latin typeface="Century Gothic"/>
                <a:cs typeface="Century Gothic"/>
              </a:rPr>
              <a:t>                        </a:t>
            </a:r>
            <a:r>
              <a:rPr sz="1000" b="1" dirty="0">
                <a:solidFill>
                  <a:srgbClr val="363435"/>
                </a:solidFill>
                <a:latin typeface="Century Gothic"/>
                <a:cs typeface="Century Gothic"/>
              </a:rPr>
              <a:t>RETARDATION</a:t>
            </a:r>
            <a:br>
              <a:rPr lang="en-US" sz="1000" b="1" dirty="0">
                <a:solidFill>
                  <a:srgbClr val="363435"/>
                </a:solidFill>
                <a:latin typeface="Century Gothic"/>
                <a:cs typeface="Century Gothic"/>
              </a:rPr>
            </a:br>
            <a:endParaRPr sz="1000" dirty="0">
              <a:latin typeface="Century Gothic"/>
              <a:cs typeface="Century Gothic"/>
            </a:endParaRPr>
          </a:p>
          <a:p>
            <a:pPr marL="12700" marR="215287">
              <a:spcBef>
                <a:spcPts val="10"/>
              </a:spcBef>
            </a:pPr>
            <a:r>
              <a:rPr lang="en-US" sz="1000" dirty="0">
                <a:solidFill>
                  <a:srgbClr val="363435"/>
                </a:solidFill>
                <a:latin typeface="Century Gothic"/>
                <a:cs typeface="Century Gothic"/>
              </a:rPr>
              <a:t>The </a:t>
            </a:r>
            <a:r>
              <a:rPr sz="1000" b="1" dirty="0">
                <a:solidFill>
                  <a:srgbClr val="363435"/>
                </a:solidFill>
                <a:latin typeface="Century Gothic"/>
                <a:cs typeface="Century Gothic"/>
              </a:rPr>
              <a:t>B20E</a:t>
            </a:r>
            <a:r>
              <a:rPr sz="1000" dirty="0">
                <a:solidFill>
                  <a:srgbClr val="363435"/>
                </a:solidFill>
                <a:latin typeface="Century Gothic"/>
                <a:cs typeface="Century Gothic"/>
              </a:rPr>
              <a:t> engine braking is p</a:t>
            </a:r>
            <a:r>
              <a:rPr sz="1000" spc="-4" dirty="0">
                <a:solidFill>
                  <a:srgbClr val="363435"/>
                </a:solidFill>
                <a:latin typeface="Century Gothic"/>
                <a:cs typeface="Century Gothic"/>
              </a:rPr>
              <a:t>r</a:t>
            </a:r>
            <a:r>
              <a:rPr sz="1000" spc="0" dirty="0">
                <a:solidFill>
                  <a:srgbClr val="363435"/>
                </a:solidFill>
                <a:latin typeface="Century Gothic"/>
                <a:cs typeface="Century Gothic"/>
              </a:rPr>
              <a:t>ovided by EVB and exhaust brake</a:t>
            </a:r>
            <a:r>
              <a:rPr lang="en-US" sz="1000" spc="0" dirty="0">
                <a:solidFill>
                  <a:srgbClr val="363435"/>
                </a:solidFill>
                <a:latin typeface="Century Gothic"/>
                <a:cs typeface="Century Gothic"/>
              </a:rPr>
              <a:t>.</a:t>
            </a:r>
          </a:p>
          <a:p>
            <a:pPr marL="12700" marR="215287">
              <a:spcBef>
                <a:spcPts val="10"/>
              </a:spcBef>
            </a:pPr>
            <a:endParaRPr lang="en-US" sz="1000" dirty="0">
              <a:solidFill>
                <a:srgbClr val="363435"/>
              </a:solidFill>
              <a:latin typeface="Century Gothic"/>
              <a:cs typeface="Century Gothic"/>
            </a:endParaRPr>
          </a:p>
          <a:p>
            <a:pPr marL="12700" marR="215287">
              <a:spcBef>
                <a:spcPts val="10"/>
              </a:spcBef>
            </a:pPr>
            <a:r>
              <a:rPr sz="1000" dirty="0">
                <a:solidFill>
                  <a:srgbClr val="363435"/>
                </a:solidFill>
                <a:latin typeface="Century Gothic"/>
                <a:cs typeface="Century Gothic"/>
              </a:rPr>
              <a:t>Engine braking on the </a:t>
            </a:r>
            <a:r>
              <a:rPr sz="1000" b="1" dirty="0">
                <a:solidFill>
                  <a:srgbClr val="363435"/>
                </a:solidFill>
                <a:latin typeface="Century Gothic"/>
                <a:cs typeface="Century Gothic"/>
              </a:rPr>
              <a:t>B25E</a:t>
            </a:r>
            <a:r>
              <a:rPr sz="1000" dirty="0">
                <a:solidFill>
                  <a:srgbClr val="363435"/>
                </a:solidFill>
                <a:latin typeface="Century Gothic"/>
                <a:cs typeface="Century Gothic"/>
              </a:rPr>
              <a:t> is provided by EVB and exhaust brake</a:t>
            </a:r>
            <a:r>
              <a:rPr lang="en-US" sz="1000" dirty="0">
                <a:latin typeface="Century Gothic"/>
                <a:cs typeface="Century Gothic"/>
              </a:rPr>
              <a:t> </a:t>
            </a:r>
            <a:r>
              <a:rPr sz="1000" dirty="0">
                <a:solidFill>
                  <a:srgbClr val="363435"/>
                </a:solidFill>
                <a:latin typeface="Century Gothic"/>
                <a:cs typeface="Century Gothic"/>
              </a:rPr>
              <a:t>combined with a transmission </a:t>
            </a:r>
            <a:r>
              <a:rPr sz="1000" spc="-4" dirty="0">
                <a:solidFill>
                  <a:srgbClr val="363435"/>
                </a:solidFill>
                <a:latin typeface="Century Gothic"/>
                <a:cs typeface="Century Gothic"/>
              </a:rPr>
              <a:t>r</a:t>
            </a:r>
            <a:r>
              <a:rPr sz="1000" spc="0" dirty="0">
                <a:solidFill>
                  <a:srgbClr val="363435"/>
                </a:solidFill>
                <a:latin typeface="Century Gothic"/>
                <a:cs typeface="Century Gothic"/>
              </a:rPr>
              <a:t>eta</a:t>
            </a:r>
            <a:r>
              <a:rPr sz="1000" spc="-4" dirty="0">
                <a:solidFill>
                  <a:srgbClr val="363435"/>
                </a:solidFill>
                <a:latin typeface="Century Gothic"/>
                <a:cs typeface="Century Gothic"/>
              </a:rPr>
              <a:t>r</a:t>
            </a:r>
            <a:r>
              <a:rPr sz="1000" spc="0" dirty="0">
                <a:solidFill>
                  <a:srgbClr val="363435"/>
                </a:solidFill>
                <a:latin typeface="Century Gothic"/>
                <a:cs typeface="Century Gothic"/>
              </a:rPr>
              <a:t>de</a:t>
            </a:r>
            <a:r>
              <a:rPr sz="1000" spc="-50" dirty="0">
                <a:solidFill>
                  <a:srgbClr val="363435"/>
                </a:solidFill>
                <a:latin typeface="Century Gothic"/>
                <a:cs typeface="Century Gothic"/>
              </a:rPr>
              <a:t>r</a:t>
            </a:r>
            <a:r>
              <a:rPr sz="1000" spc="-511" dirty="0">
                <a:solidFill>
                  <a:srgbClr val="363435"/>
                </a:solidFill>
                <a:latin typeface="Century Gothic"/>
                <a:cs typeface="Century Gothic"/>
              </a:rPr>
              <a:t>…</a:t>
            </a:r>
            <a:r>
              <a:rPr sz="1000" spc="0" dirty="0">
                <a:solidFill>
                  <a:srgbClr val="363435"/>
                </a:solidFill>
                <a:latin typeface="Century Gothic"/>
                <a:cs typeface="Century Gothic"/>
              </a:rPr>
              <a:t> </a:t>
            </a:r>
            <a:endParaRPr lang="en-US" sz="1000" spc="0" dirty="0">
              <a:solidFill>
                <a:srgbClr val="363435"/>
              </a:solidFill>
              <a:latin typeface="Century Gothic"/>
              <a:cs typeface="Century Gothic"/>
            </a:endParaRPr>
          </a:p>
          <a:p>
            <a:pPr marL="12700" marR="215287">
              <a:spcBef>
                <a:spcPts val="10"/>
              </a:spcBef>
            </a:pPr>
            <a:endParaRPr lang="en-US" sz="1000" dirty="0">
              <a:solidFill>
                <a:srgbClr val="363435"/>
              </a:solidFill>
              <a:latin typeface="Century Gothic"/>
              <a:cs typeface="Century Gothic"/>
            </a:endParaRPr>
          </a:p>
          <a:p>
            <a:pPr marL="12700" marR="215287">
              <a:spcBef>
                <a:spcPts val="10"/>
              </a:spcBef>
            </a:pPr>
            <a:r>
              <a:rPr sz="1000" spc="0" dirty="0">
                <a:solidFill>
                  <a:srgbClr val="363435"/>
                </a:solidFill>
                <a:latin typeface="Century Gothic"/>
                <a:cs typeface="Century Gothic"/>
              </a:rPr>
              <a:t>The </a:t>
            </a:r>
            <a:r>
              <a:rPr sz="1000" b="1" spc="0" dirty="0">
                <a:solidFill>
                  <a:srgbClr val="363435"/>
                </a:solidFill>
                <a:latin typeface="Century Gothic"/>
                <a:cs typeface="Century Gothic"/>
              </a:rPr>
              <a:t>B30E</a:t>
            </a:r>
            <a:r>
              <a:rPr sz="1000" spc="0" dirty="0">
                <a:solidFill>
                  <a:srgbClr val="363435"/>
                </a:solidFill>
                <a:latin typeface="Century Gothic"/>
                <a:cs typeface="Century Gothic"/>
              </a:rPr>
              <a:t> combines EVB and exhaust brake with automatic activation of the</a:t>
            </a:r>
            <a:endParaRPr sz="1000" dirty="0">
              <a:latin typeface="Century Gothic"/>
              <a:cs typeface="Century Gothic"/>
            </a:endParaRPr>
          </a:p>
          <a:p>
            <a:pPr marL="12700"/>
            <a:r>
              <a:rPr sz="1000" spc="-17" dirty="0">
                <a:solidFill>
                  <a:srgbClr val="363435"/>
                </a:solidFill>
                <a:latin typeface="Century Gothic"/>
                <a:cs typeface="Century Gothic"/>
              </a:rPr>
              <a:t>wet brakes… </a:t>
            </a:r>
            <a:endParaRPr lang="en-US" sz="1000" spc="-17" dirty="0">
              <a:solidFill>
                <a:srgbClr val="363435"/>
              </a:solidFill>
              <a:latin typeface="Century Gothic"/>
              <a:cs typeface="Century Gothic"/>
            </a:endParaRPr>
          </a:p>
          <a:p>
            <a:pPr marL="12700"/>
            <a:endParaRPr lang="en-US" sz="1000" spc="-17" dirty="0">
              <a:solidFill>
                <a:srgbClr val="363435"/>
              </a:solidFill>
              <a:latin typeface="Century Gothic"/>
              <a:cs typeface="Century Gothic"/>
            </a:endParaRPr>
          </a:p>
          <a:p>
            <a:pPr marL="12700"/>
            <a:r>
              <a:rPr sz="1000" spc="-17" dirty="0">
                <a:solidFill>
                  <a:srgbClr val="363435"/>
                </a:solidFill>
                <a:latin typeface="Century Gothic"/>
                <a:cs typeface="Century Gothic"/>
              </a:rPr>
              <a:t>On the </a:t>
            </a:r>
            <a:r>
              <a:rPr sz="1000" b="1" spc="-17" dirty="0">
                <a:solidFill>
                  <a:srgbClr val="363435"/>
                </a:solidFill>
                <a:latin typeface="Century Gothic"/>
                <a:cs typeface="Century Gothic"/>
              </a:rPr>
              <a:t>B40E to B60E</a:t>
            </a:r>
            <a:endParaRPr sz="1000" b="1" dirty="0">
              <a:latin typeface="Century Gothic"/>
              <a:cs typeface="Century Gothic"/>
            </a:endParaRPr>
          </a:p>
          <a:p>
            <a:pPr marL="12700" marR="111209">
              <a:spcBef>
                <a:spcPts val="10"/>
              </a:spcBef>
            </a:pPr>
            <a:r>
              <a:rPr sz="1000" dirty="0">
                <a:solidFill>
                  <a:srgbClr val="363435"/>
                </a:solidFill>
                <a:latin typeface="Century Gothic"/>
                <a:cs typeface="Century Gothic"/>
              </a:rPr>
              <a:t>engine braking is p</a:t>
            </a:r>
            <a:r>
              <a:rPr sz="1000" spc="-4" dirty="0">
                <a:solidFill>
                  <a:srgbClr val="363435"/>
                </a:solidFill>
                <a:latin typeface="Century Gothic"/>
                <a:cs typeface="Century Gothic"/>
              </a:rPr>
              <a:t>r</a:t>
            </a:r>
            <a:r>
              <a:rPr sz="1000" spc="0" dirty="0">
                <a:solidFill>
                  <a:srgbClr val="363435"/>
                </a:solidFill>
                <a:latin typeface="Century Gothic"/>
                <a:cs typeface="Century Gothic"/>
              </a:rPr>
              <a:t>ovided by a Jacobs Brake</a:t>
            </a:r>
            <a:r>
              <a:rPr sz="1000" spc="0" baseline="33983" dirty="0">
                <a:solidFill>
                  <a:srgbClr val="363435"/>
                </a:solidFill>
                <a:latin typeface="Century Gothic"/>
                <a:cs typeface="Century Gothic"/>
              </a:rPr>
              <a:t>®</a:t>
            </a:r>
            <a:r>
              <a:rPr sz="1000" spc="91" baseline="33983" dirty="0">
                <a:solidFill>
                  <a:srgbClr val="363435"/>
                </a:solidFill>
                <a:latin typeface="Century Gothic"/>
                <a:cs typeface="Century Gothic"/>
              </a:rPr>
              <a:t> </a:t>
            </a:r>
            <a:r>
              <a:rPr sz="1000" spc="0" dirty="0">
                <a:solidFill>
                  <a:srgbClr val="363435"/>
                </a:solidFill>
                <a:latin typeface="Century Gothic"/>
                <a:cs typeface="Century Gothic"/>
              </a:rPr>
              <a:t>combined with automatic activation of the wet </a:t>
            </a:r>
            <a:r>
              <a:rPr sz="1000" spc="-75" dirty="0">
                <a:solidFill>
                  <a:srgbClr val="363435"/>
                </a:solidFill>
                <a:latin typeface="Century Gothic"/>
                <a:cs typeface="Century Gothic"/>
              </a:rPr>
              <a:t>brakes…</a:t>
            </a:r>
            <a:endParaRPr sz="1000" dirty="0">
              <a:latin typeface="Century Gothic"/>
              <a:cs typeface="Century Gothic"/>
            </a:endParaRPr>
          </a:p>
        </p:txBody>
      </p:sp>
      <p:sp>
        <p:nvSpPr>
          <p:cNvPr id="10" name="object 3">
            <a:extLst>
              <a:ext uri="{FF2B5EF4-FFF2-40B4-BE49-F238E27FC236}">
                <a16:creationId xmlns:a16="http://schemas.microsoft.com/office/drawing/2014/main" id="{9B9D867B-E313-9E4C-452A-4B2EAB9CAC9D}"/>
              </a:ext>
            </a:extLst>
          </p:cNvPr>
          <p:cNvSpPr txBox="1"/>
          <p:nvPr/>
        </p:nvSpPr>
        <p:spPr>
          <a:xfrm>
            <a:off x="163932" y="3576046"/>
            <a:ext cx="3055391" cy="1099988"/>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lIns="0" tIns="5334" rIns="0" bIns="0" rtlCol="0">
            <a:noAutofit/>
          </a:bodyPr>
          <a:lstStyle/>
          <a:p>
            <a:pPr marL="12700" marR="227158"/>
            <a:r>
              <a:rPr lang="en-US" sz="1000" b="1" dirty="0">
                <a:solidFill>
                  <a:srgbClr val="363435"/>
                </a:solidFill>
                <a:latin typeface="Century Gothic"/>
                <a:cs typeface="Century Gothic"/>
              </a:rPr>
              <a:t>         </a:t>
            </a:r>
            <a:r>
              <a:rPr sz="1000" b="1" dirty="0">
                <a:solidFill>
                  <a:srgbClr val="363435"/>
                </a:solidFill>
                <a:latin typeface="Century Gothic"/>
                <a:cs typeface="Century Gothic"/>
              </a:rPr>
              <a:t>LIMITED SLIP DIFFERENTIALS (B</a:t>
            </a:r>
            <a:r>
              <a:rPr lang="en-US" sz="1000" b="1" dirty="0">
                <a:solidFill>
                  <a:srgbClr val="363435"/>
                </a:solidFill>
                <a:latin typeface="Century Gothic"/>
                <a:cs typeface="Century Gothic"/>
              </a:rPr>
              <a:t>20</a:t>
            </a:r>
            <a:r>
              <a:rPr sz="1000" b="1" dirty="0">
                <a:solidFill>
                  <a:srgbClr val="363435"/>
                </a:solidFill>
                <a:latin typeface="Century Gothic"/>
                <a:cs typeface="Century Gothic"/>
              </a:rPr>
              <a:t>E to B30E)</a:t>
            </a:r>
            <a:br>
              <a:rPr lang="en-US" sz="1000" b="1" dirty="0">
                <a:solidFill>
                  <a:srgbClr val="363435"/>
                </a:solidFill>
                <a:latin typeface="Century Gothic"/>
                <a:cs typeface="Century Gothic"/>
              </a:rPr>
            </a:br>
            <a:endParaRPr sz="1000" dirty="0">
              <a:latin typeface="Century Gothic"/>
              <a:cs typeface="Century Gothic"/>
            </a:endParaRPr>
          </a:p>
          <a:p>
            <a:pPr marL="12700"/>
            <a:r>
              <a:rPr sz="1000" dirty="0">
                <a:solidFill>
                  <a:srgbClr val="363435"/>
                </a:solidFill>
                <a:latin typeface="Century Gothic"/>
                <a:cs typeface="Century Gothic"/>
              </a:rPr>
              <a:t>Automatically transfer torque from one side of the axle to the other in the event of loss of traction on a side</a:t>
            </a:r>
            <a:endParaRPr sz="1000" dirty="0">
              <a:latin typeface="Century Gothic"/>
              <a:cs typeface="Century Gothic"/>
            </a:endParaRPr>
          </a:p>
        </p:txBody>
      </p:sp>
      <p:sp>
        <p:nvSpPr>
          <p:cNvPr id="11" name="object 5">
            <a:extLst>
              <a:ext uri="{FF2B5EF4-FFF2-40B4-BE49-F238E27FC236}">
                <a16:creationId xmlns:a16="http://schemas.microsoft.com/office/drawing/2014/main" id="{A2BD423D-EEC9-1746-32C4-B42DB69CA8E6}"/>
              </a:ext>
            </a:extLst>
          </p:cNvPr>
          <p:cNvSpPr txBox="1"/>
          <p:nvPr/>
        </p:nvSpPr>
        <p:spPr>
          <a:xfrm>
            <a:off x="4838706" y="712635"/>
            <a:ext cx="1770441" cy="948119"/>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lIns="0" tIns="5270" rIns="0" bIns="0" rtlCol="0">
            <a:noAutofit/>
          </a:bodyPr>
          <a:lstStyle/>
          <a:p>
            <a:pPr marL="12700" marR="3649"/>
            <a:r>
              <a:rPr lang="en-US" sz="1000" b="1" dirty="0">
                <a:solidFill>
                  <a:srgbClr val="363435"/>
                </a:solidFill>
                <a:latin typeface="Century Gothic"/>
                <a:cs typeface="Century Gothic"/>
              </a:rPr>
              <a:t>     </a:t>
            </a:r>
            <a:r>
              <a:rPr sz="1000" b="1" dirty="0">
                <a:solidFill>
                  <a:srgbClr val="363435"/>
                </a:solidFill>
                <a:latin typeface="Century Gothic"/>
                <a:cs typeface="Century Gothic"/>
              </a:rPr>
              <a:t>STRENGTH-TO-WEIGHT</a:t>
            </a:r>
            <a:br>
              <a:rPr lang="en-US" sz="1000" b="1" dirty="0">
                <a:solidFill>
                  <a:srgbClr val="363435"/>
                </a:solidFill>
                <a:latin typeface="Century Gothic"/>
                <a:cs typeface="Century Gothic"/>
              </a:rPr>
            </a:br>
            <a:endParaRPr sz="1000" dirty="0">
              <a:latin typeface="Century Gothic"/>
              <a:cs typeface="Century Gothic"/>
            </a:endParaRPr>
          </a:p>
          <a:p>
            <a:pPr marL="12700">
              <a:spcBef>
                <a:spcPts val="10"/>
              </a:spcBef>
            </a:pPr>
            <a:r>
              <a:rPr sz="1000" spc="0" dirty="0">
                <a:solidFill>
                  <a:srgbClr val="363435"/>
                </a:solidFill>
                <a:latin typeface="Century Gothic"/>
                <a:cs typeface="Century Gothic"/>
              </a:rPr>
              <a:t>Right sized fabricated axles provide the highest strength without compromising on dead weight</a:t>
            </a:r>
            <a:endParaRPr sz="1000" dirty="0">
              <a:latin typeface="Century Gothic"/>
              <a:cs typeface="Century Gothic"/>
            </a:endParaRPr>
          </a:p>
        </p:txBody>
      </p:sp>
      <p:sp>
        <p:nvSpPr>
          <p:cNvPr id="13" name="object 4">
            <a:extLst>
              <a:ext uri="{FF2B5EF4-FFF2-40B4-BE49-F238E27FC236}">
                <a16:creationId xmlns:a16="http://schemas.microsoft.com/office/drawing/2014/main" id="{7355BC12-E1F6-CB8E-EE49-9027BA75B93D}"/>
              </a:ext>
            </a:extLst>
          </p:cNvPr>
          <p:cNvSpPr txBox="1"/>
          <p:nvPr/>
        </p:nvSpPr>
        <p:spPr>
          <a:xfrm>
            <a:off x="3672271" y="3576046"/>
            <a:ext cx="3577802" cy="1099988"/>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lIns="0" tIns="5334" rIns="0" bIns="0" rtlCol="0">
            <a:noAutofit/>
          </a:bodyPr>
          <a:lstStyle/>
          <a:p>
            <a:pPr marL="12700"/>
            <a:r>
              <a:rPr lang="en-US" sz="1000" b="1" dirty="0">
                <a:solidFill>
                  <a:srgbClr val="363435"/>
                </a:solidFill>
                <a:latin typeface="Century Gothic"/>
                <a:cs typeface="Century Gothic"/>
              </a:rPr>
              <a:t>                             </a:t>
            </a:r>
            <a:r>
              <a:rPr sz="1000" b="1" dirty="0">
                <a:solidFill>
                  <a:srgbClr val="363435"/>
                </a:solidFill>
                <a:latin typeface="Century Gothic"/>
                <a:cs typeface="Century Gothic"/>
              </a:rPr>
              <a:t>ALLISON TRANSMISSION</a:t>
            </a:r>
            <a:endParaRPr lang="en-US" sz="1000" b="1" dirty="0">
              <a:solidFill>
                <a:srgbClr val="363435"/>
              </a:solidFill>
              <a:latin typeface="Century Gothic"/>
              <a:cs typeface="Century Gothic"/>
            </a:endParaRPr>
          </a:p>
          <a:p>
            <a:pPr marL="12700"/>
            <a:endParaRPr lang="en-US" sz="1000" b="1" dirty="0">
              <a:solidFill>
                <a:srgbClr val="363435"/>
              </a:solidFill>
              <a:latin typeface="Century Gothic"/>
              <a:cs typeface="Century Gothic"/>
            </a:endParaRPr>
          </a:p>
          <a:p>
            <a:pPr marL="12700"/>
            <a:r>
              <a:rPr sz="1000" b="1" dirty="0">
                <a:solidFill>
                  <a:srgbClr val="363435"/>
                </a:solidFill>
                <a:latin typeface="Century Gothic"/>
                <a:cs typeface="Century Gothic"/>
              </a:rPr>
              <a:t> </a:t>
            </a:r>
            <a:r>
              <a:rPr sz="1000" dirty="0">
                <a:solidFill>
                  <a:srgbClr val="363435"/>
                </a:solidFill>
                <a:latin typeface="Century Gothic"/>
                <a:cs typeface="Century Gothic"/>
              </a:rPr>
              <a:t>Planetary transmission minimises to</a:t>
            </a:r>
            <a:r>
              <a:rPr sz="1000" spc="-4" dirty="0">
                <a:solidFill>
                  <a:srgbClr val="363435"/>
                </a:solidFill>
                <a:latin typeface="Century Gothic"/>
                <a:cs typeface="Century Gothic"/>
              </a:rPr>
              <a:t>r</a:t>
            </a:r>
            <a:r>
              <a:rPr sz="1000" spc="0" dirty="0">
                <a:solidFill>
                  <a:srgbClr val="363435"/>
                </a:solidFill>
                <a:latin typeface="Century Gothic"/>
                <a:cs typeface="Century Gothic"/>
              </a:rPr>
              <a:t>que interruption during shifts for smooth uphill </a:t>
            </a:r>
            <a:r>
              <a:rPr sz="1000" spc="-52" dirty="0">
                <a:solidFill>
                  <a:srgbClr val="363435"/>
                </a:solidFill>
                <a:latin typeface="Century Gothic"/>
                <a:cs typeface="Century Gothic"/>
              </a:rPr>
              <a:t>operation…</a:t>
            </a:r>
            <a:r>
              <a:rPr sz="1000" spc="0" dirty="0">
                <a:solidFill>
                  <a:srgbClr val="363435"/>
                </a:solidFill>
                <a:latin typeface="Century Gothic"/>
                <a:cs typeface="Century Gothic"/>
              </a:rPr>
              <a:t> Shift point optimisation accounts for machine load and operating </a:t>
            </a:r>
            <a:r>
              <a:rPr sz="1000" spc="-45" dirty="0">
                <a:solidFill>
                  <a:srgbClr val="363435"/>
                </a:solidFill>
                <a:latin typeface="Century Gothic"/>
                <a:cs typeface="Century Gothic"/>
              </a:rPr>
              <a:t>conditions…</a:t>
            </a:r>
            <a:r>
              <a:rPr sz="1000" spc="0" dirty="0">
                <a:solidFill>
                  <a:srgbClr val="363435"/>
                </a:solidFill>
                <a:latin typeface="Century Gothic"/>
                <a:cs typeface="Century Gothic"/>
              </a:rPr>
              <a:t> B18E to B30E have 6 speed transmissions while the B40E to B60E have 7 speed</a:t>
            </a:r>
            <a:endParaRPr sz="1000" dirty="0">
              <a:latin typeface="Century Gothic"/>
              <a:cs typeface="Century Gothic"/>
            </a:endParaRPr>
          </a:p>
        </p:txBody>
      </p:sp>
      <p:sp>
        <p:nvSpPr>
          <p:cNvPr id="3" name="TextBox 2">
            <a:extLst>
              <a:ext uri="{FF2B5EF4-FFF2-40B4-BE49-F238E27FC236}">
                <a16:creationId xmlns:a16="http://schemas.microsoft.com/office/drawing/2014/main" id="{E3FECABE-D8B2-6DFE-D517-2FAD9A4DBF63}"/>
              </a:ext>
            </a:extLst>
          </p:cNvPr>
          <p:cNvSpPr txBox="1"/>
          <p:nvPr/>
        </p:nvSpPr>
        <p:spPr>
          <a:xfrm>
            <a:off x="561888" y="98547"/>
            <a:ext cx="4586176" cy="369332"/>
          </a:xfrm>
          <a:prstGeom prst="rect">
            <a:avLst/>
          </a:prstGeom>
          <a:noFill/>
        </p:spPr>
        <p:txBody>
          <a:bodyPr wrap="square">
            <a:spAutoFit/>
          </a:bodyPr>
          <a:lstStyle/>
          <a:p>
            <a:r>
              <a:rPr lang="en-ZA" dirty="0">
                <a:latin typeface="Impact" pitchFamily="34" charset="0"/>
              </a:rPr>
              <a:t>WALK AROUND HIGHLIGHTS</a:t>
            </a:r>
            <a:endParaRPr lang="en-US" dirty="0"/>
          </a:p>
        </p:txBody>
      </p:sp>
    </p:spTree>
    <p:extLst>
      <p:ext uri="{BB962C8B-B14F-4D97-AF65-F5344CB8AC3E}">
        <p14:creationId xmlns:p14="http://schemas.microsoft.com/office/powerpoint/2010/main" val="344067872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FC892-83E1-E9E2-E6B3-1A4DADFCDC81}"/>
              </a:ext>
            </a:extLst>
          </p:cNvPr>
          <p:cNvSpPr txBox="1"/>
          <p:nvPr/>
        </p:nvSpPr>
        <p:spPr>
          <a:xfrm>
            <a:off x="573554" y="1072113"/>
            <a:ext cx="8352928" cy="3785652"/>
          </a:xfrm>
          <a:prstGeom prst="rect">
            <a:avLst/>
          </a:prstGeom>
          <a:noFill/>
        </p:spPr>
        <p:txBody>
          <a:bodyPr wrap="square">
            <a:spAutoFit/>
          </a:bodyPr>
          <a:lstStyle/>
          <a:p>
            <a:pPr marL="171450" indent="-171450">
              <a:buClr>
                <a:srgbClr val="FF0000"/>
              </a:buClr>
              <a:buFont typeface="Wingdings" panose="05000000000000000000" pitchFamily="2" charset="2"/>
              <a:buChar char="Ø"/>
            </a:pPr>
            <a:r>
              <a:rPr lang="en-US" sz="1200" b="1" dirty="0">
                <a:latin typeface="Arial Narrow" panose="020B0606020202030204" pitchFamily="34" charset="0"/>
              </a:rPr>
              <a:t>Rollover protection </a:t>
            </a:r>
            <a:r>
              <a:rPr lang="en-US" sz="1200" dirty="0">
                <a:latin typeface="Arial Narrow" panose="020B0606020202030204" pitchFamily="34" charset="0"/>
              </a:rPr>
              <a:t>alerts operators to unsafe dump angles and stops the dump cycle. </a:t>
            </a:r>
            <a:br>
              <a:rPr lang="en-US" sz="1200" dirty="0">
                <a:latin typeface="Arial Narrow" panose="020B0606020202030204" pitchFamily="34" charset="0"/>
              </a:rPr>
            </a:br>
            <a:endParaRPr lang="en-US" sz="1200" dirty="0">
              <a:latin typeface="Arial Narrow" panose="020B0606020202030204" pitchFamily="34" charset="0"/>
            </a:endParaRPr>
          </a:p>
          <a:p>
            <a:pPr marL="171450" indent="-171450">
              <a:buClr>
                <a:srgbClr val="FF0000"/>
              </a:buClr>
              <a:buFont typeface="Wingdings" panose="05000000000000000000" pitchFamily="2" charset="2"/>
              <a:buChar char="Ø"/>
            </a:pPr>
            <a:r>
              <a:rPr lang="en-US" sz="1200" b="1" dirty="0">
                <a:latin typeface="Arial Narrow" panose="020B0606020202030204" pitchFamily="34" charset="0"/>
              </a:rPr>
              <a:t>Downhill dump protection </a:t>
            </a:r>
            <a:r>
              <a:rPr lang="en-US" sz="1200" dirty="0">
                <a:latin typeface="Arial Narrow" panose="020B0606020202030204" pitchFamily="34" charset="0"/>
              </a:rPr>
              <a:t>automatically calculates ADT position, so the dump body doesn’t move over-center when emptying downhill. </a:t>
            </a:r>
            <a:br>
              <a:rPr lang="en-US" sz="1200" dirty="0">
                <a:latin typeface="Arial Narrow" panose="020B0606020202030204" pitchFamily="34" charset="0"/>
              </a:rPr>
            </a:br>
            <a:endParaRPr lang="en-US" sz="1200" dirty="0">
              <a:latin typeface="Arial Narrow" panose="020B0606020202030204" pitchFamily="34" charset="0"/>
            </a:endParaRPr>
          </a:p>
          <a:p>
            <a:pPr marL="171450" indent="-171450">
              <a:buClr>
                <a:srgbClr val="FF0000"/>
              </a:buClr>
              <a:buFont typeface="Wingdings" panose="05000000000000000000" pitchFamily="2" charset="2"/>
              <a:buChar char="Ø"/>
            </a:pPr>
            <a:r>
              <a:rPr lang="en-US" sz="1200" dirty="0">
                <a:latin typeface="Arial Narrow" panose="020B0606020202030204" pitchFamily="34" charset="0"/>
              </a:rPr>
              <a:t>With </a:t>
            </a:r>
            <a:r>
              <a:rPr lang="en-US" sz="1200" b="1" dirty="0">
                <a:latin typeface="Arial Narrow" panose="020B0606020202030204" pitchFamily="34" charset="0"/>
              </a:rPr>
              <a:t>auto tip,  </a:t>
            </a:r>
            <a:r>
              <a:rPr lang="en-US" sz="1200" dirty="0">
                <a:latin typeface="Arial Narrow" panose="020B0606020202030204" pitchFamily="34" charset="0"/>
              </a:rPr>
              <a:t>park</a:t>
            </a:r>
            <a:r>
              <a:rPr lang="en-US" sz="1200" b="1" dirty="0">
                <a:latin typeface="Arial Narrow" panose="020B0606020202030204" pitchFamily="34" charset="0"/>
              </a:rPr>
              <a:t> </a:t>
            </a:r>
            <a:r>
              <a:rPr lang="en-US" sz="1200" dirty="0">
                <a:latin typeface="Arial Narrow" panose="020B0606020202030204" pitchFamily="34" charset="0"/>
              </a:rPr>
              <a:t>brake enabled, and driveline assist activated.</a:t>
            </a:r>
            <a:br>
              <a:rPr lang="en-US" sz="1200" dirty="0">
                <a:latin typeface="Arial Narrow" panose="020B0606020202030204" pitchFamily="34" charset="0"/>
              </a:rPr>
            </a:br>
            <a:endParaRPr lang="en-US" sz="1200" dirty="0">
              <a:latin typeface="Arial Narrow" panose="020B0606020202030204" pitchFamily="34" charset="0"/>
            </a:endParaRPr>
          </a:p>
          <a:p>
            <a:pPr marL="171450" indent="-171450">
              <a:buClr>
                <a:srgbClr val="FF0000"/>
              </a:buClr>
              <a:buFont typeface="Wingdings" panose="05000000000000000000" pitchFamily="2" charset="2"/>
              <a:buChar char="Ø"/>
            </a:pPr>
            <a:r>
              <a:rPr lang="en-US" sz="1200" dirty="0">
                <a:latin typeface="Arial Narrow" panose="020B0606020202030204" pitchFamily="34" charset="0"/>
              </a:rPr>
              <a:t>With </a:t>
            </a:r>
            <a:r>
              <a:rPr lang="en-US" sz="1200" b="1" dirty="0">
                <a:latin typeface="Arial Narrow" panose="020B0606020202030204" pitchFamily="34" charset="0"/>
              </a:rPr>
              <a:t>hill hold</a:t>
            </a:r>
            <a:r>
              <a:rPr lang="en-US" sz="1200" dirty="0">
                <a:latin typeface="Arial Narrow" panose="020B0606020202030204" pitchFamily="34" charset="0"/>
              </a:rPr>
              <a:t>, the service brakes automatically apply when the ADT is stopped on an uphill slope preventing backward machine rolls. </a:t>
            </a:r>
            <a:br>
              <a:rPr lang="en-US" sz="1200" dirty="0">
                <a:latin typeface="Arial Narrow" panose="020B0606020202030204" pitchFamily="34" charset="0"/>
              </a:rPr>
            </a:br>
            <a:endParaRPr lang="en-US" sz="1200" dirty="0">
              <a:latin typeface="Arial Narrow" panose="020B0606020202030204" pitchFamily="34" charset="0"/>
            </a:endParaRPr>
          </a:p>
          <a:p>
            <a:pPr marL="171450" indent="-171450">
              <a:buClr>
                <a:srgbClr val="FF0000"/>
              </a:buClr>
              <a:buFont typeface="Wingdings" panose="05000000000000000000" pitchFamily="2" charset="2"/>
              <a:buChar char="Ø"/>
            </a:pPr>
            <a:r>
              <a:rPr lang="en-US" sz="1200" b="1" dirty="0">
                <a:latin typeface="Arial Narrow" panose="020B0606020202030204" pitchFamily="34" charset="0"/>
              </a:rPr>
              <a:t>Frame protection </a:t>
            </a:r>
            <a:r>
              <a:rPr lang="en-US" sz="1200" dirty="0">
                <a:latin typeface="Arial Narrow" panose="020B0606020202030204" pitchFamily="34" charset="0"/>
              </a:rPr>
              <a:t>cushions bin travel back to the cradle, preventing aggressive frame seating and operator discomfort</a:t>
            </a:r>
            <a:br>
              <a:rPr lang="en-US" sz="1200" dirty="0">
                <a:latin typeface="Arial Narrow" panose="020B0606020202030204" pitchFamily="34" charset="0"/>
              </a:rPr>
            </a:br>
            <a:endParaRPr lang="en-US" sz="1200" dirty="0">
              <a:latin typeface="Arial Narrow" panose="020B0606020202030204" pitchFamily="34" charset="0"/>
            </a:endParaRPr>
          </a:p>
          <a:p>
            <a:pPr marL="171450" indent="-171450">
              <a:buClr>
                <a:srgbClr val="FF0000"/>
              </a:buClr>
              <a:buFont typeface="Wingdings" panose="05000000000000000000" pitchFamily="2" charset="2"/>
              <a:buChar char="Ø"/>
            </a:pPr>
            <a:r>
              <a:rPr lang="en-US" sz="1200" dirty="0">
                <a:latin typeface="Arial Narrow" panose="020B0606020202030204" pitchFamily="34" charset="0"/>
              </a:rPr>
              <a:t>With </a:t>
            </a:r>
            <a:r>
              <a:rPr lang="en-US" sz="1200" b="1" dirty="0">
                <a:latin typeface="Arial Narrow" panose="020B0606020202030204" pitchFamily="34" charset="0"/>
              </a:rPr>
              <a:t>shuttle shifting</a:t>
            </a:r>
            <a:r>
              <a:rPr lang="en-US" sz="1200" dirty="0">
                <a:latin typeface="Arial Narrow" panose="020B0606020202030204" pitchFamily="34" charset="0"/>
              </a:rPr>
              <a:t>, the transmission may be shifted from Forward to Reverse without the ADT coming to a stop, improving cycle times and eliminating operator abuse.</a:t>
            </a:r>
            <a:br>
              <a:rPr lang="en-US" sz="1200" dirty="0">
                <a:latin typeface="Arial Narrow" panose="020B0606020202030204" pitchFamily="34" charset="0"/>
              </a:rPr>
            </a:br>
            <a:r>
              <a:rPr lang="en-US" sz="1200" dirty="0">
                <a:latin typeface="Arial Narrow" panose="020B0606020202030204" pitchFamily="34" charset="0"/>
              </a:rPr>
              <a:t> </a:t>
            </a:r>
          </a:p>
          <a:p>
            <a:pPr marL="171450" indent="-171450">
              <a:buClr>
                <a:srgbClr val="FF0000"/>
              </a:buClr>
              <a:buFont typeface="Wingdings" panose="05000000000000000000" pitchFamily="2" charset="2"/>
              <a:buChar char="Ø"/>
            </a:pPr>
            <a:r>
              <a:rPr lang="en-US" sz="1200" b="1" dirty="0">
                <a:latin typeface="Arial Narrow" panose="020B0606020202030204" pitchFamily="34" charset="0"/>
              </a:rPr>
              <a:t>Descent control </a:t>
            </a:r>
            <a:r>
              <a:rPr lang="en-US" sz="1200" dirty="0">
                <a:latin typeface="Arial Narrow" panose="020B0606020202030204" pitchFamily="34" charset="0"/>
              </a:rPr>
              <a:t>helps regulate ADT speed when driving down a descent through automatic use of the wet disc brake and engine retarder. </a:t>
            </a:r>
            <a:br>
              <a:rPr lang="en-US" sz="1200" dirty="0">
                <a:latin typeface="Arial Narrow" panose="020B0606020202030204" pitchFamily="34" charset="0"/>
              </a:rPr>
            </a:br>
            <a:endParaRPr lang="en-US" sz="1200" dirty="0">
              <a:latin typeface="Arial Narrow" panose="020B0606020202030204" pitchFamily="34" charset="0"/>
            </a:endParaRPr>
          </a:p>
          <a:p>
            <a:pPr marL="171450" indent="-171450">
              <a:buClr>
                <a:srgbClr val="FF0000"/>
              </a:buClr>
              <a:buFont typeface="Wingdings" panose="05000000000000000000" pitchFamily="2" charset="2"/>
              <a:buChar char="Ø"/>
            </a:pPr>
            <a:r>
              <a:rPr lang="en-US" sz="1200" b="1" dirty="0">
                <a:latin typeface="Arial Narrow" panose="020B0606020202030204" pitchFamily="34" charset="0"/>
              </a:rPr>
              <a:t>Dump-body limits </a:t>
            </a:r>
            <a:r>
              <a:rPr lang="en-US" sz="1200" dirty="0">
                <a:latin typeface="Arial Narrow" panose="020B0606020202030204" pitchFamily="34" charset="0"/>
              </a:rPr>
              <a:t>can restrict maximum dump height when low overhead obstacles are encountered. </a:t>
            </a:r>
            <a:br>
              <a:rPr lang="en-US" sz="1200" dirty="0">
                <a:latin typeface="Arial Narrow" panose="020B0606020202030204" pitchFamily="34" charset="0"/>
              </a:rPr>
            </a:br>
            <a:endParaRPr lang="en-US" sz="1200" dirty="0">
              <a:latin typeface="Arial Narrow" panose="020B0606020202030204" pitchFamily="34" charset="0"/>
            </a:endParaRPr>
          </a:p>
          <a:p>
            <a:pPr marL="171450" indent="-171450">
              <a:buClr>
                <a:srgbClr val="FF0000"/>
              </a:buClr>
              <a:buFont typeface="Wingdings" panose="05000000000000000000" pitchFamily="2" charset="2"/>
              <a:buChar char="Ø"/>
            </a:pPr>
            <a:r>
              <a:rPr lang="en-US" sz="1200" b="1" dirty="0">
                <a:latin typeface="Arial Narrow" panose="020B0606020202030204" pitchFamily="34" charset="0"/>
              </a:rPr>
              <a:t>Maximum speed limit </a:t>
            </a:r>
            <a:r>
              <a:rPr lang="en-US" sz="1200" dirty="0">
                <a:latin typeface="Arial Narrow" panose="020B0606020202030204" pitchFamily="34" charset="0"/>
              </a:rPr>
              <a:t>can be set to match jobsite conditions or requirements, reducing operating complexity.</a:t>
            </a:r>
            <a:br>
              <a:rPr lang="en-US" sz="1200" dirty="0">
                <a:latin typeface="Arial Narrow" panose="020B0606020202030204" pitchFamily="34" charset="0"/>
              </a:rPr>
            </a:br>
            <a:endParaRPr lang="en-US" sz="1200" dirty="0">
              <a:latin typeface="Arial Narrow" panose="020B0606020202030204" pitchFamily="34" charset="0"/>
            </a:endParaRPr>
          </a:p>
          <a:p>
            <a:pPr marL="171450" indent="-171450">
              <a:buClr>
                <a:srgbClr val="FF0000"/>
              </a:buClr>
              <a:buFont typeface="Wingdings" panose="05000000000000000000" pitchFamily="2" charset="2"/>
              <a:buChar char="Ø"/>
            </a:pPr>
            <a:r>
              <a:rPr lang="en-US" sz="1200" b="1" dirty="0">
                <a:latin typeface="Arial Narrow" panose="020B0606020202030204" pitchFamily="34" charset="0"/>
              </a:rPr>
              <a:t>Overload </a:t>
            </a:r>
            <a:r>
              <a:rPr lang="en-US" sz="1200" dirty="0">
                <a:latin typeface="Arial Narrow" panose="020B0606020202030204" pitchFamily="34" charset="0"/>
              </a:rPr>
              <a:t>frame and bin protection</a:t>
            </a:r>
          </a:p>
        </p:txBody>
      </p:sp>
      <p:sp>
        <p:nvSpPr>
          <p:cNvPr id="4" name="TextBox 3">
            <a:extLst>
              <a:ext uri="{FF2B5EF4-FFF2-40B4-BE49-F238E27FC236}">
                <a16:creationId xmlns:a16="http://schemas.microsoft.com/office/drawing/2014/main" id="{9A430B4A-B1AD-DE77-03D2-614AC826D173}"/>
              </a:ext>
            </a:extLst>
          </p:cNvPr>
          <p:cNvSpPr txBox="1"/>
          <p:nvPr/>
        </p:nvSpPr>
        <p:spPr>
          <a:xfrm>
            <a:off x="539552" y="123478"/>
            <a:ext cx="4248472" cy="338554"/>
          </a:xfrm>
          <a:prstGeom prst="rect">
            <a:avLst/>
          </a:prstGeom>
          <a:noFill/>
        </p:spPr>
        <p:txBody>
          <a:bodyPr wrap="square" rtlCol="0">
            <a:spAutoFit/>
          </a:bodyPr>
          <a:lstStyle/>
          <a:p>
            <a:r>
              <a:rPr lang="en-US" sz="1600" b="1" dirty="0">
                <a:latin typeface="Arial Narrow" panose="020B0606020202030204" pitchFamily="34" charset="0"/>
              </a:rPr>
              <a:t>Operation Highlights – simplified.</a:t>
            </a:r>
          </a:p>
        </p:txBody>
      </p:sp>
      <p:sp>
        <p:nvSpPr>
          <p:cNvPr id="2" name="TextBox 1">
            <a:extLst>
              <a:ext uri="{FF2B5EF4-FFF2-40B4-BE49-F238E27FC236}">
                <a16:creationId xmlns:a16="http://schemas.microsoft.com/office/drawing/2014/main" id="{83B1583A-0E12-A889-CCF0-B1FD29E7BE3F}"/>
              </a:ext>
            </a:extLst>
          </p:cNvPr>
          <p:cNvSpPr txBox="1"/>
          <p:nvPr/>
        </p:nvSpPr>
        <p:spPr>
          <a:xfrm>
            <a:off x="683568" y="699542"/>
            <a:ext cx="2088232" cy="338554"/>
          </a:xfrm>
          <a:prstGeom prst="rect">
            <a:avLst/>
          </a:prstGeom>
          <a:noFill/>
        </p:spPr>
        <p:txBody>
          <a:bodyPr wrap="square" rtlCol="0">
            <a:spAutoFit/>
          </a:bodyPr>
          <a:lstStyle/>
          <a:p>
            <a:r>
              <a:rPr lang="en-US" sz="1600" dirty="0">
                <a:latin typeface="Impact" pitchFamily="34" charset="0"/>
              </a:rPr>
              <a:t>The Bell ADT has;-</a:t>
            </a:r>
          </a:p>
        </p:txBody>
      </p:sp>
    </p:spTree>
    <p:extLst>
      <p:ext uri="{BB962C8B-B14F-4D97-AF65-F5344CB8AC3E}">
        <p14:creationId xmlns:p14="http://schemas.microsoft.com/office/powerpoint/2010/main" val="1615686092"/>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91573A-AFFD-827F-5D58-8D2AA0E97614}"/>
              </a:ext>
            </a:extLst>
          </p:cNvPr>
          <p:cNvSpPr txBox="1"/>
          <p:nvPr/>
        </p:nvSpPr>
        <p:spPr>
          <a:xfrm>
            <a:off x="413675" y="691991"/>
            <a:ext cx="4582632" cy="1015663"/>
          </a:xfrm>
          <a:prstGeom prst="rect">
            <a:avLst/>
          </a:prstGeom>
          <a:solidFill>
            <a:schemeClr val="accent3">
              <a:lumMod val="20000"/>
              <a:lumOff val="80000"/>
            </a:schemeClr>
          </a:solidFill>
        </p:spPr>
        <p:txBody>
          <a:bodyPr wrap="square">
            <a:spAutoFit/>
          </a:bodyPr>
          <a:lstStyle/>
          <a:p>
            <a:pPr marL="171450" marR="1430" indent="-171450">
              <a:buClr>
                <a:srgbClr val="FF0000"/>
              </a:buClr>
              <a:buFont typeface="Wingdings" panose="05000000000000000000" pitchFamily="2" charset="2"/>
              <a:buChar char="v"/>
            </a:pPr>
            <a:r>
              <a:rPr lang="en-US" sz="1200" b="1" dirty="0">
                <a:solidFill>
                  <a:srgbClr val="363435"/>
                </a:solidFill>
                <a:latin typeface="Arial Narrow" panose="020B0606020202030204" pitchFamily="34" charset="0"/>
              </a:rPr>
              <a:t>AUTOMATIC TRACTION CONTROL (ATC)</a:t>
            </a:r>
            <a:endParaRPr lang="en-US" sz="1200" b="0" dirty="0">
              <a:solidFill>
                <a:srgbClr val="000000"/>
              </a:solidFill>
              <a:latin typeface="Arial Narrow" panose="020B0606020202030204" pitchFamily="34" charset="0"/>
            </a:endParaRPr>
          </a:p>
          <a:p>
            <a:pPr marR="1790"/>
            <a:r>
              <a:rPr lang="en-US" sz="1200" b="0" dirty="0">
                <a:solidFill>
                  <a:srgbClr val="363435"/>
                </a:solidFill>
                <a:latin typeface="Arial Narrow" panose="020B0606020202030204" pitchFamily="34" charset="0"/>
              </a:rPr>
              <a:t>The ATC system combines information from a number</a:t>
            </a:r>
            <a:endParaRPr lang="en-US" sz="1200" b="0" dirty="0">
              <a:solidFill>
                <a:srgbClr val="000000"/>
              </a:solidFill>
              <a:latin typeface="Arial Narrow" panose="020B0606020202030204" pitchFamily="34" charset="0"/>
            </a:endParaRPr>
          </a:p>
          <a:p>
            <a:pPr marR="830"/>
            <a:r>
              <a:rPr lang="en-US" sz="1200" b="0" dirty="0">
                <a:solidFill>
                  <a:srgbClr val="363435"/>
                </a:solidFill>
                <a:latin typeface="Arial Narrow" panose="020B0606020202030204" pitchFamily="34" charset="0"/>
              </a:rPr>
              <a:t>of on-board sensors to identify when the machine is on slippery ground… The interaxle diff lock and controlled traction differentials (B35E to B60E) are then</a:t>
            </a:r>
            <a:endParaRPr lang="en-US" sz="1200" b="0" dirty="0">
              <a:solidFill>
                <a:srgbClr val="000000"/>
              </a:solidFill>
              <a:latin typeface="Arial Narrow" panose="020B0606020202030204" pitchFamily="34" charset="0"/>
            </a:endParaRPr>
          </a:p>
          <a:p>
            <a:pPr marR="130"/>
            <a:r>
              <a:rPr lang="en-US" sz="1200" b="0" dirty="0">
                <a:solidFill>
                  <a:srgbClr val="363435"/>
                </a:solidFill>
                <a:latin typeface="Arial Narrow" panose="020B0606020202030204" pitchFamily="34" charset="0"/>
              </a:rPr>
              <a:t>automatically activated as they are needed</a:t>
            </a:r>
            <a:endParaRPr lang="en-US" sz="1200" b="0" dirty="0">
              <a:solidFill>
                <a:srgbClr val="000000"/>
              </a:solidFill>
              <a:latin typeface="Arial Narrow" panose="020B0606020202030204" pitchFamily="34" charset="0"/>
            </a:endParaRPr>
          </a:p>
        </p:txBody>
      </p:sp>
      <p:sp>
        <p:nvSpPr>
          <p:cNvPr id="5" name="TextBox 4">
            <a:extLst>
              <a:ext uri="{FF2B5EF4-FFF2-40B4-BE49-F238E27FC236}">
                <a16:creationId xmlns:a16="http://schemas.microsoft.com/office/drawing/2014/main" id="{CD9B13DB-6989-B0DD-40BA-4AED4076042F}"/>
              </a:ext>
            </a:extLst>
          </p:cNvPr>
          <p:cNvSpPr txBox="1"/>
          <p:nvPr/>
        </p:nvSpPr>
        <p:spPr>
          <a:xfrm>
            <a:off x="413675" y="2090112"/>
            <a:ext cx="4582632" cy="646331"/>
          </a:xfrm>
          <a:prstGeom prst="rect">
            <a:avLst/>
          </a:prstGeom>
          <a:solidFill>
            <a:schemeClr val="accent3">
              <a:lumMod val="20000"/>
              <a:lumOff val="80000"/>
            </a:schemeClr>
          </a:solidFill>
        </p:spPr>
        <p:txBody>
          <a:bodyPr wrap="square">
            <a:spAutoFit/>
          </a:bodyPr>
          <a:lstStyle/>
          <a:p>
            <a:pPr marL="171450" indent="-171450">
              <a:buClr>
                <a:srgbClr val="FF0000"/>
              </a:buClr>
              <a:buFont typeface="Wingdings" panose="05000000000000000000" pitchFamily="2" charset="2"/>
              <a:buChar char="v"/>
            </a:pPr>
            <a:r>
              <a:rPr lang="en-US" sz="1200" b="1" dirty="0">
                <a:solidFill>
                  <a:srgbClr val="363435"/>
                </a:solidFill>
                <a:latin typeface="Arial Narrow" panose="020B0606020202030204" pitchFamily="34" charset="0"/>
              </a:rPr>
              <a:t>TIP SAFE</a:t>
            </a:r>
            <a:endParaRPr lang="en-US" sz="1200" b="0" dirty="0">
              <a:solidFill>
                <a:srgbClr val="000000"/>
              </a:solidFill>
              <a:latin typeface="Arial Narrow" panose="020B0606020202030204" pitchFamily="34" charset="0"/>
            </a:endParaRPr>
          </a:p>
          <a:p>
            <a:pPr marR="190"/>
            <a:r>
              <a:rPr lang="en-US" sz="1200" b="0" dirty="0">
                <a:solidFill>
                  <a:srgbClr val="363435"/>
                </a:solidFill>
                <a:latin typeface="Arial Narrow" panose="020B0606020202030204" pitchFamily="34" charset="0"/>
              </a:rPr>
              <a:t>This function prevents the bin from tipping</a:t>
            </a:r>
            <a:r>
              <a:rPr lang="en-US" sz="1200" dirty="0">
                <a:solidFill>
                  <a:srgbClr val="000000"/>
                </a:solidFill>
                <a:latin typeface="Arial Narrow" panose="020B0606020202030204" pitchFamily="34" charset="0"/>
              </a:rPr>
              <a:t> </a:t>
            </a:r>
            <a:r>
              <a:rPr lang="en-US" sz="1200" b="0" dirty="0">
                <a:solidFill>
                  <a:srgbClr val="363435"/>
                </a:solidFill>
                <a:latin typeface="Arial Narrow" panose="020B0606020202030204" pitchFamily="34" charset="0"/>
              </a:rPr>
              <a:t>if the rear chassis is leaning over by more than a pre-set value</a:t>
            </a:r>
            <a:endParaRPr lang="en-US" sz="1200" b="0" dirty="0">
              <a:solidFill>
                <a:srgbClr val="000000"/>
              </a:solidFill>
              <a:latin typeface="Arial Narrow" panose="020B0606020202030204" pitchFamily="34" charset="0"/>
            </a:endParaRPr>
          </a:p>
        </p:txBody>
      </p:sp>
      <p:sp>
        <p:nvSpPr>
          <p:cNvPr id="7" name="TextBox 6">
            <a:extLst>
              <a:ext uri="{FF2B5EF4-FFF2-40B4-BE49-F238E27FC236}">
                <a16:creationId xmlns:a16="http://schemas.microsoft.com/office/drawing/2014/main" id="{7C2F7A9A-9DAD-AE0D-911C-76054E3E67AD}"/>
              </a:ext>
            </a:extLst>
          </p:cNvPr>
          <p:cNvSpPr txBox="1"/>
          <p:nvPr/>
        </p:nvSpPr>
        <p:spPr>
          <a:xfrm>
            <a:off x="373489" y="3489793"/>
            <a:ext cx="3118391" cy="830997"/>
          </a:xfrm>
          <a:prstGeom prst="rect">
            <a:avLst/>
          </a:prstGeom>
          <a:solidFill>
            <a:schemeClr val="accent3">
              <a:lumMod val="20000"/>
              <a:lumOff val="80000"/>
            </a:schemeClr>
          </a:solidFill>
        </p:spPr>
        <p:txBody>
          <a:bodyPr wrap="square">
            <a:spAutoFit/>
          </a:bodyPr>
          <a:lstStyle/>
          <a:p>
            <a:pPr marL="171450" marR="130" indent="-171450">
              <a:buClr>
                <a:srgbClr val="FF0000"/>
              </a:buClr>
              <a:buFont typeface="Wingdings" panose="05000000000000000000" pitchFamily="2" charset="2"/>
              <a:buChar char="v"/>
            </a:pPr>
            <a:r>
              <a:rPr lang="en-US" sz="1200" b="1" dirty="0">
                <a:solidFill>
                  <a:srgbClr val="363435"/>
                </a:solidFill>
                <a:latin typeface="Arial Narrow" panose="020B0606020202030204" pitchFamily="34" charset="0"/>
              </a:rPr>
              <a:t>DOWNHILL SPEED CONTROL </a:t>
            </a:r>
          </a:p>
          <a:p>
            <a:pPr marR="130"/>
            <a:r>
              <a:rPr lang="en-US" sz="1200" b="0" dirty="0">
                <a:solidFill>
                  <a:srgbClr val="363435"/>
                </a:solidFill>
                <a:latin typeface="Arial Narrow" panose="020B0606020202030204" pitchFamily="34" charset="0"/>
              </a:rPr>
              <a:t>Engine braking and retardation is varied automatically to maintain the speed at which the operator takes their foot off the accelerator</a:t>
            </a:r>
            <a:endParaRPr lang="en-US" sz="1200" b="0" dirty="0">
              <a:solidFill>
                <a:srgbClr val="000000"/>
              </a:solidFill>
              <a:latin typeface="Arial Narrow" panose="020B0606020202030204" pitchFamily="34" charset="0"/>
            </a:endParaRPr>
          </a:p>
        </p:txBody>
      </p:sp>
      <p:sp>
        <p:nvSpPr>
          <p:cNvPr id="15" name="TextBox 14">
            <a:extLst>
              <a:ext uri="{FF2B5EF4-FFF2-40B4-BE49-F238E27FC236}">
                <a16:creationId xmlns:a16="http://schemas.microsoft.com/office/drawing/2014/main" id="{5F3279CF-0A62-3B59-A9E0-DA7FEF0EE7F0}"/>
              </a:ext>
            </a:extLst>
          </p:cNvPr>
          <p:cNvSpPr txBox="1"/>
          <p:nvPr/>
        </p:nvSpPr>
        <p:spPr>
          <a:xfrm>
            <a:off x="4067944" y="3074294"/>
            <a:ext cx="4582632" cy="830997"/>
          </a:xfrm>
          <a:prstGeom prst="rect">
            <a:avLst/>
          </a:prstGeom>
          <a:solidFill>
            <a:schemeClr val="accent3">
              <a:lumMod val="20000"/>
              <a:lumOff val="80000"/>
            </a:schemeClr>
          </a:solidFill>
        </p:spPr>
        <p:txBody>
          <a:bodyPr wrap="square">
            <a:spAutoFit/>
          </a:bodyPr>
          <a:lstStyle/>
          <a:p>
            <a:pPr marL="171450" indent="-171450">
              <a:buClr>
                <a:srgbClr val="FF0000"/>
              </a:buClr>
              <a:buFont typeface="Wingdings" panose="05000000000000000000" pitchFamily="2" charset="2"/>
              <a:buChar char="v"/>
            </a:pPr>
            <a:r>
              <a:rPr lang="en-US" sz="1200" b="1" dirty="0">
                <a:latin typeface="Arial Narrow" panose="020B0606020202030204" pitchFamily="34" charset="0"/>
              </a:rPr>
              <a:t>FLEETM@TIC ®</a:t>
            </a:r>
          </a:p>
          <a:p>
            <a:r>
              <a:rPr lang="en-US" sz="1200" dirty="0">
                <a:latin typeface="Arial Narrow" panose="020B0606020202030204" pitchFamily="34" charset="0"/>
              </a:rPr>
              <a:t>Fleetm@tic allows for full desktop control helping you identify areas in your operation for process improvement to lower costs… The </a:t>
            </a:r>
            <a:r>
              <a:rPr lang="en-US" sz="1200" b="1" dirty="0">
                <a:latin typeface="Arial Narrow" panose="020B0606020202030204" pitchFamily="34" charset="0"/>
              </a:rPr>
              <a:t>Classic package </a:t>
            </a:r>
            <a:r>
              <a:rPr lang="en-US" sz="1200" dirty="0">
                <a:latin typeface="Arial Narrow" panose="020B0606020202030204" pitchFamily="34" charset="0"/>
              </a:rPr>
              <a:t>is standard on the truck for 5 years while </a:t>
            </a:r>
            <a:r>
              <a:rPr lang="en-US" sz="1200" b="1" dirty="0">
                <a:latin typeface="Arial Narrow" panose="020B0606020202030204" pitchFamily="34" charset="0"/>
              </a:rPr>
              <a:t>Premium</a:t>
            </a:r>
            <a:r>
              <a:rPr lang="en-US" sz="1200" dirty="0">
                <a:latin typeface="Arial Narrow" panose="020B0606020202030204" pitchFamily="34" charset="0"/>
              </a:rPr>
              <a:t> is available on subscription</a:t>
            </a:r>
          </a:p>
        </p:txBody>
      </p:sp>
      <p:sp>
        <p:nvSpPr>
          <p:cNvPr id="17" name="TextBox 16">
            <a:extLst>
              <a:ext uri="{FF2B5EF4-FFF2-40B4-BE49-F238E27FC236}">
                <a16:creationId xmlns:a16="http://schemas.microsoft.com/office/drawing/2014/main" id="{CDF85BDE-6729-CAD2-2F88-E44E9F54A053}"/>
              </a:ext>
            </a:extLst>
          </p:cNvPr>
          <p:cNvSpPr txBox="1"/>
          <p:nvPr/>
        </p:nvSpPr>
        <p:spPr>
          <a:xfrm>
            <a:off x="5292080" y="1292155"/>
            <a:ext cx="3600400" cy="830997"/>
          </a:xfrm>
          <a:prstGeom prst="rect">
            <a:avLst/>
          </a:prstGeom>
          <a:solidFill>
            <a:schemeClr val="accent3">
              <a:lumMod val="20000"/>
              <a:lumOff val="80000"/>
            </a:schemeClr>
          </a:solidFill>
        </p:spPr>
        <p:txBody>
          <a:bodyPr wrap="square">
            <a:spAutoFit/>
          </a:bodyPr>
          <a:lstStyle/>
          <a:p>
            <a:pPr marL="171450" indent="-171450">
              <a:buClr>
                <a:srgbClr val="FF0000"/>
              </a:buClr>
              <a:buFont typeface="Wingdings" panose="05000000000000000000" pitchFamily="2" charset="2"/>
              <a:buChar char="v"/>
            </a:pPr>
            <a:r>
              <a:rPr lang="en-US" sz="1200" b="1" dirty="0" err="1">
                <a:latin typeface="Arial Narrow" panose="020B0606020202030204" pitchFamily="34" charset="0"/>
              </a:rPr>
              <a:t>i</a:t>
            </a:r>
            <a:r>
              <a:rPr lang="en-US" sz="1200" b="1" dirty="0">
                <a:latin typeface="Arial Narrow" panose="020B0606020202030204" pitchFamily="34" charset="0"/>
              </a:rPr>
              <a:t>-Tip</a:t>
            </a:r>
          </a:p>
          <a:p>
            <a:r>
              <a:rPr lang="en-US" sz="1200" dirty="0">
                <a:latin typeface="Arial Narrow" panose="020B0606020202030204" pitchFamily="34" charset="0"/>
              </a:rPr>
              <a:t>This tipping function automatically activates the park brake, selects neutral, tips the bin and revs the engine to safely give maximum productivity</a:t>
            </a:r>
          </a:p>
        </p:txBody>
      </p:sp>
      <p:sp>
        <p:nvSpPr>
          <p:cNvPr id="18" name="TextBox 17">
            <a:extLst>
              <a:ext uri="{FF2B5EF4-FFF2-40B4-BE49-F238E27FC236}">
                <a16:creationId xmlns:a16="http://schemas.microsoft.com/office/drawing/2014/main" id="{4ADE0FE7-807F-B95A-9E15-CDF05BDD485B}"/>
              </a:ext>
            </a:extLst>
          </p:cNvPr>
          <p:cNvSpPr txBox="1"/>
          <p:nvPr/>
        </p:nvSpPr>
        <p:spPr>
          <a:xfrm>
            <a:off x="755576" y="195486"/>
            <a:ext cx="978153" cy="338554"/>
          </a:xfrm>
          <a:prstGeom prst="rect">
            <a:avLst/>
          </a:prstGeom>
          <a:noFill/>
        </p:spPr>
        <p:txBody>
          <a:bodyPr wrap="none" rtlCol="0">
            <a:spAutoFit/>
          </a:bodyPr>
          <a:lstStyle/>
          <a:p>
            <a:r>
              <a:rPr lang="en-US" sz="1600" b="1" dirty="0">
                <a:latin typeface="Arial Narrow" panose="020B0606020202030204" pitchFamily="34" charset="0"/>
              </a:rPr>
              <a:t>Operation</a:t>
            </a:r>
          </a:p>
        </p:txBody>
      </p:sp>
    </p:spTree>
    <p:extLst>
      <p:ext uri="{BB962C8B-B14F-4D97-AF65-F5344CB8AC3E}">
        <p14:creationId xmlns:p14="http://schemas.microsoft.com/office/powerpoint/2010/main" val="3895382175"/>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4EE570-1C91-BDD8-93DC-1AB3AF332CCA}"/>
              </a:ext>
            </a:extLst>
          </p:cNvPr>
          <p:cNvSpPr txBox="1"/>
          <p:nvPr/>
        </p:nvSpPr>
        <p:spPr>
          <a:xfrm>
            <a:off x="4031939" y="843558"/>
            <a:ext cx="2664297" cy="1015663"/>
          </a:xfrm>
          <a:prstGeom prst="rect">
            <a:avLst/>
          </a:prstGeom>
          <a:solidFill>
            <a:schemeClr val="accent3">
              <a:lumMod val="20000"/>
              <a:lumOff val="80000"/>
            </a:schemeClr>
          </a:solidFill>
        </p:spPr>
        <p:txBody>
          <a:bodyPr wrap="square">
            <a:spAutoFit/>
          </a:bodyPr>
          <a:lstStyle/>
          <a:p>
            <a:pPr marL="171450" indent="-171450">
              <a:buClr>
                <a:srgbClr val="FF0000"/>
              </a:buClr>
              <a:buFont typeface="Wingdings" panose="05000000000000000000" pitchFamily="2" charset="2"/>
              <a:buChar char="v"/>
            </a:pPr>
            <a:r>
              <a:rPr lang="en-US" sz="1200" b="1" dirty="0">
                <a:latin typeface="Arial Narrow" panose="020B0606020202030204" pitchFamily="34" charset="0"/>
              </a:rPr>
              <a:t>SPEED LIMITS</a:t>
            </a:r>
          </a:p>
          <a:p>
            <a:r>
              <a:rPr lang="en-US" sz="1200" dirty="0">
                <a:latin typeface="Arial Narrow" panose="020B0606020202030204" pitchFamily="34" charset="0"/>
              </a:rPr>
              <a:t>Both operator and overall site speed limits can be set up that accurately limit speed through de-activation of accelerator pedal and automatic retardation</a:t>
            </a:r>
          </a:p>
        </p:txBody>
      </p:sp>
      <p:sp>
        <p:nvSpPr>
          <p:cNvPr id="5" name="TextBox 4">
            <a:extLst>
              <a:ext uri="{FF2B5EF4-FFF2-40B4-BE49-F238E27FC236}">
                <a16:creationId xmlns:a16="http://schemas.microsoft.com/office/drawing/2014/main" id="{B0FEF260-0C14-4FEC-1F6D-856B6D7277A2}"/>
              </a:ext>
            </a:extLst>
          </p:cNvPr>
          <p:cNvSpPr txBox="1"/>
          <p:nvPr/>
        </p:nvSpPr>
        <p:spPr>
          <a:xfrm>
            <a:off x="237000" y="1131590"/>
            <a:ext cx="2909359" cy="1754326"/>
          </a:xfrm>
          <a:prstGeom prst="rect">
            <a:avLst/>
          </a:prstGeom>
          <a:solidFill>
            <a:schemeClr val="accent3">
              <a:lumMod val="20000"/>
              <a:lumOff val="80000"/>
            </a:schemeClr>
          </a:solidFill>
        </p:spPr>
        <p:txBody>
          <a:bodyPr wrap="square">
            <a:spAutoFit/>
          </a:bodyPr>
          <a:lstStyle/>
          <a:p>
            <a:pPr marL="171450" indent="-171450">
              <a:buClr>
                <a:srgbClr val="FF0000"/>
              </a:buClr>
              <a:buFont typeface="Wingdings" panose="05000000000000000000" pitchFamily="2" charset="2"/>
              <a:buChar char="v"/>
            </a:pPr>
            <a:r>
              <a:rPr lang="en-US" sz="1200" b="1" dirty="0">
                <a:latin typeface="Arial Narrow" panose="020B0606020202030204" pitchFamily="34" charset="0"/>
              </a:rPr>
              <a:t>HILL HOLD</a:t>
            </a:r>
          </a:p>
          <a:p>
            <a:r>
              <a:rPr lang="en-US" sz="1200" dirty="0">
                <a:latin typeface="Arial Narrow" panose="020B0606020202030204" pitchFamily="34" charset="0"/>
              </a:rPr>
              <a:t>When driving up a hill, if the operator releases the accelerator pedal the brakes</a:t>
            </a:r>
          </a:p>
          <a:p>
            <a:r>
              <a:rPr lang="en-US" sz="1200" dirty="0">
                <a:latin typeface="Arial Narrow" panose="020B0606020202030204" pitchFamily="34" charset="0"/>
              </a:rPr>
              <a:t>will automatically apply to prevent unsafe roll back… Brakes are automatically  released when the operator accelerates again When pulling away on an incline, the automatic park brake is only released when there is enough torque to prevent the machine from rolling backwards</a:t>
            </a:r>
          </a:p>
        </p:txBody>
      </p:sp>
      <p:sp>
        <p:nvSpPr>
          <p:cNvPr id="7" name="TextBox 6">
            <a:extLst>
              <a:ext uri="{FF2B5EF4-FFF2-40B4-BE49-F238E27FC236}">
                <a16:creationId xmlns:a16="http://schemas.microsoft.com/office/drawing/2014/main" id="{C6C930AF-77EF-CE6A-6208-8B31D28A6D7B}"/>
              </a:ext>
            </a:extLst>
          </p:cNvPr>
          <p:cNvSpPr txBox="1"/>
          <p:nvPr/>
        </p:nvSpPr>
        <p:spPr>
          <a:xfrm>
            <a:off x="2051720" y="3579862"/>
            <a:ext cx="3312368" cy="830997"/>
          </a:xfrm>
          <a:prstGeom prst="rect">
            <a:avLst/>
          </a:prstGeom>
          <a:solidFill>
            <a:schemeClr val="accent3">
              <a:lumMod val="20000"/>
              <a:lumOff val="80000"/>
            </a:schemeClr>
          </a:solidFill>
        </p:spPr>
        <p:txBody>
          <a:bodyPr wrap="square">
            <a:spAutoFit/>
          </a:bodyPr>
          <a:lstStyle/>
          <a:p>
            <a:pPr marL="171450" indent="-171450">
              <a:buClr>
                <a:srgbClr val="FF0000"/>
              </a:buClr>
              <a:buFont typeface="Wingdings" panose="05000000000000000000" pitchFamily="2" charset="2"/>
              <a:buChar char="v"/>
            </a:pPr>
            <a:r>
              <a:rPr lang="en-US" sz="1200" b="1" dirty="0">
                <a:latin typeface="Arial Narrow" panose="020B0606020202030204" pitchFamily="34" charset="0"/>
              </a:rPr>
              <a:t>ENGINE PROTECTION</a:t>
            </a:r>
          </a:p>
          <a:p>
            <a:r>
              <a:rPr lang="en-US" sz="1200" dirty="0">
                <a:latin typeface="Arial Narrow" panose="020B0606020202030204" pitchFamily="34" charset="0"/>
              </a:rPr>
              <a:t>Turbo spin down function is fitted as standard. Automatic shutdown can also be activated to stop the engine after excessive idle has been registered</a:t>
            </a:r>
          </a:p>
        </p:txBody>
      </p:sp>
      <p:sp>
        <p:nvSpPr>
          <p:cNvPr id="9" name="TextBox 8">
            <a:extLst>
              <a:ext uri="{FF2B5EF4-FFF2-40B4-BE49-F238E27FC236}">
                <a16:creationId xmlns:a16="http://schemas.microsoft.com/office/drawing/2014/main" id="{BD3B8389-40D3-47DF-FA84-9563D032370B}"/>
              </a:ext>
            </a:extLst>
          </p:cNvPr>
          <p:cNvSpPr txBox="1"/>
          <p:nvPr/>
        </p:nvSpPr>
        <p:spPr>
          <a:xfrm>
            <a:off x="5868144" y="2193418"/>
            <a:ext cx="2638794" cy="1384995"/>
          </a:xfrm>
          <a:prstGeom prst="rect">
            <a:avLst/>
          </a:prstGeom>
          <a:solidFill>
            <a:schemeClr val="accent3">
              <a:lumMod val="20000"/>
              <a:lumOff val="80000"/>
            </a:schemeClr>
          </a:solidFill>
        </p:spPr>
        <p:txBody>
          <a:bodyPr wrap="square">
            <a:spAutoFit/>
          </a:bodyPr>
          <a:lstStyle/>
          <a:p>
            <a:pPr marL="171450" indent="-171450">
              <a:buClr>
                <a:srgbClr val="FF0000"/>
              </a:buClr>
              <a:buFont typeface="Wingdings" panose="05000000000000000000" pitchFamily="2" charset="2"/>
              <a:buChar char="v"/>
            </a:pPr>
            <a:r>
              <a:rPr lang="en-US" sz="1200" b="1" dirty="0">
                <a:latin typeface="Arial Narrow" panose="020B0606020202030204" pitchFamily="34" charset="0"/>
              </a:rPr>
              <a:t>AUTOMATIC PARK BRAKE</a:t>
            </a:r>
          </a:p>
          <a:p>
            <a:r>
              <a:rPr lang="en-US" sz="1200" dirty="0">
                <a:latin typeface="Arial Narrow" panose="020B0606020202030204" pitchFamily="34" charset="0"/>
              </a:rPr>
              <a:t>When neutral is engaged a truck is at risk of running away… A Bell ADT automatically applies the park brake to keep it safe and automatically releases it when Drive is engaged, and the accelerator pedal is pressed</a:t>
            </a:r>
          </a:p>
        </p:txBody>
      </p:sp>
      <p:sp>
        <p:nvSpPr>
          <p:cNvPr id="11" name="TextBox 10">
            <a:extLst>
              <a:ext uri="{FF2B5EF4-FFF2-40B4-BE49-F238E27FC236}">
                <a16:creationId xmlns:a16="http://schemas.microsoft.com/office/drawing/2014/main" id="{0B0F089F-CAE7-8AB2-99B1-FE21AACE7419}"/>
              </a:ext>
            </a:extLst>
          </p:cNvPr>
          <p:cNvSpPr txBox="1"/>
          <p:nvPr/>
        </p:nvSpPr>
        <p:spPr>
          <a:xfrm>
            <a:off x="539552" y="164303"/>
            <a:ext cx="1152128" cy="369332"/>
          </a:xfrm>
          <a:prstGeom prst="rect">
            <a:avLst/>
          </a:prstGeom>
          <a:noFill/>
        </p:spPr>
        <p:txBody>
          <a:bodyPr wrap="square">
            <a:spAutoFit/>
          </a:bodyPr>
          <a:lstStyle/>
          <a:p>
            <a:r>
              <a:rPr lang="en-US" sz="1800" b="1" dirty="0">
                <a:latin typeface="Arial Narrow" panose="020B0606020202030204" pitchFamily="34" charset="0"/>
              </a:rPr>
              <a:t>Operation</a:t>
            </a:r>
          </a:p>
        </p:txBody>
      </p:sp>
    </p:spTree>
    <p:extLst>
      <p:ext uri="{BB962C8B-B14F-4D97-AF65-F5344CB8AC3E}">
        <p14:creationId xmlns:p14="http://schemas.microsoft.com/office/powerpoint/2010/main" val="217063790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latin typeface="Impac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61358a18-04f9-4e14-adfd-d5bec3d7b66a}" enabled="1" method="Standard" siteId="{c0df1779-f097-4e8e-894d-f4d985fe2138}" contentBits="0" removed="0"/>
</clbl:labelList>
</file>

<file path=docProps/app.xml><?xml version="1.0" encoding="utf-8"?>
<Properties xmlns="http://schemas.openxmlformats.org/officeDocument/2006/extended-properties" xmlns:vt="http://schemas.openxmlformats.org/officeDocument/2006/docPropsVTypes">
  <Template/>
  <TotalTime>7025</TotalTime>
  <Words>885</Words>
  <Application>Microsoft Office PowerPoint</Application>
  <PresentationFormat>On-screen Show (16:9)</PresentationFormat>
  <Paragraphs>69</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Narrow</vt:lpstr>
      <vt:lpstr>Calibri</vt:lpstr>
      <vt:lpstr>Century Gothic</vt:lpstr>
      <vt:lpstr>Impact</vt:lpstr>
      <vt:lpstr>Wingdings</vt:lpstr>
      <vt:lpstr>Office Theme</vt:lpstr>
      <vt:lpstr>WALK AROUND HIGHLIGHTS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StephenJ</dc:creator>
  <cp:lastModifiedBy>Robin Pett</cp:lastModifiedBy>
  <cp:revision>360</cp:revision>
  <dcterms:created xsi:type="dcterms:W3CDTF">2013-02-21T06:50:36Z</dcterms:created>
  <dcterms:modified xsi:type="dcterms:W3CDTF">2024-10-16T20:16:25Z</dcterms:modified>
</cp:coreProperties>
</file>